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69"/>
  </p:notesMasterIdLst>
  <p:sldIdLst>
    <p:sldId id="256" r:id="rId2"/>
    <p:sldId id="257" r:id="rId3"/>
    <p:sldId id="258" r:id="rId4"/>
    <p:sldId id="259" r:id="rId5"/>
    <p:sldId id="344" r:id="rId6"/>
    <p:sldId id="348" r:id="rId7"/>
    <p:sldId id="349" r:id="rId8"/>
    <p:sldId id="350" r:id="rId9"/>
    <p:sldId id="261" r:id="rId10"/>
    <p:sldId id="352" r:id="rId11"/>
    <p:sldId id="353" r:id="rId12"/>
    <p:sldId id="355" r:id="rId13"/>
    <p:sldId id="347" r:id="rId14"/>
    <p:sldId id="356" r:id="rId15"/>
    <p:sldId id="357" r:id="rId16"/>
    <p:sldId id="358" r:id="rId17"/>
    <p:sldId id="359" r:id="rId18"/>
    <p:sldId id="360" r:id="rId19"/>
    <p:sldId id="361" r:id="rId20"/>
    <p:sldId id="362" r:id="rId21"/>
    <p:sldId id="260" r:id="rId22"/>
    <p:sldId id="364" r:id="rId23"/>
    <p:sldId id="365" r:id="rId24"/>
    <p:sldId id="366" r:id="rId25"/>
    <p:sldId id="367" r:id="rId26"/>
    <p:sldId id="368" r:id="rId27"/>
    <p:sldId id="346" r:id="rId28"/>
    <p:sldId id="369" r:id="rId29"/>
    <p:sldId id="370" r:id="rId30"/>
    <p:sldId id="371" r:id="rId31"/>
    <p:sldId id="372" r:id="rId32"/>
    <p:sldId id="373" r:id="rId33"/>
    <p:sldId id="374" r:id="rId34"/>
    <p:sldId id="351" r:id="rId35"/>
    <p:sldId id="375" r:id="rId36"/>
    <p:sldId id="363" r:id="rId37"/>
    <p:sldId id="263" r:id="rId38"/>
    <p:sldId id="376" r:id="rId39"/>
    <p:sldId id="377" r:id="rId40"/>
    <p:sldId id="378" r:id="rId41"/>
    <p:sldId id="379" r:id="rId42"/>
    <p:sldId id="380" r:id="rId43"/>
    <p:sldId id="381" r:id="rId44"/>
    <p:sldId id="382" r:id="rId45"/>
    <p:sldId id="383" r:id="rId46"/>
    <p:sldId id="384" r:id="rId47"/>
    <p:sldId id="385" r:id="rId48"/>
    <p:sldId id="386" r:id="rId49"/>
    <p:sldId id="387" r:id="rId50"/>
    <p:sldId id="388" r:id="rId51"/>
    <p:sldId id="265" r:id="rId52"/>
    <p:sldId id="389" r:id="rId53"/>
    <p:sldId id="390" r:id="rId54"/>
    <p:sldId id="391" r:id="rId55"/>
    <p:sldId id="392" r:id="rId56"/>
    <p:sldId id="393" r:id="rId57"/>
    <p:sldId id="394" r:id="rId58"/>
    <p:sldId id="395" r:id="rId59"/>
    <p:sldId id="396" r:id="rId60"/>
    <p:sldId id="397" r:id="rId61"/>
    <p:sldId id="398" r:id="rId62"/>
    <p:sldId id="400" r:id="rId63"/>
    <p:sldId id="399" r:id="rId64"/>
    <p:sldId id="401" r:id="rId65"/>
    <p:sldId id="402" r:id="rId66"/>
    <p:sldId id="403" r:id="rId67"/>
    <p:sldId id="405" r:id="rId68"/>
  </p:sldIdLst>
  <p:sldSz cx="12192000" cy="6858000"/>
  <p:notesSz cx="6858000" cy="9144000"/>
  <p:embeddedFontLst>
    <p:embeddedFont>
      <p:font typeface="DengXian" panose="02010600030101010101" pitchFamily="2" charset="-122"/>
      <p:regular r:id="rId70"/>
      <p:bold r:id="rId71"/>
    </p:embeddedFont>
  </p:embeddedFontLst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894" autoAdjust="0"/>
    <p:restoredTop sz="96247" autoAdjust="0"/>
  </p:normalViewPr>
  <p:slideViewPr>
    <p:cSldViewPr snapToGrid="0">
      <p:cViewPr>
        <p:scale>
          <a:sx n="75" d="100"/>
          <a:sy n="75" d="100"/>
        </p:scale>
        <p:origin x="2016" y="2544"/>
      </p:cViewPr>
      <p:guideLst/>
    </p:cSldViewPr>
  </p:slideViewPr>
  <p:notesTextViewPr>
    <p:cViewPr>
      <p:scale>
        <a:sx n="66" d="100"/>
        <a:sy n="66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font" Target="fonts/font1.fntdata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font" Target="fonts/font2.fntdata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Pasta1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Pasta1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Pasta1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74B0-4175-A7DD-F8E4A8B417AF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74B0-4175-A7DD-F8E4A8B417AF}"/>
              </c:ext>
            </c:extLst>
          </c:dPt>
          <c:val>
            <c:numRef>
              <c:f>Planilha1!$B$3:$B$4</c:f>
              <c:numCache>
                <c:formatCode>General</c:formatCode>
                <c:ptCount val="2"/>
                <c:pt idx="0">
                  <c:v>30</c:v>
                </c:pt>
                <c:pt idx="1">
                  <c:v>70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74B0-4175-A7DD-F8E4A8B417A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B6AA-45D1-9801-70475DF6257B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B6AA-45D1-9801-70475DF6257B}"/>
              </c:ext>
            </c:extLst>
          </c:dPt>
          <c:val>
            <c:numRef>
              <c:f>Planilha1!$B$18:$B$19</c:f>
              <c:numCache>
                <c:formatCode>General</c:formatCode>
                <c:ptCount val="2"/>
                <c:pt idx="0">
                  <c:v>50</c:v>
                </c:pt>
                <c:pt idx="1">
                  <c:v>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B6AA-45D1-9801-70475DF6257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29A8-4BB2-9D1F-73ED7CC9DDD8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29A8-4BB2-9D1F-73ED7CC9DDD8}"/>
              </c:ext>
            </c:extLst>
          </c:dPt>
          <c:val>
            <c:numRef>
              <c:f>Planilha1!$B$26:$B$27</c:f>
              <c:numCache>
                <c:formatCode>General</c:formatCode>
                <c:ptCount val="2"/>
                <c:pt idx="0">
                  <c:v>70</c:v>
                </c:pt>
                <c:pt idx="1">
                  <c:v>30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29A8-4BB2-9D1F-73ED7CC9DDD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DengXian" panose="02010600030101010101" pitchFamily="2" charset="-122"/>
              </a:defRPr>
            </a:lvl1pPr>
          </a:lstStyle>
          <a:p>
            <a:endParaRPr lang="pt-BR" dirty="0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DengXian" panose="02010600030101010101" pitchFamily="2" charset="-122"/>
              </a:defRPr>
            </a:lvl1pPr>
          </a:lstStyle>
          <a:p>
            <a:fld id="{6A72EA6A-0C27-40A2-BF7D-16086E2518F1}" type="datetimeFigureOut">
              <a:rPr lang="pt-BR" smtClean="0"/>
              <a:pPr/>
              <a:t>22/02/2026</a:t>
            </a:fld>
            <a:endParaRPr lang="pt-BR" dirty="0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 dirty="0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DengXian" panose="02010600030101010101" pitchFamily="2" charset="-122"/>
              </a:defRPr>
            </a:lvl1pPr>
          </a:lstStyle>
          <a:p>
            <a:endParaRPr lang="pt-BR" dirty="0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DengXian" panose="02010600030101010101" pitchFamily="2" charset="-122"/>
              </a:defRPr>
            </a:lvl1pPr>
          </a:lstStyle>
          <a:p>
            <a:fld id="{DC173325-4AA2-48B3-BC64-B675159D5C4E}" type="slidenum">
              <a:rPr lang="pt-BR" smtClean="0"/>
              <a:pPr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302540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DengXian" panose="02010600030101010101" pitchFamily="2" charset="-122"/>
        <a:ea typeface="+mn-ea"/>
        <a:cs typeface="+mn-cs"/>
      </a:defRPr>
    </a:lvl1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173325-4AA2-48B3-BC64-B675159D5C4E}" type="slidenum">
              <a:rPr lang="pt-BR" smtClean="0"/>
              <a:t>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409331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173325-4AA2-48B3-BC64-B675159D5C4E}" type="slidenum">
              <a:rPr lang="pt-BR" smtClean="0"/>
              <a:t>27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855123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173325-4AA2-48B3-BC64-B675159D5C4E}" type="slidenum">
              <a:rPr lang="pt-BR" smtClean="0"/>
              <a:t>48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901269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173325-4AA2-48B3-BC64-B675159D5C4E}" type="slidenum">
              <a:rPr lang="pt-BR" smtClean="0"/>
              <a:t>52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904348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F86E0D-73DD-3B84-843A-FC0AB98F2B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B0000798-A13A-1AA1-8E20-D8974784D63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1EFD8A84-94E2-823B-8D34-78B5630E2AA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80461138-7381-8399-7D80-E72A2A8B7F5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173325-4AA2-48B3-BC64-B675159D5C4E}" type="slidenum">
              <a:rPr lang="pt-BR" smtClean="0"/>
              <a:t>53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537621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algn="r"/>
            <a:fld id="{00000000-1234-1234-1234-123412341234}" type="slidenum">
              <a:rPr lang="pt-BR" smtClean="0"/>
              <a:pPr algn="r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463061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chart" Target="../charts/chart3.xml"/><Relationship Id="rId4" Type="http://schemas.openxmlformats.org/officeDocument/2006/relationships/chart" Target="../charts/char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13" Type="http://schemas.openxmlformats.org/officeDocument/2006/relationships/image" Target="../media/image26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17" Type="http://schemas.openxmlformats.org/officeDocument/2006/relationships/image" Target="../media/image30.svg"/><Relationship Id="rId2" Type="http://schemas.openxmlformats.org/officeDocument/2006/relationships/image" Target="../media/image3.png"/><Relationship Id="rId16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11" Type="http://schemas.openxmlformats.org/officeDocument/2006/relationships/image" Target="../media/image24.svg"/><Relationship Id="rId5" Type="http://schemas.openxmlformats.org/officeDocument/2006/relationships/image" Target="../media/image18.svg"/><Relationship Id="rId15" Type="http://schemas.openxmlformats.org/officeDocument/2006/relationships/image" Target="../media/image28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Relationship Id="rId14" Type="http://schemas.openxmlformats.org/officeDocument/2006/relationships/image" Target="../media/image27.sv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svg"/><Relationship Id="rId13" Type="http://schemas.openxmlformats.org/officeDocument/2006/relationships/image" Target="../media/image41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12" Type="http://schemas.openxmlformats.org/officeDocument/2006/relationships/image" Target="../media/image40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svg"/><Relationship Id="rId11" Type="http://schemas.openxmlformats.org/officeDocument/2006/relationships/image" Target="../media/image39.png"/><Relationship Id="rId5" Type="http://schemas.openxmlformats.org/officeDocument/2006/relationships/image" Target="../media/image33.png"/><Relationship Id="rId10" Type="http://schemas.openxmlformats.org/officeDocument/2006/relationships/image" Target="../media/image38.svg"/><Relationship Id="rId4" Type="http://schemas.openxmlformats.org/officeDocument/2006/relationships/image" Target="../media/image32.svg"/><Relationship Id="rId9" Type="http://schemas.openxmlformats.org/officeDocument/2006/relationships/image" Target="../media/image37.png"/><Relationship Id="rId14" Type="http://schemas.openxmlformats.org/officeDocument/2006/relationships/image" Target="../media/image42.sv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svg"/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0.svg"/><Relationship Id="rId5" Type="http://schemas.openxmlformats.org/officeDocument/2006/relationships/image" Target="../media/image59.png"/><Relationship Id="rId4" Type="http://schemas.openxmlformats.org/officeDocument/2006/relationships/image" Target="../media/image58.sv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svg"/><Relationship Id="rId3" Type="http://schemas.openxmlformats.org/officeDocument/2006/relationships/image" Target="../media/image63.png"/><Relationship Id="rId7" Type="http://schemas.openxmlformats.org/officeDocument/2006/relationships/image" Target="../media/image6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6.svg"/><Relationship Id="rId5" Type="http://schemas.openxmlformats.org/officeDocument/2006/relationships/image" Target="../media/image65.png"/><Relationship Id="rId4" Type="http://schemas.openxmlformats.org/officeDocument/2006/relationships/image" Target="../media/image64.sv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svg"/><Relationship Id="rId3" Type="http://schemas.openxmlformats.org/officeDocument/2006/relationships/image" Target="../media/image70.png"/><Relationship Id="rId7" Type="http://schemas.openxmlformats.org/officeDocument/2006/relationships/image" Target="../media/image7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3.svg"/><Relationship Id="rId5" Type="http://schemas.openxmlformats.org/officeDocument/2006/relationships/image" Target="../media/image72.png"/><Relationship Id="rId4" Type="http://schemas.openxmlformats.org/officeDocument/2006/relationships/image" Target="../media/image71.svg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oogle Shape;54;p13">
            <a:extLst>
              <a:ext uri="{FF2B5EF4-FFF2-40B4-BE49-F238E27FC236}">
                <a16:creationId xmlns:a16="http://schemas.microsoft.com/office/drawing/2014/main" id="{A2EF9962-315E-8167-DFE5-3D6EEEC52508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106807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标题 1"/>
          <p:cNvSpPr txBox="1"/>
          <p:nvPr/>
        </p:nvSpPr>
        <p:spPr>
          <a:xfrm>
            <a:off x="-1510983" y="-3131186"/>
            <a:ext cx="4586606" cy="4586606"/>
          </a:xfrm>
          <a:prstGeom prst="ellipse">
            <a:avLst/>
          </a:prstGeom>
          <a:gradFill>
            <a:gsLst>
              <a:gs pos="0">
                <a:schemeClr val="accent2"/>
              </a:gs>
              <a:gs pos="100000">
                <a:schemeClr val="accent1"/>
              </a:gs>
            </a:gsLst>
            <a:lin ang="54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>
            <a:off x="5786869" y="-963488"/>
            <a:ext cx="8784982" cy="8784978"/>
          </a:xfrm>
          <a:prstGeom prst="ellipse">
            <a:avLst/>
          </a:prstGeom>
          <a:solidFill>
            <a:schemeClr val="bg1"/>
          </a:solidFill>
          <a:ln w="12700" cap="sq">
            <a:noFill/>
            <a:miter/>
          </a:ln>
          <a:effectLst>
            <a:outerShdw blurRad="469900" sx="94000" sy="94000" algn="ctr" rotWithShape="0">
              <a:srgbClr val="000000">
                <a:alpha val="76000"/>
              </a:srgb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>
            <a:off x="6881189" y="130831"/>
            <a:ext cx="6596342" cy="6596339"/>
          </a:xfrm>
          <a:prstGeom prst="ellipse">
            <a:avLst/>
          </a:prstGeom>
          <a:solidFill>
            <a:schemeClr val="bg1"/>
          </a:solidFill>
          <a:ln w="12700" cap="sq">
            <a:noFill/>
            <a:miter/>
          </a:ln>
          <a:effectLst>
            <a:outerShdw blurRad="469900" sx="94000" sy="94000" algn="ctr" rotWithShape="0">
              <a:srgbClr val="000000">
                <a:alpha val="46000"/>
              </a:srgb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>
            <a:off x="7659079" y="908720"/>
            <a:ext cx="5040564" cy="5040564"/>
          </a:xfrm>
          <a:prstGeom prst="ellipse">
            <a:avLst/>
          </a:prstGeom>
          <a:solidFill>
            <a:schemeClr val="bg1"/>
          </a:solidFill>
          <a:ln w="12700" cap="sq">
            <a:noFill/>
            <a:miter/>
          </a:ln>
          <a:effectLst>
            <a:outerShdw blurRad="469900" sx="94000" sy="94000" algn="ctr" rotWithShape="0">
              <a:srgbClr val="000000">
                <a:alpha val="38000"/>
              </a:srgb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>
            <a:off x="8533877" y="1783518"/>
            <a:ext cx="3290967" cy="3290967"/>
          </a:xfrm>
          <a:prstGeom prst="ellipse">
            <a:avLst/>
          </a:prstGeom>
          <a:gradFill>
            <a:gsLst>
              <a:gs pos="0">
                <a:schemeClr val="accent2"/>
              </a:gs>
              <a:gs pos="82000">
                <a:schemeClr val="accent1"/>
              </a:gs>
            </a:gsLst>
            <a:lin ang="54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>
            <a:off x="8755386" y="2005029"/>
            <a:ext cx="2847947" cy="2847945"/>
          </a:xfrm>
          <a:prstGeom prst="ellipse">
            <a:avLst/>
          </a:prstGeom>
          <a:solidFill>
            <a:schemeClr val="bg1"/>
          </a:solidFill>
          <a:ln w="12700" cap="sq">
            <a:noFill/>
            <a:miter/>
          </a:ln>
          <a:effectLst>
            <a:outerShdw blurRad="165100" sx="102000" sy="102000" algn="ctr" rotWithShape="0">
              <a:schemeClr val="accent1">
                <a:alpha val="96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>
            <a:off x="660400" y="1371600"/>
            <a:ext cx="8094986" cy="332331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pt-BR" sz="6000" b="1" dirty="0">
                <a:solidFill>
                  <a:srgbClr val="FF6600"/>
                </a:solidFill>
                <a:latin typeface="DengXian" panose="02010600030101010101" pitchFamily="2" charset="-122"/>
              </a:rPr>
              <a:t>Diagnóstico da Frota e dos Processos Atuais</a:t>
            </a:r>
            <a:endParaRPr kumimoji="1" lang="zh-CN" altLang="en-US" sz="6000" b="1" dirty="0">
              <a:solidFill>
                <a:srgbClr val="FF6600"/>
              </a:solidFill>
              <a:latin typeface="DengXian" panose="02010600030101010101" pitchFamily="2" charset="-122"/>
            </a:endParaRPr>
          </a:p>
        </p:txBody>
      </p:sp>
      <p:sp>
        <p:nvSpPr>
          <p:cNvPr id="10" name="标题 1"/>
          <p:cNvSpPr txBox="1"/>
          <p:nvPr/>
        </p:nvSpPr>
        <p:spPr>
          <a:xfrm>
            <a:off x="6019800" y="1256030"/>
            <a:ext cx="419100" cy="419100"/>
          </a:xfrm>
          <a:prstGeom prst="ellipse">
            <a:avLst/>
          </a:prstGeom>
          <a:solidFill>
            <a:schemeClr val="accent2"/>
          </a:solidFill>
          <a:ln w="12700" cap="sq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>
            <a:off x="7173166" y="4833392"/>
            <a:ext cx="795042" cy="795040"/>
          </a:xfrm>
          <a:prstGeom prst="ellipse">
            <a:avLst/>
          </a:prstGeom>
          <a:solidFill>
            <a:schemeClr val="accent1"/>
          </a:solidFill>
          <a:ln w="12700" cap="sq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>
            <a:off x="7415255" y="5089994"/>
            <a:ext cx="310865" cy="281837"/>
          </a:xfrm>
          <a:custGeom>
            <a:avLst/>
            <a:gdLst>
              <a:gd name="connsiteX0" fmla="*/ 351048 w 1543905"/>
              <a:gd name="connsiteY0" fmla="*/ 523317 h 1399728"/>
              <a:gd name="connsiteX1" fmla="*/ 351048 w 1543905"/>
              <a:gd name="connsiteY1" fmla="*/ 523317 h 1399728"/>
              <a:gd name="connsiteX2" fmla="*/ 351420 w 1543905"/>
              <a:gd name="connsiteY2" fmla="*/ 523503 h 1399728"/>
              <a:gd name="connsiteX3" fmla="*/ 351420 w 1543905"/>
              <a:gd name="connsiteY3" fmla="*/ 1020031 h 1399728"/>
              <a:gd name="connsiteX4" fmla="*/ 351048 w 1543905"/>
              <a:gd name="connsiteY4" fmla="*/ 1020403 h 1399728"/>
              <a:gd name="connsiteX5" fmla="*/ 163525 w 1543905"/>
              <a:gd name="connsiteY5" fmla="*/ 1020403 h 1399728"/>
              <a:gd name="connsiteX6" fmla="*/ 163153 w 1543905"/>
              <a:gd name="connsiteY6" fmla="*/ 1020031 h 1399728"/>
              <a:gd name="connsiteX7" fmla="*/ 163153 w 1543905"/>
              <a:gd name="connsiteY7" fmla="*/ 523503 h 1399728"/>
              <a:gd name="connsiteX8" fmla="*/ 163153 w 1543905"/>
              <a:gd name="connsiteY8" fmla="*/ 523317 h 1399728"/>
              <a:gd name="connsiteX9" fmla="*/ 163339 w 1543905"/>
              <a:gd name="connsiteY9" fmla="*/ 523131 h 1399728"/>
              <a:gd name="connsiteX10" fmla="*/ 351048 w 1543905"/>
              <a:gd name="connsiteY10" fmla="*/ 523131 h 1399728"/>
              <a:gd name="connsiteX11" fmla="*/ 351048 w 1543905"/>
              <a:gd name="connsiteY11" fmla="*/ 411696 h 1399728"/>
              <a:gd name="connsiteX12" fmla="*/ 163339 w 1543905"/>
              <a:gd name="connsiteY12" fmla="*/ 411696 h 1399728"/>
              <a:gd name="connsiteX13" fmla="*/ 51346 w 1543905"/>
              <a:gd name="connsiteY13" fmla="*/ 523689 h 1399728"/>
              <a:gd name="connsiteX14" fmla="*/ 51346 w 1543905"/>
              <a:gd name="connsiteY14" fmla="*/ 1020217 h 1399728"/>
              <a:gd name="connsiteX15" fmla="*/ 163339 w 1543905"/>
              <a:gd name="connsiteY15" fmla="*/ 1132210 h 1399728"/>
              <a:gd name="connsiteX16" fmla="*/ 351048 w 1543905"/>
              <a:gd name="connsiteY16" fmla="*/ 1132210 h 1399728"/>
              <a:gd name="connsiteX17" fmla="*/ 463042 w 1543905"/>
              <a:gd name="connsiteY17" fmla="*/ 1020217 h 1399728"/>
              <a:gd name="connsiteX18" fmla="*/ 463042 w 1543905"/>
              <a:gd name="connsiteY18" fmla="*/ 523503 h 1399728"/>
              <a:gd name="connsiteX19" fmla="*/ 351048 w 1543905"/>
              <a:gd name="connsiteY19" fmla="*/ 411696 h 1399728"/>
              <a:gd name="connsiteX20" fmla="*/ 865808 w 1543905"/>
              <a:gd name="connsiteY20" fmla="*/ 111621 h 1399728"/>
              <a:gd name="connsiteX21" fmla="*/ 866180 w 1543905"/>
              <a:gd name="connsiteY21" fmla="*/ 111807 h 1399728"/>
              <a:gd name="connsiteX22" fmla="*/ 866180 w 1543905"/>
              <a:gd name="connsiteY22" fmla="*/ 1020031 h 1399728"/>
              <a:gd name="connsiteX23" fmla="*/ 865808 w 1543905"/>
              <a:gd name="connsiteY23" fmla="*/ 1020403 h 1399728"/>
              <a:gd name="connsiteX24" fmla="*/ 678284 w 1543905"/>
              <a:gd name="connsiteY24" fmla="*/ 1020403 h 1399728"/>
              <a:gd name="connsiteX25" fmla="*/ 677912 w 1543905"/>
              <a:gd name="connsiteY25" fmla="*/ 1020031 h 1399728"/>
              <a:gd name="connsiteX26" fmla="*/ 677912 w 1543905"/>
              <a:gd name="connsiteY26" fmla="*/ 111993 h 1399728"/>
              <a:gd name="connsiteX27" fmla="*/ 677912 w 1543905"/>
              <a:gd name="connsiteY27" fmla="*/ 111807 h 1399728"/>
              <a:gd name="connsiteX28" fmla="*/ 678098 w 1543905"/>
              <a:gd name="connsiteY28" fmla="*/ 111621 h 1399728"/>
              <a:gd name="connsiteX29" fmla="*/ 865808 w 1543905"/>
              <a:gd name="connsiteY29" fmla="*/ 111621 h 1399728"/>
              <a:gd name="connsiteX30" fmla="*/ 865808 w 1543905"/>
              <a:gd name="connsiteY30" fmla="*/ 0 h 1399728"/>
              <a:gd name="connsiteX31" fmla="*/ 677912 w 1543905"/>
              <a:gd name="connsiteY31" fmla="*/ 0 h 1399728"/>
              <a:gd name="connsiteX32" fmla="*/ 565919 w 1543905"/>
              <a:gd name="connsiteY32" fmla="*/ 111993 h 1399728"/>
              <a:gd name="connsiteX33" fmla="*/ 565919 w 1543905"/>
              <a:gd name="connsiteY33" fmla="*/ 1020217 h 1399728"/>
              <a:gd name="connsiteX34" fmla="*/ 677912 w 1543905"/>
              <a:gd name="connsiteY34" fmla="*/ 1132210 h 1399728"/>
              <a:gd name="connsiteX35" fmla="*/ 865622 w 1543905"/>
              <a:gd name="connsiteY35" fmla="*/ 1132210 h 1399728"/>
              <a:gd name="connsiteX36" fmla="*/ 977615 w 1543905"/>
              <a:gd name="connsiteY36" fmla="*/ 1020217 h 1399728"/>
              <a:gd name="connsiteX37" fmla="*/ 977615 w 1543905"/>
              <a:gd name="connsiteY37" fmla="*/ 111993 h 1399728"/>
              <a:gd name="connsiteX38" fmla="*/ 865808 w 1543905"/>
              <a:gd name="connsiteY38" fmla="*/ 0 h 1399728"/>
              <a:gd name="connsiteX39" fmla="*/ 1380381 w 1543905"/>
              <a:gd name="connsiteY39" fmla="*/ 729072 h 1399728"/>
              <a:gd name="connsiteX40" fmla="*/ 1380753 w 1543905"/>
              <a:gd name="connsiteY40" fmla="*/ 729258 h 1399728"/>
              <a:gd name="connsiteX41" fmla="*/ 1380753 w 1543905"/>
              <a:gd name="connsiteY41" fmla="*/ 1020031 h 1399728"/>
              <a:gd name="connsiteX42" fmla="*/ 1380381 w 1543905"/>
              <a:gd name="connsiteY42" fmla="*/ 1020403 h 1399728"/>
              <a:gd name="connsiteX43" fmla="*/ 1192858 w 1543905"/>
              <a:gd name="connsiteY43" fmla="*/ 1020403 h 1399728"/>
              <a:gd name="connsiteX44" fmla="*/ 1192485 w 1543905"/>
              <a:gd name="connsiteY44" fmla="*/ 1020031 h 1399728"/>
              <a:gd name="connsiteX45" fmla="*/ 1192485 w 1543905"/>
              <a:gd name="connsiteY45" fmla="*/ 729444 h 1399728"/>
              <a:gd name="connsiteX46" fmla="*/ 1192485 w 1543905"/>
              <a:gd name="connsiteY46" fmla="*/ 729258 h 1399728"/>
              <a:gd name="connsiteX47" fmla="*/ 1192671 w 1543905"/>
              <a:gd name="connsiteY47" fmla="*/ 729072 h 1399728"/>
              <a:gd name="connsiteX48" fmla="*/ 1380381 w 1543905"/>
              <a:gd name="connsiteY48" fmla="*/ 729072 h 1399728"/>
              <a:gd name="connsiteX49" fmla="*/ 1380381 w 1543905"/>
              <a:gd name="connsiteY49" fmla="*/ 617451 h 1399728"/>
              <a:gd name="connsiteX50" fmla="*/ 1192671 w 1543905"/>
              <a:gd name="connsiteY50" fmla="*/ 617451 h 1399728"/>
              <a:gd name="connsiteX51" fmla="*/ 1080678 w 1543905"/>
              <a:gd name="connsiteY51" fmla="*/ 729444 h 1399728"/>
              <a:gd name="connsiteX52" fmla="*/ 1080678 w 1543905"/>
              <a:gd name="connsiteY52" fmla="*/ 1020031 h 1399728"/>
              <a:gd name="connsiteX53" fmla="*/ 1192671 w 1543905"/>
              <a:gd name="connsiteY53" fmla="*/ 1132024 h 1399728"/>
              <a:gd name="connsiteX54" fmla="*/ 1380381 w 1543905"/>
              <a:gd name="connsiteY54" fmla="*/ 1132024 h 1399728"/>
              <a:gd name="connsiteX55" fmla="*/ 1492374 w 1543905"/>
              <a:gd name="connsiteY55" fmla="*/ 1020031 h 1399728"/>
              <a:gd name="connsiteX56" fmla="*/ 1492374 w 1543905"/>
              <a:gd name="connsiteY56" fmla="*/ 729444 h 1399728"/>
              <a:gd name="connsiteX57" fmla="*/ 1380381 w 1543905"/>
              <a:gd name="connsiteY57" fmla="*/ 617451 h 1399728"/>
              <a:gd name="connsiteX58" fmla="*/ 1481956 w 1543905"/>
              <a:gd name="connsiteY58" fmla="*/ 1276201 h 1399728"/>
              <a:gd name="connsiteX59" fmla="*/ 61764 w 1543905"/>
              <a:gd name="connsiteY59" fmla="*/ 1276201 h 1399728"/>
              <a:gd name="connsiteX60" fmla="*/ 0 w 1543905"/>
              <a:gd name="connsiteY60" fmla="*/ 1337965 h 1399728"/>
              <a:gd name="connsiteX61" fmla="*/ 61764 w 1543905"/>
              <a:gd name="connsiteY61" fmla="*/ 1399729 h 1399728"/>
              <a:gd name="connsiteX62" fmla="*/ 1482142 w 1543905"/>
              <a:gd name="connsiteY62" fmla="*/ 1399729 h 1399728"/>
              <a:gd name="connsiteX63" fmla="*/ 1543906 w 1543905"/>
              <a:gd name="connsiteY63" fmla="*/ 1337965 h 1399728"/>
              <a:gd name="connsiteX64" fmla="*/ 1481956 w 1543905"/>
              <a:gd name="connsiteY64" fmla="*/ 1276201 h 1399728"/>
            </a:gdLst>
            <a:ahLst/>
            <a:cxnLst/>
            <a:rect l="l" t="t" r="r" b="b"/>
            <a:pathLst>
              <a:path w="1543905" h="1399728">
                <a:moveTo>
                  <a:pt x="351048" y="523317"/>
                </a:moveTo>
                <a:cubicBezTo>
                  <a:pt x="351234" y="523317"/>
                  <a:pt x="351234" y="523317"/>
                  <a:pt x="351048" y="523317"/>
                </a:cubicBezTo>
                <a:cubicBezTo>
                  <a:pt x="351234" y="523317"/>
                  <a:pt x="351420" y="523503"/>
                  <a:pt x="351420" y="523503"/>
                </a:cubicBezTo>
                <a:lnTo>
                  <a:pt x="351420" y="1020031"/>
                </a:lnTo>
                <a:lnTo>
                  <a:pt x="351048" y="1020403"/>
                </a:lnTo>
                <a:lnTo>
                  <a:pt x="163525" y="1020403"/>
                </a:lnTo>
                <a:lnTo>
                  <a:pt x="163153" y="1020031"/>
                </a:lnTo>
                <a:lnTo>
                  <a:pt x="163153" y="523503"/>
                </a:lnTo>
                <a:lnTo>
                  <a:pt x="163153" y="523317"/>
                </a:lnTo>
                <a:lnTo>
                  <a:pt x="163339" y="523131"/>
                </a:lnTo>
                <a:lnTo>
                  <a:pt x="351048" y="523131"/>
                </a:lnTo>
                <a:moveTo>
                  <a:pt x="351048" y="411696"/>
                </a:moveTo>
                <a:lnTo>
                  <a:pt x="163339" y="411696"/>
                </a:lnTo>
                <a:cubicBezTo>
                  <a:pt x="101575" y="411696"/>
                  <a:pt x="51346" y="461739"/>
                  <a:pt x="51346" y="523689"/>
                </a:cubicBezTo>
                <a:lnTo>
                  <a:pt x="51346" y="1020217"/>
                </a:lnTo>
                <a:cubicBezTo>
                  <a:pt x="51346" y="1081795"/>
                  <a:pt x="101761" y="1132210"/>
                  <a:pt x="163339" y="1132210"/>
                </a:cubicBezTo>
                <a:lnTo>
                  <a:pt x="351048" y="1132210"/>
                </a:lnTo>
                <a:cubicBezTo>
                  <a:pt x="412626" y="1132210"/>
                  <a:pt x="463042" y="1081795"/>
                  <a:pt x="463042" y="1020217"/>
                </a:cubicBezTo>
                <a:lnTo>
                  <a:pt x="463042" y="523503"/>
                </a:lnTo>
                <a:cubicBezTo>
                  <a:pt x="463042" y="461739"/>
                  <a:pt x="412998" y="411696"/>
                  <a:pt x="351048" y="411696"/>
                </a:cubicBezTo>
                <a:close/>
                <a:moveTo>
                  <a:pt x="865808" y="111621"/>
                </a:moveTo>
                <a:cubicBezTo>
                  <a:pt x="865994" y="111621"/>
                  <a:pt x="866180" y="111807"/>
                  <a:pt x="866180" y="111807"/>
                </a:cubicBezTo>
                <a:lnTo>
                  <a:pt x="866180" y="1020031"/>
                </a:lnTo>
                <a:lnTo>
                  <a:pt x="865808" y="1020403"/>
                </a:lnTo>
                <a:lnTo>
                  <a:pt x="678284" y="1020403"/>
                </a:lnTo>
                <a:lnTo>
                  <a:pt x="677912" y="1020031"/>
                </a:lnTo>
                <a:lnTo>
                  <a:pt x="677912" y="111993"/>
                </a:lnTo>
                <a:lnTo>
                  <a:pt x="677912" y="111807"/>
                </a:lnTo>
                <a:lnTo>
                  <a:pt x="678098" y="111621"/>
                </a:lnTo>
                <a:lnTo>
                  <a:pt x="865808" y="111621"/>
                </a:lnTo>
                <a:moveTo>
                  <a:pt x="865808" y="0"/>
                </a:moveTo>
                <a:lnTo>
                  <a:pt x="677912" y="0"/>
                </a:lnTo>
                <a:cubicBezTo>
                  <a:pt x="616148" y="0"/>
                  <a:pt x="565919" y="50043"/>
                  <a:pt x="565919" y="111993"/>
                </a:cubicBezTo>
                <a:lnTo>
                  <a:pt x="565919" y="1020217"/>
                </a:lnTo>
                <a:cubicBezTo>
                  <a:pt x="565919" y="1081795"/>
                  <a:pt x="616335" y="1132210"/>
                  <a:pt x="677912" y="1132210"/>
                </a:cubicBezTo>
                <a:lnTo>
                  <a:pt x="865622" y="1132210"/>
                </a:lnTo>
                <a:cubicBezTo>
                  <a:pt x="927199" y="1132210"/>
                  <a:pt x="977615" y="1081795"/>
                  <a:pt x="977615" y="1020217"/>
                </a:cubicBezTo>
                <a:lnTo>
                  <a:pt x="977615" y="111993"/>
                </a:lnTo>
                <a:cubicBezTo>
                  <a:pt x="977615" y="50043"/>
                  <a:pt x="927571" y="0"/>
                  <a:pt x="865808" y="0"/>
                </a:cubicBezTo>
                <a:close/>
                <a:moveTo>
                  <a:pt x="1380381" y="729072"/>
                </a:moveTo>
                <a:cubicBezTo>
                  <a:pt x="1380567" y="729072"/>
                  <a:pt x="1380753" y="729258"/>
                  <a:pt x="1380753" y="729258"/>
                </a:cubicBezTo>
                <a:lnTo>
                  <a:pt x="1380753" y="1020031"/>
                </a:lnTo>
                <a:lnTo>
                  <a:pt x="1380381" y="1020403"/>
                </a:lnTo>
                <a:lnTo>
                  <a:pt x="1192858" y="1020403"/>
                </a:lnTo>
                <a:lnTo>
                  <a:pt x="1192485" y="1020031"/>
                </a:lnTo>
                <a:lnTo>
                  <a:pt x="1192485" y="729444"/>
                </a:lnTo>
                <a:lnTo>
                  <a:pt x="1192485" y="729258"/>
                </a:lnTo>
                <a:lnTo>
                  <a:pt x="1192671" y="729072"/>
                </a:lnTo>
                <a:lnTo>
                  <a:pt x="1380381" y="729072"/>
                </a:lnTo>
                <a:moveTo>
                  <a:pt x="1380381" y="617451"/>
                </a:moveTo>
                <a:lnTo>
                  <a:pt x="1192671" y="617451"/>
                </a:lnTo>
                <a:cubicBezTo>
                  <a:pt x="1130908" y="617451"/>
                  <a:pt x="1080678" y="667494"/>
                  <a:pt x="1080678" y="729444"/>
                </a:cubicBezTo>
                <a:lnTo>
                  <a:pt x="1080678" y="1020031"/>
                </a:lnTo>
                <a:cubicBezTo>
                  <a:pt x="1080678" y="1081608"/>
                  <a:pt x="1131094" y="1132024"/>
                  <a:pt x="1192671" y="1132024"/>
                </a:cubicBezTo>
                <a:lnTo>
                  <a:pt x="1380381" y="1132024"/>
                </a:lnTo>
                <a:cubicBezTo>
                  <a:pt x="1441959" y="1132024"/>
                  <a:pt x="1492374" y="1081608"/>
                  <a:pt x="1492374" y="1020031"/>
                </a:cubicBezTo>
                <a:lnTo>
                  <a:pt x="1492374" y="729444"/>
                </a:lnTo>
                <a:cubicBezTo>
                  <a:pt x="1492374" y="667680"/>
                  <a:pt x="1442145" y="617451"/>
                  <a:pt x="1380381" y="617451"/>
                </a:cubicBezTo>
                <a:close/>
                <a:moveTo>
                  <a:pt x="1481956" y="1276201"/>
                </a:moveTo>
                <a:lnTo>
                  <a:pt x="61764" y="1276201"/>
                </a:lnTo>
                <a:cubicBezTo>
                  <a:pt x="27719" y="1276201"/>
                  <a:pt x="0" y="1303920"/>
                  <a:pt x="0" y="1337965"/>
                </a:cubicBezTo>
                <a:cubicBezTo>
                  <a:pt x="0" y="1372009"/>
                  <a:pt x="27719" y="1399729"/>
                  <a:pt x="61764" y="1399729"/>
                </a:cubicBezTo>
                <a:lnTo>
                  <a:pt x="1482142" y="1399729"/>
                </a:lnTo>
                <a:cubicBezTo>
                  <a:pt x="1516187" y="1399729"/>
                  <a:pt x="1543906" y="1372009"/>
                  <a:pt x="1543906" y="1337965"/>
                </a:cubicBezTo>
                <a:cubicBezTo>
                  <a:pt x="1543720" y="1303734"/>
                  <a:pt x="1516187" y="1276201"/>
                  <a:pt x="1481956" y="1276201"/>
                </a:cubicBezTo>
                <a:close/>
              </a:path>
            </a:pathLst>
          </a:custGeom>
          <a:solidFill>
            <a:schemeClr val="bg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pic>
        <p:nvPicPr>
          <p:cNvPr id="13" name="图片"/>
          <p:cNvPicPr>
            <a:picLocks noChangeAspect="1"/>
          </p:cNvPicPr>
          <p:nvPr/>
        </p:nvPicPr>
        <p:blipFill>
          <a:blip r:embed="rId3">
            <a:alphaModFix/>
          </a:blip>
          <a:srcRect l="21978" r="21978"/>
          <a:stretch>
            <a:fillRect/>
          </a:stretch>
        </p:blipFill>
        <p:spPr>
          <a:xfrm>
            <a:off x="8875380" y="2125023"/>
            <a:ext cx="2607960" cy="2607958"/>
          </a:xfrm>
          <a:custGeom>
            <a:avLst/>
            <a:gdLst/>
            <a:ahLst/>
            <a:cxnLst/>
            <a:rect l="l" t="t" r="r" b="b"/>
            <a:pathLst>
              <a:path w="2607960" h="2607958">
                <a:moveTo>
                  <a:pt x="1303980" y="0"/>
                </a:moveTo>
                <a:cubicBezTo>
                  <a:pt x="2024148" y="0"/>
                  <a:pt x="2607960" y="583811"/>
                  <a:pt x="2607960" y="1303979"/>
                </a:cubicBezTo>
                <a:cubicBezTo>
                  <a:pt x="2607960" y="2024147"/>
                  <a:pt x="2024148" y="2607958"/>
                  <a:pt x="1303980" y="2607958"/>
                </a:cubicBezTo>
                <a:cubicBezTo>
                  <a:pt x="583812" y="2607958"/>
                  <a:pt x="0" y="2024147"/>
                  <a:pt x="0" y="1303979"/>
                </a:cubicBezTo>
                <a:cubicBezTo>
                  <a:pt x="0" y="583811"/>
                  <a:pt x="583812" y="0"/>
                  <a:pt x="1303980" y="0"/>
                </a:cubicBezTo>
                <a:close/>
              </a:path>
            </a:pathLst>
          </a:custGeom>
          <a:noFill/>
          <a:ln>
            <a:noFill/>
          </a:ln>
        </p:spPr>
      </p:pic>
      <p:sp>
        <p:nvSpPr>
          <p:cNvPr id="14" name="标题 1"/>
          <p:cNvSpPr txBox="1"/>
          <p:nvPr/>
        </p:nvSpPr>
        <p:spPr>
          <a:xfrm>
            <a:off x="660399" y="4691380"/>
            <a:ext cx="5442902" cy="89662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2"/>
              </a:gs>
              <a:gs pos="82000">
                <a:schemeClr val="accent1"/>
              </a:gs>
            </a:gsLst>
            <a:lin ang="54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>
            <a:off x="943035" y="4891170"/>
            <a:ext cx="4764145" cy="43942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2400" b="1" dirty="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DengXian" panose="02010600030101010101" pitchFamily="2" charset="-122"/>
                <a:ea typeface="DengXian" panose="02010600030101010101" pitchFamily="2" charset="-122"/>
                <a:cs typeface="Poppins"/>
              </a:rPr>
              <a:t>Curitiba – 25/02/2026 – 14:00</a:t>
            </a:r>
            <a:endParaRPr kumimoji="1" lang="zh-CN" altLang="en-US" sz="2400" b="1" dirty="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480EB2-6922-594C-B081-3B74467ED2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oogle Shape;61;p14">
            <a:extLst>
              <a:ext uri="{FF2B5EF4-FFF2-40B4-BE49-F238E27FC236}">
                <a16:creationId xmlns:a16="http://schemas.microsoft.com/office/drawing/2014/main" id="{0906B338-01AE-CAC0-0049-D0435ACCAF62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5110" y="-14514"/>
            <a:ext cx="1219199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97BFE8C7-3C2E-625A-BF8F-198478997DB7}"/>
              </a:ext>
            </a:extLst>
          </p:cNvPr>
          <p:cNvSpPr txBox="1"/>
          <p:nvPr/>
        </p:nvSpPr>
        <p:spPr>
          <a:xfrm>
            <a:off x="533400" y="2863888"/>
            <a:ext cx="9643308" cy="1718633"/>
          </a:xfrm>
          <a:prstGeom prst="roundRect">
            <a:avLst>
              <a:gd name="adj" fmla="val 8757"/>
            </a:avLst>
          </a:prstGeom>
          <a:solidFill>
            <a:schemeClr val="bg1"/>
          </a:solidFill>
          <a:ln w="44450" cap="sq">
            <a:solidFill>
              <a:schemeClr val="accent1"/>
            </a:solidFill>
            <a:miter/>
          </a:ln>
          <a:effectLst>
            <a:outerShdw blurRad="317500" dist="190500" dir="3000000" algn="tl" rotWithShape="0">
              <a:schemeClr val="accent1">
                <a:alpha val="15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3" name="标题 1">
            <a:extLst>
              <a:ext uri="{FF2B5EF4-FFF2-40B4-BE49-F238E27FC236}">
                <a16:creationId xmlns:a16="http://schemas.microsoft.com/office/drawing/2014/main" id="{C41515A8-0020-864D-A78D-A3C72A02E43B}"/>
              </a:ext>
            </a:extLst>
          </p:cNvPr>
          <p:cNvSpPr txBox="1"/>
          <p:nvPr/>
        </p:nvSpPr>
        <p:spPr>
          <a:xfrm>
            <a:off x="9155115" y="3076120"/>
            <a:ext cx="900000" cy="1300721"/>
          </a:xfrm>
          <a:custGeom>
            <a:avLst/>
            <a:gdLst>
              <a:gd name="connsiteX0" fmla="*/ 0 w 900000"/>
              <a:gd name="connsiteY0" fmla="*/ 0 h 1631125"/>
              <a:gd name="connsiteX1" fmla="*/ 700531 w 900000"/>
              <a:gd name="connsiteY1" fmla="*/ 0 h 1631125"/>
              <a:gd name="connsiteX2" fmla="*/ 900000 w 900000"/>
              <a:gd name="connsiteY2" fmla="*/ 168003 h 1631125"/>
              <a:gd name="connsiteX3" fmla="*/ 900000 w 900000"/>
              <a:gd name="connsiteY3" fmla="*/ 791129 h 1631125"/>
              <a:gd name="connsiteX4" fmla="*/ 900000 w 900000"/>
              <a:gd name="connsiteY4" fmla="*/ 839997 h 1631125"/>
              <a:gd name="connsiteX5" fmla="*/ 900000 w 900000"/>
              <a:gd name="connsiteY5" fmla="*/ 1463122 h 1631125"/>
              <a:gd name="connsiteX6" fmla="*/ 700531 w 900000"/>
              <a:gd name="connsiteY6" fmla="*/ 1631125 h 1631125"/>
              <a:gd name="connsiteX7" fmla="*/ 0 w 900000"/>
              <a:gd name="connsiteY7" fmla="*/ 1631125 h 1631125"/>
              <a:gd name="connsiteX8" fmla="*/ 0 w 900000"/>
              <a:gd name="connsiteY8" fmla="*/ 1008000 h 1631125"/>
              <a:gd name="connsiteX9" fmla="*/ 0 w 900000"/>
              <a:gd name="connsiteY9" fmla="*/ 623125 h 1631125"/>
            </a:gdLst>
            <a:ahLst/>
            <a:cxnLst/>
            <a:rect l="l" t="t" r="r" b="b"/>
            <a:pathLst>
              <a:path w="900000" h="1631125">
                <a:moveTo>
                  <a:pt x="0" y="0"/>
                </a:moveTo>
                <a:lnTo>
                  <a:pt x="700531" y="0"/>
                </a:lnTo>
                <a:cubicBezTo>
                  <a:pt x="810694" y="0"/>
                  <a:pt x="900000" y="75218"/>
                  <a:pt x="900000" y="168003"/>
                </a:cubicBezTo>
                <a:lnTo>
                  <a:pt x="900000" y="791129"/>
                </a:lnTo>
                <a:lnTo>
                  <a:pt x="900000" y="839997"/>
                </a:lnTo>
                <a:lnTo>
                  <a:pt x="900000" y="1463122"/>
                </a:lnTo>
                <a:cubicBezTo>
                  <a:pt x="900000" y="1555907"/>
                  <a:pt x="810694" y="1631125"/>
                  <a:pt x="700531" y="1631125"/>
                </a:cubicBezTo>
                <a:lnTo>
                  <a:pt x="0" y="1631125"/>
                </a:lnTo>
                <a:lnTo>
                  <a:pt x="0" y="1008000"/>
                </a:lnTo>
                <a:lnTo>
                  <a:pt x="0" y="623125"/>
                </a:lnTo>
                <a:close/>
              </a:path>
            </a:pathLst>
          </a:custGeom>
          <a:solidFill>
            <a:schemeClr val="accent1"/>
          </a:solidFill>
          <a:ln w="38100" cap="sq">
            <a:noFill/>
            <a:miter/>
          </a:ln>
          <a:effectLst>
            <a:outerShdw blurRad="127000" dist="38100" dir="2700000" algn="tl" rotWithShape="0">
              <a:schemeClr val="accent1">
                <a:alpha val="2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4" name="标题 1">
            <a:extLst>
              <a:ext uri="{FF2B5EF4-FFF2-40B4-BE49-F238E27FC236}">
                <a16:creationId xmlns:a16="http://schemas.microsoft.com/office/drawing/2014/main" id="{1DBE11D1-1870-9939-13CA-AC5317E9D4CF}"/>
              </a:ext>
            </a:extLst>
          </p:cNvPr>
          <p:cNvSpPr txBox="1"/>
          <p:nvPr/>
        </p:nvSpPr>
        <p:spPr>
          <a:xfrm>
            <a:off x="9371115" y="3492243"/>
            <a:ext cx="468000" cy="451793"/>
          </a:xfrm>
          <a:custGeom>
            <a:avLst/>
            <a:gdLst>
              <a:gd name="T0" fmla="*/ 8270 w 8441"/>
              <a:gd name="T1" fmla="*/ 6791 h 8160"/>
              <a:gd name="T2" fmla="*/ 5734 w 8441"/>
              <a:gd name="T3" fmla="*/ 4255 h 8160"/>
              <a:gd name="T4" fmla="*/ 5225 w 8441"/>
              <a:gd name="T5" fmla="*/ 848 h 8160"/>
              <a:gd name="T6" fmla="*/ 3177 w 8441"/>
              <a:gd name="T7" fmla="*/ 0 h 8160"/>
              <a:gd name="T8" fmla="*/ 1130 w 8441"/>
              <a:gd name="T9" fmla="*/ 848 h 8160"/>
              <a:gd name="T10" fmla="*/ 1130 w 8441"/>
              <a:gd name="T11" fmla="*/ 4944 h 8160"/>
              <a:gd name="T12" fmla="*/ 3177 w 8441"/>
              <a:gd name="T13" fmla="*/ 5792 h 8160"/>
              <a:gd name="T14" fmla="*/ 4538 w 8441"/>
              <a:gd name="T15" fmla="*/ 5454 h 8160"/>
              <a:gd name="T16" fmla="*/ 7072 w 8441"/>
              <a:gd name="T17" fmla="*/ 7988 h 8160"/>
              <a:gd name="T18" fmla="*/ 7486 w 8441"/>
              <a:gd name="T19" fmla="*/ 8160 h 8160"/>
              <a:gd name="T20" fmla="*/ 7901 w 8441"/>
              <a:gd name="T21" fmla="*/ 7988 h 8160"/>
              <a:gd name="T22" fmla="*/ 8270 w 8441"/>
              <a:gd name="T23" fmla="*/ 7620 h 8160"/>
              <a:gd name="T24" fmla="*/ 8441 w 8441"/>
              <a:gd name="T25" fmla="*/ 7205 h 8160"/>
              <a:gd name="T26" fmla="*/ 8270 w 8441"/>
              <a:gd name="T27" fmla="*/ 6791 h 8160"/>
              <a:gd name="T28" fmla="*/ 1793 w 8441"/>
              <a:gd name="T29" fmla="*/ 4281 h 8160"/>
              <a:gd name="T30" fmla="*/ 1793 w 8441"/>
              <a:gd name="T31" fmla="*/ 1511 h 8160"/>
              <a:gd name="T32" fmla="*/ 3177 w 8441"/>
              <a:gd name="T33" fmla="*/ 938 h 8160"/>
              <a:gd name="T34" fmla="*/ 4562 w 8441"/>
              <a:gd name="T35" fmla="*/ 1511 h 8160"/>
              <a:gd name="T36" fmla="*/ 4562 w 8441"/>
              <a:gd name="T37" fmla="*/ 4281 h 8160"/>
              <a:gd name="T38" fmla="*/ 3177 w 8441"/>
              <a:gd name="T39" fmla="*/ 4854 h 8160"/>
              <a:gd name="T40" fmla="*/ 1793 w 8441"/>
              <a:gd name="T41" fmla="*/ 4281 h 8160"/>
            </a:gdLst>
            <a:ahLst/>
            <a:cxnLst/>
            <a:rect l="0" t="0" r="r" b="b"/>
            <a:pathLst>
              <a:path w="8441" h="8160">
                <a:moveTo>
                  <a:pt x="8270" y="6791"/>
                </a:moveTo>
                <a:lnTo>
                  <a:pt x="5734" y="4255"/>
                </a:lnTo>
                <a:cubicBezTo>
                  <a:pt x="6316" y="3161"/>
                  <a:pt x="6146" y="1769"/>
                  <a:pt x="5225" y="848"/>
                </a:cubicBezTo>
                <a:cubicBezTo>
                  <a:pt x="4678" y="301"/>
                  <a:pt x="3951" y="0"/>
                  <a:pt x="3177" y="0"/>
                </a:cubicBezTo>
                <a:cubicBezTo>
                  <a:pt x="2404" y="0"/>
                  <a:pt x="1676" y="301"/>
                  <a:pt x="1130" y="848"/>
                </a:cubicBezTo>
                <a:cubicBezTo>
                  <a:pt x="0" y="1977"/>
                  <a:pt x="0" y="3815"/>
                  <a:pt x="1130" y="4944"/>
                </a:cubicBezTo>
                <a:cubicBezTo>
                  <a:pt x="1677" y="5491"/>
                  <a:pt x="2404" y="5792"/>
                  <a:pt x="3177" y="5792"/>
                </a:cubicBezTo>
                <a:cubicBezTo>
                  <a:pt x="3660" y="5792"/>
                  <a:pt x="4124" y="5675"/>
                  <a:pt x="4538" y="5454"/>
                </a:cubicBezTo>
                <a:lnTo>
                  <a:pt x="7072" y="7988"/>
                </a:lnTo>
                <a:cubicBezTo>
                  <a:pt x="7183" y="8099"/>
                  <a:pt x="7330" y="8160"/>
                  <a:pt x="7486" y="8160"/>
                </a:cubicBezTo>
                <a:cubicBezTo>
                  <a:pt x="7643" y="8160"/>
                  <a:pt x="7790" y="8099"/>
                  <a:pt x="7901" y="7988"/>
                </a:cubicBezTo>
                <a:lnTo>
                  <a:pt x="8270" y="7620"/>
                </a:lnTo>
                <a:cubicBezTo>
                  <a:pt x="8380" y="7509"/>
                  <a:pt x="8441" y="7362"/>
                  <a:pt x="8441" y="7205"/>
                </a:cubicBezTo>
                <a:cubicBezTo>
                  <a:pt x="8441" y="7049"/>
                  <a:pt x="8380" y="6901"/>
                  <a:pt x="8270" y="6791"/>
                </a:cubicBezTo>
                <a:close/>
                <a:moveTo>
                  <a:pt x="1793" y="4281"/>
                </a:moveTo>
                <a:cubicBezTo>
                  <a:pt x="1029" y="3517"/>
                  <a:pt x="1029" y="2275"/>
                  <a:pt x="1793" y="1511"/>
                </a:cubicBezTo>
                <a:cubicBezTo>
                  <a:pt x="2163" y="1142"/>
                  <a:pt x="2654" y="938"/>
                  <a:pt x="3177" y="938"/>
                </a:cubicBezTo>
                <a:cubicBezTo>
                  <a:pt x="3700" y="938"/>
                  <a:pt x="4192" y="1142"/>
                  <a:pt x="4562" y="1511"/>
                </a:cubicBezTo>
                <a:cubicBezTo>
                  <a:pt x="5325" y="2275"/>
                  <a:pt x="5325" y="3517"/>
                  <a:pt x="4562" y="4281"/>
                </a:cubicBezTo>
                <a:cubicBezTo>
                  <a:pt x="4192" y="4650"/>
                  <a:pt x="3700" y="4854"/>
                  <a:pt x="3177" y="4854"/>
                </a:cubicBezTo>
                <a:cubicBezTo>
                  <a:pt x="2654" y="4854"/>
                  <a:pt x="2163" y="4650"/>
                  <a:pt x="1793" y="4281"/>
                </a:cubicBezTo>
                <a:close/>
              </a:path>
            </a:pathLst>
          </a:custGeom>
          <a:solidFill>
            <a:schemeClr val="bg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5" name="标题 1">
            <a:extLst>
              <a:ext uri="{FF2B5EF4-FFF2-40B4-BE49-F238E27FC236}">
                <a16:creationId xmlns:a16="http://schemas.microsoft.com/office/drawing/2014/main" id="{F574C19E-CB1D-CA6B-52A3-1AE7798BE856}"/>
              </a:ext>
            </a:extLst>
          </p:cNvPr>
          <p:cNvSpPr txBox="1"/>
          <p:nvPr/>
        </p:nvSpPr>
        <p:spPr>
          <a:xfrm>
            <a:off x="2686248" y="1902454"/>
            <a:ext cx="1390075" cy="360325"/>
          </a:xfrm>
          <a:prstGeom prst="roundRect">
            <a:avLst>
              <a:gd name="adj" fmla="val 8757"/>
            </a:avLst>
          </a:prstGeom>
          <a:solidFill>
            <a:schemeClr val="bg1"/>
          </a:solidFill>
          <a:ln w="19050" cap="sq">
            <a:solidFill>
              <a:schemeClr val="accent1">
                <a:lumMod val="40000"/>
                <a:lumOff val="60000"/>
              </a:schemeClr>
            </a:solidFill>
            <a:miter/>
          </a:ln>
          <a:effectLst>
            <a:outerShdw blurRad="317500" dist="190500" dir="3000000" algn="tl" rotWithShape="0">
              <a:schemeClr val="accent1">
                <a:alpha val="5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6" name="标题 1">
            <a:extLst>
              <a:ext uri="{FF2B5EF4-FFF2-40B4-BE49-F238E27FC236}">
                <a16:creationId xmlns:a16="http://schemas.microsoft.com/office/drawing/2014/main" id="{BCEC00C9-ECDC-227E-81E0-A27FFF093669}"/>
              </a:ext>
            </a:extLst>
          </p:cNvPr>
          <p:cNvSpPr txBox="1"/>
          <p:nvPr/>
        </p:nvSpPr>
        <p:spPr>
          <a:xfrm>
            <a:off x="3827006" y="1902454"/>
            <a:ext cx="249317" cy="360325"/>
          </a:xfrm>
          <a:custGeom>
            <a:avLst/>
            <a:gdLst>
              <a:gd name="connsiteX0" fmla="*/ 0 w 900000"/>
              <a:gd name="connsiteY0" fmla="*/ 0 h 1631125"/>
              <a:gd name="connsiteX1" fmla="*/ 700531 w 900000"/>
              <a:gd name="connsiteY1" fmla="*/ 0 h 1631125"/>
              <a:gd name="connsiteX2" fmla="*/ 900000 w 900000"/>
              <a:gd name="connsiteY2" fmla="*/ 168003 h 1631125"/>
              <a:gd name="connsiteX3" fmla="*/ 900000 w 900000"/>
              <a:gd name="connsiteY3" fmla="*/ 791129 h 1631125"/>
              <a:gd name="connsiteX4" fmla="*/ 900000 w 900000"/>
              <a:gd name="connsiteY4" fmla="*/ 839997 h 1631125"/>
              <a:gd name="connsiteX5" fmla="*/ 900000 w 900000"/>
              <a:gd name="connsiteY5" fmla="*/ 1463122 h 1631125"/>
              <a:gd name="connsiteX6" fmla="*/ 700531 w 900000"/>
              <a:gd name="connsiteY6" fmla="*/ 1631125 h 1631125"/>
              <a:gd name="connsiteX7" fmla="*/ 0 w 900000"/>
              <a:gd name="connsiteY7" fmla="*/ 1631125 h 1631125"/>
              <a:gd name="connsiteX8" fmla="*/ 0 w 900000"/>
              <a:gd name="connsiteY8" fmla="*/ 1008000 h 1631125"/>
              <a:gd name="connsiteX9" fmla="*/ 0 w 900000"/>
              <a:gd name="connsiteY9" fmla="*/ 623125 h 1631125"/>
            </a:gdLst>
            <a:ahLst/>
            <a:cxnLst/>
            <a:rect l="l" t="t" r="r" b="b"/>
            <a:pathLst>
              <a:path w="900000" h="1631125">
                <a:moveTo>
                  <a:pt x="0" y="0"/>
                </a:moveTo>
                <a:lnTo>
                  <a:pt x="700531" y="0"/>
                </a:lnTo>
                <a:cubicBezTo>
                  <a:pt x="810694" y="0"/>
                  <a:pt x="900000" y="75218"/>
                  <a:pt x="900000" y="168003"/>
                </a:cubicBezTo>
                <a:lnTo>
                  <a:pt x="900000" y="791129"/>
                </a:lnTo>
                <a:lnTo>
                  <a:pt x="900000" y="839997"/>
                </a:lnTo>
                <a:lnTo>
                  <a:pt x="900000" y="1463122"/>
                </a:lnTo>
                <a:cubicBezTo>
                  <a:pt x="900000" y="1555907"/>
                  <a:pt x="810694" y="1631125"/>
                  <a:pt x="700531" y="1631125"/>
                </a:cubicBezTo>
                <a:lnTo>
                  <a:pt x="0" y="1631125"/>
                </a:lnTo>
                <a:lnTo>
                  <a:pt x="0" y="1008000"/>
                </a:lnTo>
                <a:lnTo>
                  <a:pt x="0" y="623125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38100" cap="sq">
            <a:noFill/>
            <a:miter/>
          </a:ln>
          <a:effectLst>
            <a:outerShdw blurRad="127000" dist="38100" dir="2700000" algn="tl" rotWithShape="0">
              <a:schemeClr val="accent1">
                <a:alpha val="2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7" name="标题 1">
            <a:extLst>
              <a:ext uri="{FF2B5EF4-FFF2-40B4-BE49-F238E27FC236}">
                <a16:creationId xmlns:a16="http://schemas.microsoft.com/office/drawing/2014/main" id="{E786274B-FAC2-9E67-1CCF-628B8DEAC72F}"/>
              </a:ext>
            </a:extLst>
          </p:cNvPr>
          <p:cNvSpPr txBox="1"/>
          <p:nvPr/>
        </p:nvSpPr>
        <p:spPr>
          <a:xfrm>
            <a:off x="6256020" y="4727261"/>
            <a:ext cx="1070808" cy="277567"/>
          </a:xfrm>
          <a:prstGeom prst="roundRect">
            <a:avLst>
              <a:gd name="adj" fmla="val 8757"/>
            </a:avLst>
          </a:prstGeom>
          <a:solidFill>
            <a:schemeClr val="bg1"/>
          </a:solidFill>
          <a:ln w="19050" cap="sq">
            <a:solidFill>
              <a:schemeClr val="accent1">
                <a:lumMod val="75000"/>
              </a:schemeClr>
            </a:solidFill>
            <a:miter/>
          </a:ln>
          <a:effectLst>
            <a:outerShdw blurRad="317500" dist="190500" dir="3000000" algn="tl" rotWithShape="0">
              <a:schemeClr val="accent1">
                <a:alpha val="5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8" name="标题 1">
            <a:extLst>
              <a:ext uri="{FF2B5EF4-FFF2-40B4-BE49-F238E27FC236}">
                <a16:creationId xmlns:a16="http://schemas.microsoft.com/office/drawing/2014/main" id="{FB19B15D-791C-45EE-D446-FC4DF855DF10}"/>
              </a:ext>
            </a:extLst>
          </p:cNvPr>
          <p:cNvSpPr txBox="1"/>
          <p:nvPr/>
        </p:nvSpPr>
        <p:spPr>
          <a:xfrm>
            <a:off x="7134773" y="4727261"/>
            <a:ext cx="192055" cy="277567"/>
          </a:xfrm>
          <a:custGeom>
            <a:avLst/>
            <a:gdLst>
              <a:gd name="connsiteX0" fmla="*/ 0 w 900000"/>
              <a:gd name="connsiteY0" fmla="*/ 0 h 1631125"/>
              <a:gd name="connsiteX1" fmla="*/ 700531 w 900000"/>
              <a:gd name="connsiteY1" fmla="*/ 0 h 1631125"/>
              <a:gd name="connsiteX2" fmla="*/ 900000 w 900000"/>
              <a:gd name="connsiteY2" fmla="*/ 168003 h 1631125"/>
              <a:gd name="connsiteX3" fmla="*/ 900000 w 900000"/>
              <a:gd name="connsiteY3" fmla="*/ 791129 h 1631125"/>
              <a:gd name="connsiteX4" fmla="*/ 900000 w 900000"/>
              <a:gd name="connsiteY4" fmla="*/ 839997 h 1631125"/>
              <a:gd name="connsiteX5" fmla="*/ 900000 w 900000"/>
              <a:gd name="connsiteY5" fmla="*/ 1463122 h 1631125"/>
              <a:gd name="connsiteX6" fmla="*/ 700531 w 900000"/>
              <a:gd name="connsiteY6" fmla="*/ 1631125 h 1631125"/>
              <a:gd name="connsiteX7" fmla="*/ 0 w 900000"/>
              <a:gd name="connsiteY7" fmla="*/ 1631125 h 1631125"/>
              <a:gd name="connsiteX8" fmla="*/ 0 w 900000"/>
              <a:gd name="connsiteY8" fmla="*/ 1008000 h 1631125"/>
              <a:gd name="connsiteX9" fmla="*/ 0 w 900000"/>
              <a:gd name="connsiteY9" fmla="*/ 623125 h 1631125"/>
            </a:gdLst>
            <a:ahLst/>
            <a:cxnLst/>
            <a:rect l="l" t="t" r="r" b="b"/>
            <a:pathLst>
              <a:path w="900000" h="1631125">
                <a:moveTo>
                  <a:pt x="0" y="0"/>
                </a:moveTo>
                <a:lnTo>
                  <a:pt x="700531" y="0"/>
                </a:lnTo>
                <a:cubicBezTo>
                  <a:pt x="810694" y="0"/>
                  <a:pt x="900000" y="75218"/>
                  <a:pt x="900000" y="168003"/>
                </a:cubicBezTo>
                <a:lnTo>
                  <a:pt x="900000" y="791129"/>
                </a:lnTo>
                <a:lnTo>
                  <a:pt x="900000" y="839997"/>
                </a:lnTo>
                <a:lnTo>
                  <a:pt x="900000" y="1463122"/>
                </a:lnTo>
                <a:cubicBezTo>
                  <a:pt x="900000" y="1555907"/>
                  <a:pt x="810694" y="1631125"/>
                  <a:pt x="700531" y="1631125"/>
                </a:cubicBezTo>
                <a:lnTo>
                  <a:pt x="0" y="1631125"/>
                </a:lnTo>
                <a:lnTo>
                  <a:pt x="0" y="1008000"/>
                </a:lnTo>
                <a:lnTo>
                  <a:pt x="0" y="623125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 w="38100" cap="sq">
            <a:noFill/>
            <a:miter/>
          </a:ln>
          <a:effectLst>
            <a:outerShdw blurRad="127000" dist="38100" dir="2700000" algn="tl" rotWithShape="0">
              <a:schemeClr val="accent1">
                <a:alpha val="2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9" name="标题 1">
            <a:extLst>
              <a:ext uri="{FF2B5EF4-FFF2-40B4-BE49-F238E27FC236}">
                <a16:creationId xmlns:a16="http://schemas.microsoft.com/office/drawing/2014/main" id="{70988D3E-1AA3-4256-9221-D980010D33A9}"/>
              </a:ext>
            </a:extLst>
          </p:cNvPr>
          <p:cNvSpPr txBox="1"/>
          <p:nvPr/>
        </p:nvSpPr>
        <p:spPr>
          <a:xfrm>
            <a:off x="8378740" y="1395321"/>
            <a:ext cx="2046168" cy="530393"/>
          </a:xfrm>
          <a:prstGeom prst="roundRect">
            <a:avLst>
              <a:gd name="adj" fmla="val 8757"/>
            </a:avLst>
          </a:prstGeom>
          <a:solidFill>
            <a:schemeClr val="bg1"/>
          </a:solidFill>
          <a:ln w="19050" cap="sq">
            <a:solidFill>
              <a:schemeClr val="accent1">
                <a:lumMod val="60000"/>
                <a:lumOff val="40000"/>
              </a:schemeClr>
            </a:solidFill>
            <a:miter/>
          </a:ln>
          <a:effectLst>
            <a:outerShdw blurRad="317500" dist="190500" dir="3000000" algn="tl" rotWithShape="0">
              <a:schemeClr val="accent1">
                <a:alpha val="5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0" name="标题 1">
            <a:extLst>
              <a:ext uri="{FF2B5EF4-FFF2-40B4-BE49-F238E27FC236}">
                <a16:creationId xmlns:a16="http://schemas.microsoft.com/office/drawing/2014/main" id="{AEAF3FE1-FCA4-8086-F509-614830BACC70}"/>
              </a:ext>
            </a:extLst>
          </p:cNvPr>
          <p:cNvSpPr txBox="1"/>
          <p:nvPr/>
        </p:nvSpPr>
        <p:spPr>
          <a:xfrm>
            <a:off x="10057917" y="1395321"/>
            <a:ext cx="366991" cy="530393"/>
          </a:xfrm>
          <a:custGeom>
            <a:avLst/>
            <a:gdLst>
              <a:gd name="connsiteX0" fmla="*/ 0 w 900000"/>
              <a:gd name="connsiteY0" fmla="*/ 0 h 1631125"/>
              <a:gd name="connsiteX1" fmla="*/ 700531 w 900000"/>
              <a:gd name="connsiteY1" fmla="*/ 0 h 1631125"/>
              <a:gd name="connsiteX2" fmla="*/ 900000 w 900000"/>
              <a:gd name="connsiteY2" fmla="*/ 168003 h 1631125"/>
              <a:gd name="connsiteX3" fmla="*/ 900000 w 900000"/>
              <a:gd name="connsiteY3" fmla="*/ 791129 h 1631125"/>
              <a:gd name="connsiteX4" fmla="*/ 900000 w 900000"/>
              <a:gd name="connsiteY4" fmla="*/ 839997 h 1631125"/>
              <a:gd name="connsiteX5" fmla="*/ 900000 w 900000"/>
              <a:gd name="connsiteY5" fmla="*/ 1463122 h 1631125"/>
              <a:gd name="connsiteX6" fmla="*/ 700531 w 900000"/>
              <a:gd name="connsiteY6" fmla="*/ 1631125 h 1631125"/>
              <a:gd name="connsiteX7" fmla="*/ 0 w 900000"/>
              <a:gd name="connsiteY7" fmla="*/ 1631125 h 1631125"/>
              <a:gd name="connsiteX8" fmla="*/ 0 w 900000"/>
              <a:gd name="connsiteY8" fmla="*/ 1008000 h 1631125"/>
              <a:gd name="connsiteX9" fmla="*/ 0 w 900000"/>
              <a:gd name="connsiteY9" fmla="*/ 623125 h 1631125"/>
            </a:gdLst>
            <a:ahLst/>
            <a:cxnLst/>
            <a:rect l="l" t="t" r="r" b="b"/>
            <a:pathLst>
              <a:path w="900000" h="1631125">
                <a:moveTo>
                  <a:pt x="0" y="0"/>
                </a:moveTo>
                <a:lnTo>
                  <a:pt x="700531" y="0"/>
                </a:lnTo>
                <a:cubicBezTo>
                  <a:pt x="810694" y="0"/>
                  <a:pt x="900000" y="75218"/>
                  <a:pt x="900000" y="168003"/>
                </a:cubicBezTo>
                <a:lnTo>
                  <a:pt x="900000" y="791129"/>
                </a:lnTo>
                <a:lnTo>
                  <a:pt x="900000" y="839997"/>
                </a:lnTo>
                <a:lnTo>
                  <a:pt x="900000" y="1463122"/>
                </a:lnTo>
                <a:cubicBezTo>
                  <a:pt x="900000" y="1555907"/>
                  <a:pt x="810694" y="1631125"/>
                  <a:pt x="700531" y="1631125"/>
                </a:cubicBezTo>
                <a:lnTo>
                  <a:pt x="0" y="1631125"/>
                </a:lnTo>
                <a:lnTo>
                  <a:pt x="0" y="1008000"/>
                </a:lnTo>
                <a:lnTo>
                  <a:pt x="0" y="623125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38100" cap="sq">
            <a:noFill/>
            <a:miter/>
          </a:ln>
          <a:effectLst>
            <a:outerShdw blurRad="127000" dist="38100" dir="2700000" algn="tl" rotWithShape="0">
              <a:schemeClr val="accent1">
                <a:alpha val="2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5" name="标题 1">
            <a:extLst>
              <a:ext uri="{FF2B5EF4-FFF2-40B4-BE49-F238E27FC236}">
                <a16:creationId xmlns:a16="http://schemas.microsoft.com/office/drawing/2014/main" id="{1F0C860D-A8B1-E183-373E-9CF3003E1D98}"/>
              </a:ext>
            </a:extLst>
          </p:cNvPr>
          <p:cNvSpPr txBox="1"/>
          <p:nvPr/>
        </p:nvSpPr>
        <p:spPr>
          <a:xfrm>
            <a:off x="2309765" y="2977969"/>
            <a:ext cx="6635376" cy="1088607"/>
          </a:xfrm>
          <a:prstGeom prst="rect">
            <a:avLst/>
          </a:prstGeom>
          <a:noFill/>
          <a:ln cap="sq">
            <a:noFill/>
          </a:ln>
          <a:effectLst/>
        </p:spPr>
        <p:txBody>
          <a:bodyPr vert="horz" wrap="square" lIns="0" tIns="0" rIns="0" bIns="0" rtlCol="0" anchor="ctr"/>
          <a:lstStyle/>
          <a:p>
            <a:pPr algn="l">
              <a:lnSpc>
                <a:spcPct val="150000"/>
              </a:lnSpc>
            </a:pPr>
            <a:endParaRPr kumimoji="1" lang="zh-CN" altLang="en-US"/>
          </a:p>
        </p:txBody>
      </p:sp>
      <p:sp>
        <p:nvSpPr>
          <p:cNvPr id="16" name="标题 1">
            <a:extLst>
              <a:ext uri="{FF2B5EF4-FFF2-40B4-BE49-F238E27FC236}">
                <a16:creationId xmlns:a16="http://schemas.microsoft.com/office/drawing/2014/main" id="{6AED0254-94CE-A4C9-E6CC-48947F022560}"/>
              </a:ext>
            </a:extLst>
          </p:cNvPr>
          <p:cNvSpPr txBox="1"/>
          <p:nvPr/>
        </p:nvSpPr>
        <p:spPr>
          <a:xfrm>
            <a:off x="533400" y="238168"/>
            <a:ext cx="10671175" cy="46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4000" b="1" dirty="0" err="1">
                <a:ln w="12700">
                  <a:noFill/>
                </a:ln>
                <a:latin typeface="DengXian" panose="02010600030101010101" pitchFamily="2" charset="-122"/>
                <a:ea typeface="DengXian" panose="02010600030101010101" pitchFamily="2" charset="-122"/>
                <a:cs typeface="poppins-bold"/>
              </a:rPr>
              <a:t>Levantamento</a:t>
            </a:r>
            <a:r>
              <a:rPr kumimoji="1" lang="en-US" altLang="zh-CN" sz="4000" b="1" dirty="0">
                <a:ln w="12700">
                  <a:noFill/>
                </a:ln>
                <a:latin typeface="DengXian" panose="02010600030101010101" pitchFamily="2" charset="-122"/>
                <a:ea typeface="DengXian" panose="02010600030101010101" pitchFamily="2" charset="-122"/>
                <a:cs typeface="poppins-bold"/>
              </a:rPr>
              <a:t> de Dados</a:t>
            </a:r>
            <a:endParaRPr kumimoji="1" lang="zh-CN" altLang="en-US" sz="4000" b="1" dirty="0"/>
          </a:p>
        </p:txBody>
      </p:sp>
      <p:cxnSp>
        <p:nvCxnSpPr>
          <p:cNvPr id="17" name="线条 1">
            <a:extLst>
              <a:ext uri="{FF2B5EF4-FFF2-40B4-BE49-F238E27FC236}">
                <a16:creationId xmlns:a16="http://schemas.microsoft.com/office/drawing/2014/main" id="{D30410ED-8199-FD0A-47A8-500C320ACF54}"/>
              </a:ext>
            </a:extLst>
          </p:cNvPr>
          <p:cNvCxnSpPr/>
          <p:nvPr/>
        </p:nvCxnSpPr>
        <p:spPr>
          <a:xfrm>
            <a:off x="0" y="958850"/>
            <a:ext cx="12122150" cy="0"/>
          </a:xfrm>
          <a:prstGeom prst="line">
            <a:avLst/>
          </a:prstGeom>
          <a:noFill/>
          <a:ln w="28575" cap="sq">
            <a:solidFill>
              <a:schemeClr val="accent1"/>
            </a:solidFill>
            <a:prstDash val="solid"/>
            <a:miter/>
          </a:ln>
        </p:spPr>
      </p:cxn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F400E369-AD88-928C-3A6F-6AE72A68A69A}"/>
              </a:ext>
            </a:extLst>
          </p:cNvPr>
          <p:cNvSpPr txBox="1"/>
          <p:nvPr/>
        </p:nvSpPr>
        <p:spPr>
          <a:xfrm>
            <a:off x="660400" y="2977969"/>
            <a:ext cx="8232210" cy="13747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lnSpc>
                <a:spcPts val="2500"/>
              </a:lnSpc>
              <a:buNone/>
            </a:pPr>
            <a:r>
              <a:rPr lang="en-US" sz="2200" b="1" dirty="0"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O </a:t>
            </a:r>
            <a:r>
              <a:rPr lang="en-US" sz="2200" b="1" dirty="0" err="1"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diagnóstico</a:t>
            </a:r>
            <a:r>
              <a:rPr lang="en-US" sz="2200" b="1" dirty="0"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 </a:t>
            </a:r>
            <a:r>
              <a:rPr lang="en-US" sz="2200" b="1" dirty="0" err="1"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efetivo</a:t>
            </a:r>
            <a:r>
              <a:rPr lang="en-US" sz="2200" b="1" dirty="0"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 </a:t>
            </a:r>
            <a:r>
              <a:rPr lang="en-US" sz="2200" b="1" dirty="0" err="1"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inicia</a:t>
            </a:r>
            <a:r>
              <a:rPr lang="en-US" sz="2200" b="1" dirty="0"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-se com </a:t>
            </a:r>
            <a:r>
              <a:rPr lang="en-US" sz="2200" b="1" dirty="0" err="1"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levantamento</a:t>
            </a:r>
            <a:r>
              <a:rPr lang="en-US" sz="2200" b="1" dirty="0"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 </a:t>
            </a:r>
            <a:r>
              <a:rPr lang="en-US" sz="2200" b="1" dirty="0" err="1"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minucioso</a:t>
            </a:r>
            <a:r>
              <a:rPr lang="en-US" sz="2200" b="1" dirty="0"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 de dados sobre cada </a:t>
            </a:r>
            <a:r>
              <a:rPr lang="en-US" sz="2200" b="1" dirty="0" err="1"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veículo</a:t>
            </a:r>
            <a:r>
              <a:rPr lang="en-US" sz="2200" b="1" dirty="0"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 da </a:t>
            </a:r>
            <a:r>
              <a:rPr lang="en-US" sz="2200" b="1" dirty="0" err="1"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frota</a:t>
            </a:r>
            <a:r>
              <a:rPr lang="en-US" sz="2200" b="1" dirty="0"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 municipal. Esta </a:t>
            </a:r>
            <a:r>
              <a:rPr lang="en-US" sz="2200" b="1" dirty="0" err="1"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etapa</a:t>
            </a:r>
            <a:r>
              <a:rPr lang="en-US" sz="2200" b="1" dirty="0"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 </a:t>
            </a:r>
            <a:r>
              <a:rPr lang="en-US" sz="2200" b="1" dirty="0" err="1"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fundamenta</a:t>
            </a:r>
            <a:r>
              <a:rPr lang="en-US" sz="2200" b="1" dirty="0"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 </a:t>
            </a:r>
            <a:r>
              <a:rPr lang="en-US" sz="2200" b="1" dirty="0" err="1"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todas</a:t>
            </a:r>
            <a:r>
              <a:rPr lang="en-US" sz="2200" b="1" dirty="0"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 as </a:t>
            </a:r>
            <a:r>
              <a:rPr lang="en-US" sz="2200" b="1" dirty="0" err="1"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análises</a:t>
            </a:r>
            <a:r>
              <a:rPr lang="en-US" sz="2200" b="1" dirty="0"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 </a:t>
            </a:r>
            <a:r>
              <a:rPr lang="en-US" sz="2200" b="1" dirty="0" err="1"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subsequentes</a:t>
            </a:r>
            <a:r>
              <a:rPr lang="en-US" sz="2200" b="1" dirty="0"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 e </a:t>
            </a:r>
            <a:r>
              <a:rPr lang="en-US" sz="2200" b="1" dirty="0" err="1"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permite</a:t>
            </a:r>
            <a:r>
              <a:rPr lang="en-US" sz="2200" b="1" dirty="0"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 </a:t>
            </a:r>
            <a:r>
              <a:rPr lang="en-US" sz="2200" b="1" dirty="0" err="1"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decisões</a:t>
            </a:r>
            <a:r>
              <a:rPr lang="en-US" sz="2200" b="1" dirty="0"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 </a:t>
            </a:r>
            <a:r>
              <a:rPr lang="en-US" sz="2200" b="1" dirty="0" err="1"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técnicas</a:t>
            </a:r>
            <a:r>
              <a:rPr lang="en-US" sz="2200" b="1" dirty="0"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 </a:t>
            </a:r>
            <a:r>
              <a:rPr lang="en-US" sz="2200" b="1" dirty="0" err="1"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embasadas</a:t>
            </a:r>
            <a:r>
              <a:rPr lang="en-US" sz="2200" b="1" dirty="0"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 em informações </a:t>
            </a:r>
            <a:r>
              <a:rPr lang="en-US" sz="2200" b="1" dirty="0" err="1"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confiáveis</a:t>
            </a:r>
            <a:r>
              <a:rPr lang="en-US" sz="2200" b="1" dirty="0"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.</a:t>
            </a:r>
            <a:endParaRPr lang="en-US" sz="2200" b="1" dirty="0"/>
          </a:p>
        </p:txBody>
      </p:sp>
    </p:spTree>
    <p:extLst>
      <p:ext uri="{BB962C8B-B14F-4D97-AF65-F5344CB8AC3E}">
        <p14:creationId xmlns:p14="http://schemas.microsoft.com/office/powerpoint/2010/main" val="16035647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6FB7D5-344B-7295-DA51-A47B19780A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oogle Shape;61;p14">
            <a:extLst>
              <a:ext uri="{FF2B5EF4-FFF2-40B4-BE49-F238E27FC236}">
                <a16:creationId xmlns:a16="http://schemas.microsoft.com/office/drawing/2014/main" id="{837307C6-A118-D917-1DC9-E52F192C53F2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5110" y="-14514"/>
            <a:ext cx="1219199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D5539B84-F616-351B-05F4-4BFF8B1ACD8F}"/>
              </a:ext>
            </a:extLst>
          </p:cNvPr>
          <p:cNvSpPr txBox="1"/>
          <p:nvPr/>
        </p:nvSpPr>
        <p:spPr>
          <a:xfrm>
            <a:off x="533400" y="1064968"/>
            <a:ext cx="8837715" cy="1088604"/>
          </a:xfrm>
          <a:prstGeom prst="roundRect">
            <a:avLst>
              <a:gd name="adj" fmla="val 8757"/>
            </a:avLst>
          </a:prstGeom>
          <a:solidFill>
            <a:schemeClr val="bg1"/>
          </a:solidFill>
          <a:ln w="44450" cap="sq">
            <a:solidFill>
              <a:schemeClr val="accent1"/>
            </a:solidFill>
            <a:miter/>
          </a:ln>
          <a:effectLst>
            <a:outerShdw blurRad="317500" dist="190500" dir="3000000" algn="tl" rotWithShape="0">
              <a:schemeClr val="accent1">
                <a:alpha val="15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 sz="2000"/>
          </a:p>
        </p:txBody>
      </p:sp>
      <p:sp>
        <p:nvSpPr>
          <p:cNvPr id="4" name="标题 1">
            <a:extLst>
              <a:ext uri="{FF2B5EF4-FFF2-40B4-BE49-F238E27FC236}">
                <a16:creationId xmlns:a16="http://schemas.microsoft.com/office/drawing/2014/main" id="{6D2DCF4C-FF32-1F0A-86AB-EBB528307512}"/>
              </a:ext>
            </a:extLst>
          </p:cNvPr>
          <p:cNvSpPr txBox="1"/>
          <p:nvPr/>
        </p:nvSpPr>
        <p:spPr>
          <a:xfrm>
            <a:off x="9371115" y="3377943"/>
            <a:ext cx="468000" cy="451793"/>
          </a:xfrm>
          <a:custGeom>
            <a:avLst/>
            <a:gdLst>
              <a:gd name="T0" fmla="*/ 8270 w 8441"/>
              <a:gd name="T1" fmla="*/ 6791 h 8160"/>
              <a:gd name="T2" fmla="*/ 5734 w 8441"/>
              <a:gd name="T3" fmla="*/ 4255 h 8160"/>
              <a:gd name="T4" fmla="*/ 5225 w 8441"/>
              <a:gd name="T5" fmla="*/ 848 h 8160"/>
              <a:gd name="T6" fmla="*/ 3177 w 8441"/>
              <a:gd name="T7" fmla="*/ 0 h 8160"/>
              <a:gd name="T8" fmla="*/ 1130 w 8441"/>
              <a:gd name="T9" fmla="*/ 848 h 8160"/>
              <a:gd name="T10" fmla="*/ 1130 w 8441"/>
              <a:gd name="T11" fmla="*/ 4944 h 8160"/>
              <a:gd name="T12" fmla="*/ 3177 w 8441"/>
              <a:gd name="T13" fmla="*/ 5792 h 8160"/>
              <a:gd name="T14" fmla="*/ 4538 w 8441"/>
              <a:gd name="T15" fmla="*/ 5454 h 8160"/>
              <a:gd name="T16" fmla="*/ 7072 w 8441"/>
              <a:gd name="T17" fmla="*/ 7988 h 8160"/>
              <a:gd name="T18" fmla="*/ 7486 w 8441"/>
              <a:gd name="T19" fmla="*/ 8160 h 8160"/>
              <a:gd name="T20" fmla="*/ 7901 w 8441"/>
              <a:gd name="T21" fmla="*/ 7988 h 8160"/>
              <a:gd name="T22" fmla="*/ 8270 w 8441"/>
              <a:gd name="T23" fmla="*/ 7620 h 8160"/>
              <a:gd name="T24" fmla="*/ 8441 w 8441"/>
              <a:gd name="T25" fmla="*/ 7205 h 8160"/>
              <a:gd name="T26" fmla="*/ 8270 w 8441"/>
              <a:gd name="T27" fmla="*/ 6791 h 8160"/>
              <a:gd name="T28" fmla="*/ 1793 w 8441"/>
              <a:gd name="T29" fmla="*/ 4281 h 8160"/>
              <a:gd name="T30" fmla="*/ 1793 w 8441"/>
              <a:gd name="T31" fmla="*/ 1511 h 8160"/>
              <a:gd name="T32" fmla="*/ 3177 w 8441"/>
              <a:gd name="T33" fmla="*/ 938 h 8160"/>
              <a:gd name="T34" fmla="*/ 4562 w 8441"/>
              <a:gd name="T35" fmla="*/ 1511 h 8160"/>
              <a:gd name="T36" fmla="*/ 4562 w 8441"/>
              <a:gd name="T37" fmla="*/ 4281 h 8160"/>
              <a:gd name="T38" fmla="*/ 3177 w 8441"/>
              <a:gd name="T39" fmla="*/ 4854 h 8160"/>
              <a:gd name="T40" fmla="*/ 1793 w 8441"/>
              <a:gd name="T41" fmla="*/ 4281 h 8160"/>
            </a:gdLst>
            <a:ahLst/>
            <a:cxnLst/>
            <a:rect l="0" t="0" r="r" b="b"/>
            <a:pathLst>
              <a:path w="8441" h="8160">
                <a:moveTo>
                  <a:pt x="8270" y="6791"/>
                </a:moveTo>
                <a:lnTo>
                  <a:pt x="5734" y="4255"/>
                </a:lnTo>
                <a:cubicBezTo>
                  <a:pt x="6316" y="3161"/>
                  <a:pt x="6146" y="1769"/>
                  <a:pt x="5225" y="848"/>
                </a:cubicBezTo>
                <a:cubicBezTo>
                  <a:pt x="4678" y="301"/>
                  <a:pt x="3951" y="0"/>
                  <a:pt x="3177" y="0"/>
                </a:cubicBezTo>
                <a:cubicBezTo>
                  <a:pt x="2404" y="0"/>
                  <a:pt x="1676" y="301"/>
                  <a:pt x="1130" y="848"/>
                </a:cubicBezTo>
                <a:cubicBezTo>
                  <a:pt x="0" y="1977"/>
                  <a:pt x="0" y="3815"/>
                  <a:pt x="1130" y="4944"/>
                </a:cubicBezTo>
                <a:cubicBezTo>
                  <a:pt x="1677" y="5491"/>
                  <a:pt x="2404" y="5792"/>
                  <a:pt x="3177" y="5792"/>
                </a:cubicBezTo>
                <a:cubicBezTo>
                  <a:pt x="3660" y="5792"/>
                  <a:pt x="4124" y="5675"/>
                  <a:pt x="4538" y="5454"/>
                </a:cubicBezTo>
                <a:lnTo>
                  <a:pt x="7072" y="7988"/>
                </a:lnTo>
                <a:cubicBezTo>
                  <a:pt x="7183" y="8099"/>
                  <a:pt x="7330" y="8160"/>
                  <a:pt x="7486" y="8160"/>
                </a:cubicBezTo>
                <a:cubicBezTo>
                  <a:pt x="7643" y="8160"/>
                  <a:pt x="7790" y="8099"/>
                  <a:pt x="7901" y="7988"/>
                </a:cubicBezTo>
                <a:lnTo>
                  <a:pt x="8270" y="7620"/>
                </a:lnTo>
                <a:cubicBezTo>
                  <a:pt x="8380" y="7509"/>
                  <a:pt x="8441" y="7362"/>
                  <a:pt x="8441" y="7205"/>
                </a:cubicBezTo>
                <a:cubicBezTo>
                  <a:pt x="8441" y="7049"/>
                  <a:pt x="8380" y="6901"/>
                  <a:pt x="8270" y="6791"/>
                </a:cubicBezTo>
                <a:close/>
                <a:moveTo>
                  <a:pt x="1793" y="4281"/>
                </a:moveTo>
                <a:cubicBezTo>
                  <a:pt x="1029" y="3517"/>
                  <a:pt x="1029" y="2275"/>
                  <a:pt x="1793" y="1511"/>
                </a:cubicBezTo>
                <a:cubicBezTo>
                  <a:pt x="2163" y="1142"/>
                  <a:pt x="2654" y="938"/>
                  <a:pt x="3177" y="938"/>
                </a:cubicBezTo>
                <a:cubicBezTo>
                  <a:pt x="3700" y="938"/>
                  <a:pt x="4192" y="1142"/>
                  <a:pt x="4562" y="1511"/>
                </a:cubicBezTo>
                <a:cubicBezTo>
                  <a:pt x="5325" y="2275"/>
                  <a:pt x="5325" y="3517"/>
                  <a:pt x="4562" y="4281"/>
                </a:cubicBezTo>
                <a:cubicBezTo>
                  <a:pt x="4192" y="4650"/>
                  <a:pt x="3700" y="4854"/>
                  <a:pt x="3177" y="4854"/>
                </a:cubicBezTo>
                <a:cubicBezTo>
                  <a:pt x="2654" y="4854"/>
                  <a:pt x="2163" y="4650"/>
                  <a:pt x="1793" y="4281"/>
                </a:cubicBezTo>
                <a:close/>
              </a:path>
            </a:pathLst>
          </a:custGeom>
          <a:solidFill>
            <a:schemeClr val="bg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 sz="2000"/>
          </a:p>
        </p:txBody>
      </p:sp>
      <p:sp>
        <p:nvSpPr>
          <p:cNvPr id="15" name="标题 1">
            <a:extLst>
              <a:ext uri="{FF2B5EF4-FFF2-40B4-BE49-F238E27FC236}">
                <a16:creationId xmlns:a16="http://schemas.microsoft.com/office/drawing/2014/main" id="{455868AF-B2FD-D6ED-E7AA-C74BD8ED2BC9}"/>
              </a:ext>
            </a:extLst>
          </p:cNvPr>
          <p:cNvSpPr txBox="1"/>
          <p:nvPr/>
        </p:nvSpPr>
        <p:spPr>
          <a:xfrm>
            <a:off x="2309765" y="2863669"/>
            <a:ext cx="6635376" cy="1088607"/>
          </a:xfrm>
          <a:prstGeom prst="rect">
            <a:avLst/>
          </a:prstGeom>
          <a:noFill/>
          <a:ln cap="sq">
            <a:noFill/>
          </a:ln>
          <a:effectLst/>
        </p:spPr>
        <p:txBody>
          <a:bodyPr vert="horz" wrap="square" lIns="0" tIns="0" rIns="0" bIns="0" rtlCol="0" anchor="ctr"/>
          <a:lstStyle/>
          <a:p>
            <a:pPr algn="l">
              <a:lnSpc>
                <a:spcPct val="150000"/>
              </a:lnSpc>
            </a:pPr>
            <a:endParaRPr kumimoji="1" lang="zh-CN" altLang="en-US" sz="2000"/>
          </a:p>
        </p:txBody>
      </p:sp>
      <p:sp>
        <p:nvSpPr>
          <p:cNvPr id="16" name="标题 1">
            <a:extLst>
              <a:ext uri="{FF2B5EF4-FFF2-40B4-BE49-F238E27FC236}">
                <a16:creationId xmlns:a16="http://schemas.microsoft.com/office/drawing/2014/main" id="{5972B3C0-0C7F-ABC8-603A-F48586C0A17C}"/>
              </a:ext>
            </a:extLst>
          </p:cNvPr>
          <p:cNvSpPr txBox="1"/>
          <p:nvPr/>
        </p:nvSpPr>
        <p:spPr>
          <a:xfrm>
            <a:off x="533400" y="553162"/>
            <a:ext cx="10671175" cy="46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4000" b="1" dirty="0" err="1">
                <a:latin typeface="DengXian" panose="02010600030101010101" pitchFamily="2" charset="-122"/>
                <a:ea typeface="DengXian" panose="02010600030101010101" pitchFamily="2" charset="-122"/>
                <a:cs typeface="Lato Bold" pitchFamily="34" charset="-120"/>
              </a:rPr>
              <a:t>Inventário</a:t>
            </a:r>
            <a:r>
              <a:rPr lang="en-US" sz="4000" b="1" dirty="0">
                <a:latin typeface="DengXian" panose="02010600030101010101" pitchFamily="2" charset="-122"/>
                <a:ea typeface="DengXian" panose="02010600030101010101" pitchFamily="2" charset="-122"/>
                <a:cs typeface="Lato Bold" pitchFamily="34" charset="-120"/>
              </a:rPr>
              <a:t> Patrimonial da Frota</a:t>
            </a:r>
            <a:endParaRPr lang="en-US" sz="4000" b="1" dirty="0">
              <a:latin typeface="DengXian" panose="02010600030101010101" pitchFamily="2" charset="-122"/>
            </a:endParaRPr>
          </a:p>
          <a:p>
            <a:pPr algn="l">
              <a:lnSpc>
                <a:spcPct val="110000"/>
              </a:lnSpc>
            </a:pPr>
            <a:endParaRPr kumimoji="1" lang="zh-CN" altLang="en-US" sz="4000" b="1" dirty="0">
              <a:latin typeface="DengXian" panose="02010600030101010101" pitchFamily="2" charset="-122"/>
            </a:endParaRPr>
          </a:p>
        </p:txBody>
      </p:sp>
      <p:cxnSp>
        <p:nvCxnSpPr>
          <p:cNvPr id="17" name="线条 1">
            <a:extLst>
              <a:ext uri="{FF2B5EF4-FFF2-40B4-BE49-F238E27FC236}">
                <a16:creationId xmlns:a16="http://schemas.microsoft.com/office/drawing/2014/main" id="{7981FADE-1BD5-BE32-3013-3E3C36B52B8A}"/>
              </a:ext>
            </a:extLst>
          </p:cNvPr>
          <p:cNvCxnSpPr/>
          <p:nvPr/>
        </p:nvCxnSpPr>
        <p:spPr>
          <a:xfrm>
            <a:off x="0" y="958850"/>
            <a:ext cx="12122150" cy="0"/>
          </a:xfrm>
          <a:prstGeom prst="line">
            <a:avLst/>
          </a:prstGeom>
          <a:noFill/>
          <a:ln w="28575" cap="sq">
            <a:solidFill>
              <a:schemeClr val="accent1"/>
            </a:solidFill>
            <a:prstDash val="solid"/>
            <a:miter/>
          </a:ln>
        </p:spPr>
      </p:cxnSp>
      <p:sp>
        <p:nvSpPr>
          <p:cNvPr id="13" name="标题 1">
            <a:extLst>
              <a:ext uri="{FF2B5EF4-FFF2-40B4-BE49-F238E27FC236}">
                <a16:creationId xmlns:a16="http://schemas.microsoft.com/office/drawing/2014/main" id="{F7906A53-AD91-144C-21C6-15DF57478AE5}"/>
              </a:ext>
            </a:extLst>
          </p:cNvPr>
          <p:cNvSpPr txBox="1"/>
          <p:nvPr/>
        </p:nvSpPr>
        <p:spPr>
          <a:xfrm>
            <a:off x="2984500" y="2289339"/>
            <a:ext cx="8837715" cy="1088604"/>
          </a:xfrm>
          <a:prstGeom prst="roundRect">
            <a:avLst>
              <a:gd name="adj" fmla="val 8757"/>
            </a:avLst>
          </a:prstGeom>
          <a:solidFill>
            <a:schemeClr val="bg1"/>
          </a:solidFill>
          <a:ln w="44450" cap="sq">
            <a:solidFill>
              <a:schemeClr val="accent1"/>
            </a:solidFill>
            <a:miter/>
          </a:ln>
          <a:effectLst>
            <a:outerShdw blurRad="317500" dist="190500" dir="3000000" algn="tl" rotWithShape="0">
              <a:schemeClr val="accent1">
                <a:alpha val="15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 sz="2000"/>
          </a:p>
        </p:txBody>
      </p:sp>
      <p:sp>
        <p:nvSpPr>
          <p:cNvPr id="14" name="标题 1">
            <a:extLst>
              <a:ext uri="{FF2B5EF4-FFF2-40B4-BE49-F238E27FC236}">
                <a16:creationId xmlns:a16="http://schemas.microsoft.com/office/drawing/2014/main" id="{6B06AB01-4F76-6627-6B72-81E206613AA3}"/>
              </a:ext>
            </a:extLst>
          </p:cNvPr>
          <p:cNvSpPr txBox="1"/>
          <p:nvPr/>
        </p:nvSpPr>
        <p:spPr>
          <a:xfrm>
            <a:off x="533400" y="3501525"/>
            <a:ext cx="8837715" cy="1088604"/>
          </a:xfrm>
          <a:prstGeom prst="roundRect">
            <a:avLst>
              <a:gd name="adj" fmla="val 8757"/>
            </a:avLst>
          </a:prstGeom>
          <a:solidFill>
            <a:schemeClr val="bg1"/>
          </a:solidFill>
          <a:ln w="44450" cap="sq">
            <a:solidFill>
              <a:schemeClr val="accent1"/>
            </a:solidFill>
            <a:miter/>
          </a:ln>
          <a:effectLst>
            <a:outerShdw blurRad="317500" dist="190500" dir="3000000" algn="tl" rotWithShape="0">
              <a:schemeClr val="accent1">
                <a:alpha val="15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 sz="2000"/>
          </a:p>
        </p:txBody>
      </p:sp>
      <p:sp>
        <p:nvSpPr>
          <p:cNvPr id="19" name="标题 1">
            <a:extLst>
              <a:ext uri="{FF2B5EF4-FFF2-40B4-BE49-F238E27FC236}">
                <a16:creationId xmlns:a16="http://schemas.microsoft.com/office/drawing/2014/main" id="{6BB38A30-47F3-15D9-E87B-5077B79AE867}"/>
              </a:ext>
            </a:extLst>
          </p:cNvPr>
          <p:cNvSpPr txBox="1"/>
          <p:nvPr/>
        </p:nvSpPr>
        <p:spPr>
          <a:xfrm>
            <a:off x="2984500" y="4713711"/>
            <a:ext cx="8837715" cy="1088604"/>
          </a:xfrm>
          <a:prstGeom prst="roundRect">
            <a:avLst>
              <a:gd name="adj" fmla="val 8757"/>
            </a:avLst>
          </a:prstGeom>
          <a:solidFill>
            <a:schemeClr val="bg1"/>
          </a:solidFill>
          <a:ln w="44450" cap="sq">
            <a:solidFill>
              <a:schemeClr val="accent1"/>
            </a:solidFill>
            <a:miter/>
          </a:ln>
          <a:effectLst>
            <a:outerShdw blurRad="317500" dist="190500" dir="3000000" algn="tl" rotWithShape="0">
              <a:schemeClr val="accent1">
                <a:alpha val="15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 sz="2000"/>
          </a:p>
        </p:txBody>
      </p:sp>
      <p:sp>
        <p:nvSpPr>
          <p:cNvPr id="22" name="Text 5"/>
          <p:cNvSpPr/>
          <p:nvPr/>
        </p:nvSpPr>
        <p:spPr>
          <a:xfrm>
            <a:off x="1069312" y="1180432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000" b="1" dirty="0">
                <a:latin typeface="DengXian" panose="02010600030101010101" pitchFamily="2" charset="-122"/>
                <a:ea typeface="DengXian" panose="02010600030101010101" pitchFamily="2" charset="-122"/>
                <a:cs typeface="Lato Bold" pitchFamily="34" charset="-120"/>
              </a:rPr>
              <a:t>Identificação Veicular</a:t>
            </a:r>
            <a:endParaRPr lang="en-US" sz="2000" dirty="0"/>
          </a:p>
        </p:txBody>
      </p:sp>
      <p:sp>
        <p:nvSpPr>
          <p:cNvPr id="23" name="Text 6"/>
          <p:cNvSpPr/>
          <p:nvPr/>
        </p:nvSpPr>
        <p:spPr>
          <a:xfrm>
            <a:off x="1069312" y="1494100"/>
            <a:ext cx="8010763" cy="5708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Placa, chassi completo, número de registro no patrimônio municipal e </a:t>
            </a:r>
          </a:p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RENAVAM</a:t>
            </a:r>
            <a:endParaRPr lang="en-US" sz="2000" dirty="0"/>
          </a:p>
        </p:txBody>
      </p:sp>
      <p:sp>
        <p:nvSpPr>
          <p:cNvPr id="25" name="Text 8"/>
          <p:cNvSpPr/>
          <p:nvPr/>
        </p:nvSpPr>
        <p:spPr>
          <a:xfrm>
            <a:off x="3443168" y="2429929"/>
            <a:ext cx="2652832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000" b="1" dirty="0">
                <a:latin typeface="DengXian" panose="02010600030101010101" pitchFamily="2" charset="-122"/>
                <a:ea typeface="DengXian" panose="02010600030101010101" pitchFamily="2" charset="-122"/>
                <a:cs typeface="Lato Bold" pitchFamily="34" charset="-120"/>
              </a:rPr>
              <a:t>Características Técnicas</a:t>
            </a:r>
            <a:endParaRPr lang="en-US" sz="2000" dirty="0"/>
          </a:p>
        </p:txBody>
      </p:sp>
      <p:sp>
        <p:nvSpPr>
          <p:cNvPr id="26" name="Text 9"/>
          <p:cNvSpPr/>
          <p:nvPr/>
        </p:nvSpPr>
        <p:spPr>
          <a:xfrm>
            <a:off x="3443168" y="2709376"/>
            <a:ext cx="8010763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Marca, modelo, ano de fabricação, ano do modelo, cor e categoria (passeio, carga, transporte coletivo)</a:t>
            </a:r>
            <a:endParaRPr lang="en-US" sz="2000" dirty="0"/>
          </a:p>
        </p:txBody>
      </p:sp>
      <p:sp>
        <p:nvSpPr>
          <p:cNvPr id="27" name="Text 11"/>
          <p:cNvSpPr/>
          <p:nvPr/>
        </p:nvSpPr>
        <p:spPr>
          <a:xfrm>
            <a:off x="1131336" y="3589178"/>
            <a:ext cx="2936558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000" b="1" dirty="0">
                <a:latin typeface="DengXian" panose="02010600030101010101" pitchFamily="2" charset="-122"/>
                <a:ea typeface="DengXian" panose="02010600030101010101" pitchFamily="2" charset="-122"/>
                <a:cs typeface="Lato Bold" pitchFamily="34" charset="-120"/>
              </a:rPr>
              <a:t>Vinculação Administrativa</a:t>
            </a:r>
            <a:endParaRPr lang="en-US" sz="2000" dirty="0"/>
          </a:p>
        </p:txBody>
      </p:sp>
      <p:sp>
        <p:nvSpPr>
          <p:cNvPr id="28" name="Text 12"/>
          <p:cNvSpPr/>
          <p:nvPr/>
        </p:nvSpPr>
        <p:spPr>
          <a:xfrm>
            <a:off x="1131336" y="3891527"/>
            <a:ext cx="8010763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Secretaria responsável, setor específico, nome do responsável direto e termo de responsabilidade</a:t>
            </a:r>
            <a:endParaRPr lang="en-US" sz="2000" dirty="0"/>
          </a:p>
        </p:txBody>
      </p:sp>
      <p:sp>
        <p:nvSpPr>
          <p:cNvPr id="29" name="Text 14"/>
          <p:cNvSpPr/>
          <p:nvPr/>
        </p:nvSpPr>
        <p:spPr>
          <a:xfrm>
            <a:off x="3443168" y="4725896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000" b="1" dirty="0">
                <a:latin typeface="DengXian" panose="02010600030101010101" pitchFamily="2" charset="-122"/>
                <a:ea typeface="DengXian" panose="02010600030101010101" pitchFamily="2" charset="-122"/>
                <a:cs typeface="Lato Bold" pitchFamily="34" charset="-120"/>
              </a:rPr>
              <a:t>Estado Operacional</a:t>
            </a:r>
            <a:endParaRPr lang="en-US" sz="2000" dirty="0"/>
          </a:p>
        </p:txBody>
      </p:sp>
      <p:sp>
        <p:nvSpPr>
          <p:cNvPr id="30" name="Text 15"/>
          <p:cNvSpPr/>
          <p:nvPr/>
        </p:nvSpPr>
        <p:spPr>
          <a:xfrm>
            <a:off x="3443168" y="5093041"/>
            <a:ext cx="8010763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Quilometragem atual, estado de conservação (ótimo, bom, regular, ruim), situação funcional (ativo, manutenção, parado)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1199102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90C0B7-3162-9005-00EA-F863CDE859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oogle Shape;61;p14">
            <a:extLst>
              <a:ext uri="{FF2B5EF4-FFF2-40B4-BE49-F238E27FC236}">
                <a16:creationId xmlns:a16="http://schemas.microsoft.com/office/drawing/2014/main" id="{0AE42232-8844-C2E2-2FF1-6822BFE1AA02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19040" y="0"/>
            <a:ext cx="1219199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0183BE17-7C9E-FC54-F7EC-7DB929E329BF}"/>
              </a:ext>
            </a:extLst>
          </p:cNvPr>
          <p:cNvSpPr txBox="1"/>
          <p:nvPr/>
        </p:nvSpPr>
        <p:spPr>
          <a:xfrm rot="1748867">
            <a:off x="502640" y="2973015"/>
            <a:ext cx="256674" cy="221271"/>
          </a:xfrm>
          <a:prstGeom prst="triangle">
            <a:avLst/>
          </a:prstGeom>
          <a:solidFill>
            <a:schemeClr val="accent1">
              <a:lumMod val="50000"/>
            </a:schemeClr>
          </a:solidFill>
          <a:ln w="12700" cap="flat">
            <a:solidFill>
              <a:schemeClr val="accent1">
                <a:shade val="15000"/>
              </a:schemeClr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 sz="2200"/>
          </a:p>
        </p:txBody>
      </p:sp>
      <p:sp>
        <p:nvSpPr>
          <p:cNvPr id="3" name="标题 1">
            <a:extLst>
              <a:ext uri="{FF2B5EF4-FFF2-40B4-BE49-F238E27FC236}">
                <a16:creationId xmlns:a16="http://schemas.microsoft.com/office/drawing/2014/main" id="{00E7C138-B004-3E03-FCF0-9AFFA4A6172C}"/>
              </a:ext>
            </a:extLst>
          </p:cNvPr>
          <p:cNvSpPr txBox="1"/>
          <p:nvPr/>
        </p:nvSpPr>
        <p:spPr>
          <a:xfrm>
            <a:off x="660400" y="2110218"/>
            <a:ext cx="11188700" cy="1393364"/>
          </a:xfrm>
          <a:prstGeom prst="rect">
            <a:avLst/>
          </a:prstGeom>
          <a:solidFill>
            <a:schemeClr val="bg1"/>
          </a:solidFill>
          <a:ln w="1270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>
            <a:extLst>
              <a:ext uri="{FF2B5EF4-FFF2-40B4-BE49-F238E27FC236}">
                <a16:creationId xmlns:a16="http://schemas.microsoft.com/office/drawing/2014/main" id="{998254C3-D445-4EC7-DE99-7836BB519A1B}"/>
              </a:ext>
            </a:extLst>
          </p:cNvPr>
          <p:cNvSpPr txBox="1"/>
          <p:nvPr/>
        </p:nvSpPr>
        <p:spPr>
          <a:xfrm>
            <a:off x="448963" y="2551538"/>
            <a:ext cx="1149735" cy="569495"/>
          </a:xfrm>
          <a:prstGeom prst="homePlate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 sz="2200"/>
          </a:p>
        </p:txBody>
      </p:sp>
      <p:sp>
        <p:nvSpPr>
          <p:cNvPr id="5" name="标题 1">
            <a:extLst>
              <a:ext uri="{FF2B5EF4-FFF2-40B4-BE49-F238E27FC236}">
                <a16:creationId xmlns:a16="http://schemas.microsoft.com/office/drawing/2014/main" id="{CBF021C7-41F4-7AA5-EDB4-EA6FED6FB82A}"/>
              </a:ext>
            </a:extLst>
          </p:cNvPr>
          <p:cNvSpPr txBox="1"/>
          <p:nvPr/>
        </p:nvSpPr>
        <p:spPr>
          <a:xfrm>
            <a:off x="630977" y="2571590"/>
            <a:ext cx="638342" cy="529390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30000"/>
              </a:lnSpc>
            </a:pPr>
            <a:r>
              <a:rPr kumimoji="1" lang="en-US" altLang="zh-CN" sz="2800" dirty="0">
                <a:ln w="12700">
                  <a:noFill/>
                </a:ln>
                <a:latin typeface="DengXian" panose="02010600030101010101" pitchFamily="2" charset="-122"/>
                <a:ea typeface="DengXian" panose="02010600030101010101" pitchFamily="2" charset="-122"/>
                <a:cs typeface="poppins-bold"/>
              </a:rPr>
              <a:t>01</a:t>
            </a:r>
            <a:endParaRPr kumimoji="1" lang="zh-CN" altLang="en-US" sz="2800" dirty="0"/>
          </a:p>
        </p:txBody>
      </p:sp>
      <p:sp>
        <p:nvSpPr>
          <p:cNvPr id="7" name="标题 1">
            <a:extLst>
              <a:ext uri="{FF2B5EF4-FFF2-40B4-BE49-F238E27FC236}">
                <a16:creationId xmlns:a16="http://schemas.microsoft.com/office/drawing/2014/main" id="{EB0AADA9-B254-8ED9-DB96-73DADC885B13}"/>
              </a:ext>
            </a:extLst>
          </p:cNvPr>
          <p:cNvSpPr txBox="1"/>
          <p:nvPr/>
        </p:nvSpPr>
        <p:spPr>
          <a:xfrm>
            <a:off x="11009229" y="3307361"/>
            <a:ext cx="778042" cy="64168"/>
          </a:xfrm>
          <a:prstGeom prst="rect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 sz="2200"/>
          </a:p>
        </p:txBody>
      </p:sp>
      <p:sp>
        <p:nvSpPr>
          <p:cNvPr id="8" name="标题 1">
            <a:extLst>
              <a:ext uri="{FF2B5EF4-FFF2-40B4-BE49-F238E27FC236}">
                <a16:creationId xmlns:a16="http://schemas.microsoft.com/office/drawing/2014/main" id="{89A6F419-BFFB-46F7-CFF4-E9B8D08E94E5}"/>
              </a:ext>
            </a:extLst>
          </p:cNvPr>
          <p:cNvSpPr txBox="1"/>
          <p:nvPr/>
        </p:nvSpPr>
        <p:spPr>
          <a:xfrm flipV="1">
            <a:off x="10700686" y="3138914"/>
            <a:ext cx="539482" cy="4571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 sz="2200"/>
          </a:p>
        </p:txBody>
      </p:sp>
      <p:sp>
        <p:nvSpPr>
          <p:cNvPr id="9" name="标题 1">
            <a:extLst>
              <a:ext uri="{FF2B5EF4-FFF2-40B4-BE49-F238E27FC236}">
                <a16:creationId xmlns:a16="http://schemas.microsoft.com/office/drawing/2014/main" id="{94B43EDD-290B-17EE-B211-9A1CE3F7F358}"/>
              </a:ext>
            </a:extLst>
          </p:cNvPr>
          <p:cNvSpPr txBox="1"/>
          <p:nvPr/>
        </p:nvSpPr>
        <p:spPr>
          <a:xfrm>
            <a:off x="757506" y="2422770"/>
            <a:ext cx="778042" cy="64168"/>
          </a:xfrm>
          <a:prstGeom prst="rect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 sz="2200"/>
          </a:p>
        </p:txBody>
      </p:sp>
      <p:sp>
        <p:nvSpPr>
          <p:cNvPr id="10" name="标题 1">
            <a:extLst>
              <a:ext uri="{FF2B5EF4-FFF2-40B4-BE49-F238E27FC236}">
                <a16:creationId xmlns:a16="http://schemas.microsoft.com/office/drawing/2014/main" id="{6C365277-CE29-67F9-2979-9D57D92CF523}"/>
              </a:ext>
            </a:extLst>
          </p:cNvPr>
          <p:cNvSpPr txBox="1"/>
          <p:nvPr/>
        </p:nvSpPr>
        <p:spPr>
          <a:xfrm flipV="1">
            <a:off x="448963" y="2254323"/>
            <a:ext cx="539482" cy="4571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 sz="2200"/>
          </a:p>
        </p:txBody>
      </p:sp>
      <p:sp>
        <p:nvSpPr>
          <p:cNvPr id="11" name="标题 1">
            <a:extLst>
              <a:ext uri="{FF2B5EF4-FFF2-40B4-BE49-F238E27FC236}">
                <a16:creationId xmlns:a16="http://schemas.microsoft.com/office/drawing/2014/main" id="{4DF6D1AC-4642-CC63-6204-E66E79EF861B}"/>
              </a:ext>
            </a:extLst>
          </p:cNvPr>
          <p:cNvSpPr txBox="1"/>
          <p:nvPr/>
        </p:nvSpPr>
        <p:spPr>
          <a:xfrm>
            <a:off x="568993" y="608677"/>
            <a:ext cx="10671175" cy="46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4000" b="1" dirty="0">
                <a:ea typeface="DengXian" panose="02010600030101010101" pitchFamily="2" charset="-122"/>
                <a:cs typeface="Lato Bold" pitchFamily="34" charset="-120"/>
              </a:rPr>
              <a:t>Dados </a:t>
            </a:r>
            <a:r>
              <a:rPr lang="en-US" sz="4000" b="1" dirty="0" err="1">
                <a:ea typeface="DengXian" panose="02010600030101010101" pitchFamily="2" charset="-122"/>
                <a:cs typeface="Lato Bold" pitchFamily="34" charset="-120"/>
              </a:rPr>
              <a:t>Operacionais</a:t>
            </a:r>
            <a:r>
              <a:rPr lang="en-US" sz="4000" b="1" dirty="0">
                <a:ea typeface="DengXian" panose="02010600030101010101" pitchFamily="2" charset="-122"/>
                <a:cs typeface="Lato Bold" pitchFamily="34" charset="-120"/>
              </a:rPr>
              <a:t> </a:t>
            </a:r>
            <a:r>
              <a:rPr lang="en-US" sz="4000" b="1" dirty="0" err="1">
                <a:ea typeface="DengXian" panose="02010600030101010101" pitchFamily="2" charset="-122"/>
                <a:cs typeface="Lato Bold" pitchFamily="34" charset="-120"/>
              </a:rPr>
              <a:t>Essenciais</a:t>
            </a:r>
            <a:endParaRPr lang="en-US" sz="4000" b="1" dirty="0"/>
          </a:p>
          <a:p>
            <a:pPr algn="l">
              <a:lnSpc>
                <a:spcPct val="110000"/>
              </a:lnSpc>
            </a:pPr>
            <a:endParaRPr kumimoji="1" lang="zh-CN" altLang="en-US" sz="4000" b="1" dirty="0"/>
          </a:p>
        </p:txBody>
      </p:sp>
      <p:cxnSp>
        <p:nvCxnSpPr>
          <p:cNvPr id="12" name="线条 1">
            <a:extLst>
              <a:ext uri="{FF2B5EF4-FFF2-40B4-BE49-F238E27FC236}">
                <a16:creationId xmlns:a16="http://schemas.microsoft.com/office/drawing/2014/main" id="{111CFFC2-F6B7-8DE9-1059-B0085567D161}"/>
              </a:ext>
            </a:extLst>
          </p:cNvPr>
          <p:cNvCxnSpPr/>
          <p:nvPr/>
        </p:nvCxnSpPr>
        <p:spPr>
          <a:xfrm>
            <a:off x="0" y="958850"/>
            <a:ext cx="12122150" cy="0"/>
          </a:xfrm>
          <a:prstGeom prst="line">
            <a:avLst/>
          </a:prstGeom>
          <a:noFill/>
          <a:ln w="28575" cap="sq">
            <a:solidFill>
              <a:schemeClr val="accent1"/>
            </a:solidFill>
            <a:prstDash val="solid"/>
            <a:miter/>
          </a:ln>
        </p:spPr>
      </p:cxnSp>
      <p:sp>
        <p:nvSpPr>
          <p:cNvPr id="14" name="Text 1">
            <a:extLst>
              <a:ext uri="{FF2B5EF4-FFF2-40B4-BE49-F238E27FC236}">
                <a16:creationId xmlns:a16="http://schemas.microsoft.com/office/drawing/2014/main" id="{62CA9F8A-A104-4F95-46D4-02794BFF96A0}"/>
              </a:ext>
            </a:extLst>
          </p:cNvPr>
          <p:cNvSpPr/>
          <p:nvPr/>
        </p:nvSpPr>
        <p:spPr>
          <a:xfrm>
            <a:off x="275475" y="1161626"/>
            <a:ext cx="11671259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500"/>
              </a:lnSpc>
              <a:buNone/>
            </a:pPr>
            <a:r>
              <a:rPr lang="en-US" sz="2200" b="1" dirty="0"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Além do inventário patrimonial, é fundamental coletar dados operacionais que permitam avaliar o desempenho real de cada veículo e identificar anomalias no uso e manutenção da frota.</a:t>
            </a:r>
            <a:endParaRPr lang="en-US" sz="2200" b="1" dirty="0"/>
          </a:p>
        </p:txBody>
      </p:sp>
      <p:sp>
        <p:nvSpPr>
          <p:cNvPr id="15" name="标题 1">
            <a:extLst>
              <a:ext uri="{FF2B5EF4-FFF2-40B4-BE49-F238E27FC236}">
                <a16:creationId xmlns:a16="http://schemas.microsoft.com/office/drawing/2014/main" id="{2858B7A5-6618-FF44-8719-036641310C75}"/>
              </a:ext>
            </a:extLst>
          </p:cNvPr>
          <p:cNvSpPr txBox="1"/>
          <p:nvPr/>
        </p:nvSpPr>
        <p:spPr>
          <a:xfrm rot="1748867">
            <a:off x="518682" y="4547891"/>
            <a:ext cx="256674" cy="221271"/>
          </a:xfrm>
          <a:prstGeom prst="triangle">
            <a:avLst/>
          </a:prstGeom>
          <a:solidFill>
            <a:schemeClr val="accent1">
              <a:lumMod val="50000"/>
            </a:schemeClr>
          </a:solidFill>
          <a:ln w="12700" cap="flat">
            <a:solidFill>
              <a:schemeClr val="accent1">
                <a:shade val="15000"/>
              </a:schemeClr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 sz="2200"/>
          </a:p>
        </p:txBody>
      </p:sp>
      <p:sp>
        <p:nvSpPr>
          <p:cNvPr id="16" name="标题 1">
            <a:extLst>
              <a:ext uri="{FF2B5EF4-FFF2-40B4-BE49-F238E27FC236}">
                <a16:creationId xmlns:a16="http://schemas.microsoft.com/office/drawing/2014/main" id="{ECB53264-A0B7-8BDC-5687-89892A84BE4B}"/>
              </a:ext>
            </a:extLst>
          </p:cNvPr>
          <p:cNvSpPr txBox="1"/>
          <p:nvPr/>
        </p:nvSpPr>
        <p:spPr>
          <a:xfrm>
            <a:off x="676442" y="3685094"/>
            <a:ext cx="11188700" cy="1393364"/>
          </a:xfrm>
          <a:prstGeom prst="rect">
            <a:avLst/>
          </a:prstGeom>
          <a:solidFill>
            <a:schemeClr val="bg1"/>
          </a:solidFill>
          <a:ln w="1270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 sz="2200"/>
          </a:p>
        </p:txBody>
      </p:sp>
      <p:sp>
        <p:nvSpPr>
          <p:cNvPr id="17" name="标题 1">
            <a:extLst>
              <a:ext uri="{FF2B5EF4-FFF2-40B4-BE49-F238E27FC236}">
                <a16:creationId xmlns:a16="http://schemas.microsoft.com/office/drawing/2014/main" id="{5C673970-71FF-5C8A-36A5-DA402EA722D7}"/>
              </a:ext>
            </a:extLst>
          </p:cNvPr>
          <p:cNvSpPr txBox="1"/>
          <p:nvPr/>
        </p:nvSpPr>
        <p:spPr>
          <a:xfrm>
            <a:off x="465005" y="4126414"/>
            <a:ext cx="1149735" cy="569495"/>
          </a:xfrm>
          <a:prstGeom prst="homePlate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 sz="2200"/>
          </a:p>
        </p:txBody>
      </p:sp>
      <p:sp>
        <p:nvSpPr>
          <p:cNvPr id="18" name="标题 1">
            <a:extLst>
              <a:ext uri="{FF2B5EF4-FFF2-40B4-BE49-F238E27FC236}">
                <a16:creationId xmlns:a16="http://schemas.microsoft.com/office/drawing/2014/main" id="{85A390CD-5C24-FACF-991B-4CF7041D2E7E}"/>
              </a:ext>
            </a:extLst>
          </p:cNvPr>
          <p:cNvSpPr txBox="1"/>
          <p:nvPr/>
        </p:nvSpPr>
        <p:spPr>
          <a:xfrm>
            <a:off x="647019" y="4146466"/>
            <a:ext cx="638342" cy="529390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30000"/>
              </a:lnSpc>
            </a:pPr>
            <a:r>
              <a:rPr kumimoji="1" lang="en-US" altLang="zh-CN" sz="2800" dirty="0">
                <a:ln w="12700">
                  <a:noFill/>
                </a:ln>
                <a:latin typeface="DengXian" panose="02010600030101010101" pitchFamily="2" charset="-122"/>
                <a:ea typeface="DengXian" panose="02010600030101010101" pitchFamily="2" charset="-122"/>
                <a:cs typeface="poppins-bold"/>
              </a:rPr>
              <a:t>02</a:t>
            </a:r>
            <a:endParaRPr kumimoji="1" lang="zh-CN" altLang="en-US" sz="2800" dirty="0"/>
          </a:p>
        </p:txBody>
      </p:sp>
      <p:sp>
        <p:nvSpPr>
          <p:cNvPr id="19" name="标题 1">
            <a:extLst>
              <a:ext uri="{FF2B5EF4-FFF2-40B4-BE49-F238E27FC236}">
                <a16:creationId xmlns:a16="http://schemas.microsoft.com/office/drawing/2014/main" id="{1212FC49-8985-0390-3B8C-0DDD0AD0B673}"/>
              </a:ext>
            </a:extLst>
          </p:cNvPr>
          <p:cNvSpPr txBox="1"/>
          <p:nvPr/>
        </p:nvSpPr>
        <p:spPr>
          <a:xfrm>
            <a:off x="11025271" y="4882237"/>
            <a:ext cx="778042" cy="64168"/>
          </a:xfrm>
          <a:prstGeom prst="rect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 sz="2200"/>
          </a:p>
        </p:txBody>
      </p:sp>
      <p:sp>
        <p:nvSpPr>
          <p:cNvPr id="20" name="标题 1">
            <a:extLst>
              <a:ext uri="{FF2B5EF4-FFF2-40B4-BE49-F238E27FC236}">
                <a16:creationId xmlns:a16="http://schemas.microsoft.com/office/drawing/2014/main" id="{C74716A2-4466-0E5B-EFF2-4D9B396C12D7}"/>
              </a:ext>
            </a:extLst>
          </p:cNvPr>
          <p:cNvSpPr txBox="1"/>
          <p:nvPr/>
        </p:nvSpPr>
        <p:spPr>
          <a:xfrm flipV="1">
            <a:off x="10716728" y="4713790"/>
            <a:ext cx="539482" cy="4571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 sz="2200"/>
          </a:p>
        </p:txBody>
      </p:sp>
      <p:sp>
        <p:nvSpPr>
          <p:cNvPr id="21" name="标题 1">
            <a:extLst>
              <a:ext uri="{FF2B5EF4-FFF2-40B4-BE49-F238E27FC236}">
                <a16:creationId xmlns:a16="http://schemas.microsoft.com/office/drawing/2014/main" id="{13C926B2-2A43-091E-3205-0950006BF88B}"/>
              </a:ext>
            </a:extLst>
          </p:cNvPr>
          <p:cNvSpPr txBox="1"/>
          <p:nvPr/>
        </p:nvSpPr>
        <p:spPr>
          <a:xfrm>
            <a:off x="773548" y="3997646"/>
            <a:ext cx="778042" cy="64168"/>
          </a:xfrm>
          <a:prstGeom prst="rect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 sz="2200"/>
          </a:p>
        </p:txBody>
      </p:sp>
      <p:sp>
        <p:nvSpPr>
          <p:cNvPr id="22" name="标题 1">
            <a:extLst>
              <a:ext uri="{FF2B5EF4-FFF2-40B4-BE49-F238E27FC236}">
                <a16:creationId xmlns:a16="http://schemas.microsoft.com/office/drawing/2014/main" id="{C8D7884E-622F-62CD-AC3A-63673A7D2CAA}"/>
              </a:ext>
            </a:extLst>
          </p:cNvPr>
          <p:cNvSpPr txBox="1"/>
          <p:nvPr/>
        </p:nvSpPr>
        <p:spPr>
          <a:xfrm flipV="1">
            <a:off x="465005" y="3829199"/>
            <a:ext cx="539482" cy="4571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 sz="2200"/>
          </a:p>
        </p:txBody>
      </p:sp>
      <p:sp>
        <p:nvSpPr>
          <p:cNvPr id="23" name="Text 4"/>
          <p:cNvSpPr/>
          <p:nvPr/>
        </p:nvSpPr>
        <p:spPr>
          <a:xfrm>
            <a:off x="1828316" y="2585820"/>
            <a:ext cx="2606873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200" b="1" dirty="0">
                <a:latin typeface="DengXian" panose="02010600030101010101" pitchFamily="2" charset="-122"/>
                <a:ea typeface="DengXian" panose="02010600030101010101" pitchFamily="2" charset="-122"/>
                <a:cs typeface="Lato Bold" pitchFamily="34" charset="-120"/>
              </a:rPr>
              <a:t>Quilometragem Mensal</a:t>
            </a:r>
            <a:endParaRPr lang="en-US" sz="2200" dirty="0"/>
          </a:p>
        </p:txBody>
      </p:sp>
      <p:sp>
        <p:nvSpPr>
          <p:cNvPr id="24" name="Text 5"/>
          <p:cNvSpPr/>
          <p:nvPr/>
        </p:nvSpPr>
        <p:spPr>
          <a:xfrm>
            <a:off x="5048637" y="2405278"/>
            <a:ext cx="6512386" cy="69570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200" dirty="0"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Registro sistemático da rodagem mensal de cada veículo, permitindo identificar padrões de uso e subutilização</a:t>
            </a:r>
            <a:endParaRPr lang="en-US" sz="2200" dirty="0"/>
          </a:p>
        </p:txBody>
      </p:sp>
      <p:sp>
        <p:nvSpPr>
          <p:cNvPr id="25" name="Text 8"/>
          <p:cNvSpPr/>
          <p:nvPr/>
        </p:nvSpPr>
        <p:spPr>
          <a:xfrm>
            <a:off x="2042994" y="4189234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200" b="1" dirty="0">
                <a:latin typeface="DengXian" panose="02010600030101010101" pitchFamily="2" charset="-122"/>
                <a:ea typeface="DengXian" panose="02010600030101010101" pitchFamily="2" charset="-122"/>
                <a:cs typeface="Lato Bold" pitchFamily="34" charset="-120"/>
              </a:rPr>
              <a:t>Consumo Médio</a:t>
            </a:r>
            <a:endParaRPr lang="en-US" sz="2200" dirty="0"/>
          </a:p>
        </p:txBody>
      </p:sp>
      <p:sp>
        <p:nvSpPr>
          <p:cNvPr id="26" name="Text 9"/>
          <p:cNvSpPr/>
          <p:nvPr/>
        </p:nvSpPr>
        <p:spPr>
          <a:xfrm>
            <a:off x="5098538" y="3997646"/>
            <a:ext cx="6233037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200" dirty="0"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Taxa km/litro por veículo e tipo de combustível, comparada com especificação do fabricante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1801147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61;p14">
            <a:extLst>
              <a:ext uri="{FF2B5EF4-FFF2-40B4-BE49-F238E27FC236}">
                <a16:creationId xmlns:a16="http://schemas.microsoft.com/office/drawing/2014/main" id="{FF397DC0-C2C0-E03C-EF2F-16F671901C45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5110" y="-14514"/>
            <a:ext cx="1219199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标题 1">
            <a:extLst>
              <a:ext uri="{FF2B5EF4-FFF2-40B4-BE49-F238E27FC236}">
                <a16:creationId xmlns:a16="http://schemas.microsoft.com/office/drawing/2014/main" id="{0C9D1644-194E-D428-CA69-2613778DDBE3}"/>
              </a:ext>
            </a:extLst>
          </p:cNvPr>
          <p:cNvSpPr txBox="1"/>
          <p:nvPr/>
        </p:nvSpPr>
        <p:spPr>
          <a:xfrm rot="1748867">
            <a:off x="343890" y="1969569"/>
            <a:ext cx="256674" cy="221271"/>
          </a:xfrm>
          <a:prstGeom prst="triangle">
            <a:avLst/>
          </a:prstGeom>
          <a:solidFill>
            <a:schemeClr val="accent1">
              <a:lumMod val="50000"/>
            </a:schemeClr>
          </a:solidFill>
          <a:ln w="12700" cap="flat">
            <a:solidFill>
              <a:schemeClr val="accent1">
                <a:shade val="15000"/>
              </a:schemeClr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>
            <a:extLst>
              <a:ext uri="{FF2B5EF4-FFF2-40B4-BE49-F238E27FC236}">
                <a16:creationId xmlns:a16="http://schemas.microsoft.com/office/drawing/2014/main" id="{F10182E1-5C0B-D820-E343-1D20D576D5A5}"/>
              </a:ext>
            </a:extLst>
          </p:cNvPr>
          <p:cNvSpPr txBox="1"/>
          <p:nvPr/>
        </p:nvSpPr>
        <p:spPr>
          <a:xfrm>
            <a:off x="501650" y="1106772"/>
            <a:ext cx="11188700" cy="1393364"/>
          </a:xfrm>
          <a:prstGeom prst="rect">
            <a:avLst/>
          </a:prstGeom>
          <a:solidFill>
            <a:schemeClr val="bg1"/>
          </a:solidFill>
          <a:ln w="1270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>
            <a:extLst>
              <a:ext uri="{FF2B5EF4-FFF2-40B4-BE49-F238E27FC236}">
                <a16:creationId xmlns:a16="http://schemas.microsoft.com/office/drawing/2014/main" id="{8575FCE8-35DD-6E3E-5A34-1CA2172E4046}"/>
              </a:ext>
            </a:extLst>
          </p:cNvPr>
          <p:cNvSpPr txBox="1"/>
          <p:nvPr/>
        </p:nvSpPr>
        <p:spPr>
          <a:xfrm>
            <a:off x="290213" y="1548092"/>
            <a:ext cx="1149735" cy="569495"/>
          </a:xfrm>
          <a:prstGeom prst="homePlate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标题 1">
            <a:extLst>
              <a:ext uri="{FF2B5EF4-FFF2-40B4-BE49-F238E27FC236}">
                <a16:creationId xmlns:a16="http://schemas.microsoft.com/office/drawing/2014/main" id="{2B06DB55-59AD-09D3-A3E0-3175E4707A8B}"/>
              </a:ext>
            </a:extLst>
          </p:cNvPr>
          <p:cNvSpPr txBox="1"/>
          <p:nvPr/>
        </p:nvSpPr>
        <p:spPr>
          <a:xfrm>
            <a:off x="472227" y="1568144"/>
            <a:ext cx="638342" cy="529390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30000"/>
              </a:lnSpc>
            </a:pPr>
            <a:r>
              <a:rPr kumimoji="1" lang="en-US" altLang="zh-CN" sz="2800" dirty="0">
                <a:ln w="12700">
                  <a:noFill/>
                </a:ln>
                <a:latin typeface="DengXian" panose="02010600030101010101" pitchFamily="2" charset="-122"/>
                <a:ea typeface="DengXian" panose="02010600030101010101" pitchFamily="2" charset="-122"/>
                <a:cs typeface="poppins-bold"/>
              </a:rPr>
              <a:t>03</a:t>
            </a:r>
            <a:endParaRPr kumimoji="1" lang="zh-CN" altLang="en-US" dirty="0"/>
          </a:p>
        </p:txBody>
      </p:sp>
      <p:sp>
        <p:nvSpPr>
          <p:cNvPr id="9" name="标题 1">
            <a:extLst>
              <a:ext uri="{FF2B5EF4-FFF2-40B4-BE49-F238E27FC236}">
                <a16:creationId xmlns:a16="http://schemas.microsoft.com/office/drawing/2014/main" id="{B73AB4B6-3DAB-7972-2379-96AD7DC3950D}"/>
              </a:ext>
            </a:extLst>
          </p:cNvPr>
          <p:cNvSpPr txBox="1"/>
          <p:nvPr/>
        </p:nvSpPr>
        <p:spPr>
          <a:xfrm>
            <a:off x="10850479" y="2303915"/>
            <a:ext cx="778042" cy="64168"/>
          </a:xfrm>
          <a:prstGeom prst="rect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 sz="2200"/>
          </a:p>
        </p:txBody>
      </p:sp>
      <p:sp>
        <p:nvSpPr>
          <p:cNvPr id="10" name="标题 1">
            <a:extLst>
              <a:ext uri="{FF2B5EF4-FFF2-40B4-BE49-F238E27FC236}">
                <a16:creationId xmlns:a16="http://schemas.microsoft.com/office/drawing/2014/main" id="{23E493EB-CA0D-DA8A-1156-0265D7ABD805}"/>
              </a:ext>
            </a:extLst>
          </p:cNvPr>
          <p:cNvSpPr txBox="1"/>
          <p:nvPr/>
        </p:nvSpPr>
        <p:spPr>
          <a:xfrm flipV="1">
            <a:off x="10541936" y="2135468"/>
            <a:ext cx="539482" cy="4571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 sz="2200"/>
          </a:p>
        </p:txBody>
      </p:sp>
      <p:sp>
        <p:nvSpPr>
          <p:cNvPr id="11" name="标题 1">
            <a:extLst>
              <a:ext uri="{FF2B5EF4-FFF2-40B4-BE49-F238E27FC236}">
                <a16:creationId xmlns:a16="http://schemas.microsoft.com/office/drawing/2014/main" id="{6E91E427-D4DE-804A-A91C-2C197AD7EA9A}"/>
              </a:ext>
            </a:extLst>
          </p:cNvPr>
          <p:cNvSpPr txBox="1"/>
          <p:nvPr/>
        </p:nvSpPr>
        <p:spPr>
          <a:xfrm>
            <a:off x="598756" y="1419324"/>
            <a:ext cx="778042" cy="64168"/>
          </a:xfrm>
          <a:prstGeom prst="rect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标题 1">
            <a:extLst>
              <a:ext uri="{FF2B5EF4-FFF2-40B4-BE49-F238E27FC236}">
                <a16:creationId xmlns:a16="http://schemas.microsoft.com/office/drawing/2014/main" id="{95C385F4-2715-A62F-8D71-F4F522017FCC}"/>
              </a:ext>
            </a:extLst>
          </p:cNvPr>
          <p:cNvSpPr txBox="1"/>
          <p:nvPr/>
        </p:nvSpPr>
        <p:spPr>
          <a:xfrm flipV="1">
            <a:off x="290213" y="1250877"/>
            <a:ext cx="539482" cy="4571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3" name="标题 1">
            <a:extLst>
              <a:ext uri="{FF2B5EF4-FFF2-40B4-BE49-F238E27FC236}">
                <a16:creationId xmlns:a16="http://schemas.microsoft.com/office/drawing/2014/main" id="{14A26D89-6ED8-39F2-E14B-5B5EBCD5A410}"/>
              </a:ext>
            </a:extLst>
          </p:cNvPr>
          <p:cNvSpPr txBox="1"/>
          <p:nvPr/>
        </p:nvSpPr>
        <p:spPr>
          <a:xfrm rot="1748867">
            <a:off x="359932" y="3544445"/>
            <a:ext cx="256674" cy="221271"/>
          </a:xfrm>
          <a:prstGeom prst="triangle">
            <a:avLst/>
          </a:prstGeom>
          <a:solidFill>
            <a:schemeClr val="accent1">
              <a:lumMod val="50000"/>
            </a:schemeClr>
          </a:solidFill>
          <a:ln w="12700" cap="flat">
            <a:solidFill>
              <a:schemeClr val="accent1">
                <a:shade val="15000"/>
              </a:schemeClr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4" name="标题 1">
            <a:extLst>
              <a:ext uri="{FF2B5EF4-FFF2-40B4-BE49-F238E27FC236}">
                <a16:creationId xmlns:a16="http://schemas.microsoft.com/office/drawing/2014/main" id="{816A026B-D5E6-4B55-9BD0-20A814FC3876}"/>
              </a:ext>
            </a:extLst>
          </p:cNvPr>
          <p:cNvSpPr txBox="1"/>
          <p:nvPr/>
        </p:nvSpPr>
        <p:spPr>
          <a:xfrm>
            <a:off x="517692" y="2681648"/>
            <a:ext cx="11188700" cy="1393364"/>
          </a:xfrm>
          <a:prstGeom prst="rect">
            <a:avLst/>
          </a:prstGeom>
          <a:solidFill>
            <a:schemeClr val="bg1"/>
          </a:solidFill>
          <a:ln w="1270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5" name="标题 1">
            <a:extLst>
              <a:ext uri="{FF2B5EF4-FFF2-40B4-BE49-F238E27FC236}">
                <a16:creationId xmlns:a16="http://schemas.microsoft.com/office/drawing/2014/main" id="{43DF97FF-FAF9-2481-1391-9B068F9EA26C}"/>
              </a:ext>
            </a:extLst>
          </p:cNvPr>
          <p:cNvSpPr txBox="1"/>
          <p:nvPr/>
        </p:nvSpPr>
        <p:spPr>
          <a:xfrm>
            <a:off x="306255" y="3122968"/>
            <a:ext cx="1149735" cy="569495"/>
          </a:xfrm>
          <a:prstGeom prst="homePlate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6" name="标题 1">
            <a:extLst>
              <a:ext uri="{FF2B5EF4-FFF2-40B4-BE49-F238E27FC236}">
                <a16:creationId xmlns:a16="http://schemas.microsoft.com/office/drawing/2014/main" id="{975E0543-A9D9-1290-9E99-C8D1FED1C999}"/>
              </a:ext>
            </a:extLst>
          </p:cNvPr>
          <p:cNvSpPr txBox="1"/>
          <p:nvPr/>
        </p:nvSpPr>
        <p:spPr>
          <a:xfrm>
            <a:off x="488269" y="3143020"/>
            <a:ext cx="638342" cy="529390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30000"/>
              </a:lnSpc>
            </a:pPr>
            <a:r>
              <a:rPr kumimoji="1" lang="en-US" altLang="zh-CN" sz="2800" dirty="0">
                <a:ln w="12700">
                  <a:noFill/>
                </a:ln>
                <a:latin typeface="DengXian" panose="02010600030101010101" pitchFamily="2" charset="-122"/>
                <a:ea typeface="DengXian" panose="02010600030101010101" pitchFamily="2" charset="-122"/>
                <a:cs typeface="poppins-bold"/>
              </a:rPr>
              <a:t>04</a:t>
            </a:r>
            <a:endParaRPr kumimoji="1" lang="zh-CN" altLang="en-US" dirty="0"/>
          </a:p>
        </p:txBody>
      </p:sp>
      <p:sp>
        <p:nvSpPr>
          <p:cNvPr id="17" name="标题 1">
            <a:extLst>
              <a:ext uri="{FF2B5EF4-FFF2-40B4-BE49-F238E27FC236}">
                <a16:creationId xmlns:a16="http://schemas.microsoft.com/office/drawing/2014/main" id="{1B3483E8-60AF-9F14-6A52-EF68E9298B9F}"/>
              </a:ext>
            </a:extLst>
          </p:cNvPr>
          <p:cNvSpPr txBox="1"/>
          <p:nvPr/>
        </p:nvSpPr>
        <p:spPr>
          <a:xfrm>
            <a:off x="10866521" y="3878791"/>
            <a:ext cx="778042" cy="64168"/>
          </a:xfrm>
          <a:prstGeom prst="rect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 sz="2200"/>
          </a:p>
        </p:txBody>
      </p:sp>
      <p:sp>
        <p:nvSpPr>
          <p:cNvPr id="18" name="标题 1">
            <a:extLst>
              <a:ext uri="{FF2B5EF4-FFF2-40B4-BE49-F238E27FC236}">
                <a16:creationId xmlns:a16="http://schemas.microsoft.com/office/drawing/2014/main" id="{531B6D8C-BD61-3CEA-C012-220C168675F2}"/>
              </a:ext>
            </a:extLst>
          </p:cNvPr>
          <p:cNvSpPr txBox="1"/>
          <p:nvPr/>
        </p:nvSpPr>
        <p:spPr>
          <a:xfrm flipV="1">
            <a:off x="10557978" y="3710344"/>
            <a:ext cx="539482" cy="4571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 sz="2200"/>
          </a:p>
        </p:txBody>
      </p:sp>
      <p:sp>
        <p:nvSpPr>
          <p:cNvPr id="19" name="标题 1">
            <a:extLst>
              <a:ext uri="{FF2B5EF4-FFF2-40B4-BE49-F238E27FC236}">
                <a16:creationId xmlns:a16="http://schemas.microsoft.com/office/drawing/2014/main" id="{22C0E531-AB96-BF82-AF3B-CA60708BDC40}"/>
              </a:ext>
            </a:extLst>
          </p:cNvPr>
          <p:cNvSpPr txBox="1"/>
          <p:nvPr/>
        </p:nvSpPr>
        <p:spPr>
          <a:xfrm>
            <a:off x="614798" y="2994200"/>
            <a:ext cx="778042" cy="64168"/>
          </a:xfrm>
          <a:prstGeom prst="rect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0" name="标题 1">
            <a:extLst>
              <a:ext uri="{FF2B5EF4-FFF2-40B4-BE49-F238E27FC236}">
                <a16:creationId xmlns:a16="http://schemas.microsoft.com/office/drawing/2014/main" id="{51176E6F-BBB6-3C93-015C-79D483478864}"/>
              </a:ext>
            </a:extLst>
          </p:cNvPr>
          <p:cNvSpPr txBox="1"/>
          <p:nvPr/>
        </p:nvSpPr>
        <p:spPr>
          <a:xfrm flipV="1">
            <a:off x="306255" y="2825753"/>
            <a:ext cx="539482" cy="4571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5" name="标题 1">
            <a:extLst>
              <a:ext uri="{FF2B5EF4-FFF2-40B4-BE49-F238E27FC236}">
                <a16:creationId xmlns:a16="http://schemas.microsoft.com/office/drawing/2014/main" id="{5B385421-A01F-EE4D-D944-246D3956F7EC}"/>
              </a:ext>
            </a:extLst>
          </p:cNvPr>
          <p:cNvSpPr txBox="1"/>
          <p:nvPr/>
        </p:nvSpPr>
        <p:spPr>
          <a:xfrm>
            <a:off x="426285" y="605926"/>
            <a:ext cx="10671175" cy="46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4000" b="1" dirty="0">
                <a:ea typeface="DengXian" panose="02010600030101010101" pitchFamily="2" charset="-122"/>
                <a:cs typeface="Lato Bold" pitchFamily="34" charset="-120"/>
              </a:rPr>
              <a:t>Dados </a:t>
            </a:r>
            <a:r>
              <a:rPr lang="en-US" sz="4000" b="1" dirty="0" err="1">
                <a:ea typeface="DengXian" panose="02010600030101010101" pitchFamily="2" charset="-122"/>
                <a:cs typeface="Lato Bold" pitchFamily="34" charset="-120"/>
              </a:rPr>
              <a:t>Operacionais</a:t>
            </a:r>
            <a:r>
              <a:rPr lang="en-US" sz="4000" b="1" dirty="0">
                <a:ea typeface="DengXian" panose="02010600030101010101" pitchFamily="2" charset="-122"/>
                <a:cs typeface="Lato Bold" pitchFamily="34" charset="-120"/>
              </a:rPr>
              <a:t> </a:t>
            </a:r>
            <a:r>
              <a:rPr lang="en-US" sz="4000" b="1" dirty="0" err="1">
                <a:ea typeface="DengXian" panose="02010600030101010101" pitchFamily="2" charset="-122"/>
                <a:cs typeface="Lato Bold" pitchFamily="34" charset="-120"/>
              </a:rPr>
              <a:t>Essenciais</a:t>
            </a:r>
            <a:endParaRPr lang="en-US" sz="4000" b="1" dirty="0"/>
          </a:p>
          <a:p>
            <a:pPr algn="l">
              <a:lnSpc>
                <a:spcPct val="110000"/>
              </a:lnSpc>
            </a:pPr>
            <a:endParaRPr kumimoji="1" lang="zh-CN" altLang="en-US" sz="4000" b="1" dirty="0"/>
          </a:p>
        </p:txBody>
      </p:sp>
      <p:cxnSp>
        <p:nvCxnSpPr>
          <p:cNvPr id="26" name="线条 1">
            <a:extLst>
              <a:ext uri="{FF2B5EF4-FFF2-40B4-BE49-F238E27FC236}">
                <a16:creationId xmlns:a16="http://schemas.microsoft.com/office/drawing/2014/main" id="{3906F961-21BD-6D94-7D73-4DD5CA5E276A}"/>
              </a:ext>
            </a:extLst>
          </p:cNvPr>
          <p:cNvCxnSpPr/>
          <p:nvPr/>
        </p:nvCxnSpPr>
        <p:spPr>
          <a:xfrm>
            <a:off x="0" y="958850"/>
            <a:ext cx="12122150" cy="0"/>
          </a:xfrm>
          <a:prstGeom prst="line">
            <a:avLst/>
          </a:prstGeom>
          <a:noFill/>
          <a:ln w="28575" cap="sq">
            <a:solidFill>
              <a:schemeClr val="accent1"/>
            </a:solidFill>
            <a:prstDash val="solid"/>
            <a:miter/>
          </a:ln>
        </p:spPr>
      </p:cxnSp>
      <p:sp>
        <p:nvSpPr>
          <p:cNvPr id="27" name="标题 1">
            <a:extLst>
              <a:ext uri="{FF2B5EF4-FFF2-40B4-BE49-F238E27FC236}">
                <a16:creationId xmlns:a16="http://schemas.microsoft.com/office/drawing/2014/main" id="{A4842D63-3AA9-A080-5E0F-55D752E178EE}"/>
              </a:ext>
            </a:extLst>
          </p:cNvPr>
          <p:cNvSpPr txBox="1"/>
          <p:nvPr/>
        </p:nvSpPr>
        <p:spPr>
          <a:xfrm rot="1748867">
            <a:off x="359932" y="5055721"/>
            <a:ext cx="256674" cy="221271"/>
          </a:xfrm>
          <a:prstGeom prst="triangle">
            <a:avLst/>
          </a:prstGeom>
          <a:solidFill>
            <a:schemeClr val="accent1">
              <a:lumMod val="50000"/>
            </a:schemeClr>
          </a:solidFill>
          <a:ln w="12700" cap="flat">
            <a:solidFill>
              <a:schemeClr val="accent1">
                <a:shade val="15000"/>
              </a:schemeClr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8" name="标题 1">
            <a:extLst>
              <a:ext uri="{FF2B5EF4-FFF2-40B4-BE49-F238E27FC236}">
                <a16:creationId xmlns:a16="http://schemas.microsoft.com/office/drawing/2014/main" id="{9D33F02E-2A93-9F42-39F9-3DE8D5F3B310}"/>
              </a:ext>
            </a:extLst>
          </p:cNvPr>
          <p:cNvSpPr txBox="1"/>
          <p:nvPr/>
        </p:nvSpPr>
        <p:spPr>
          <a:xfrm>
            <a:off x="517692" y="4192924"/>
            <a:ext cx="11188700" cy="1393364"/>
          </a:xfrm>
          <a:prstGeom prst="rect">
            <a:avLst/>
          </a:prstGeom>
          <a:solidFill>
            <a:schemeClr val="bg1"/>
          </a:solidFill>
          <a:ln w="1270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9" name="标题 1">
            <a:extLst>
              <a:ext uri="{FF2B5EF4-FFF2-40B4-BE49-F238E27FC236}">
                <a16:creationId xmlns:a16="http://schemas.microsoft.com/office/drawing/2014/main" id="{A32B9A52-9DE4-0452-D2FA-144BCD5F36D5}"/>
              </a:ext>
            </a:extLst>
          </p:cNvPr>
          <p:cNvSpPr txBox="1"/>
          <p:nvPr/>
        </p:nvSpPr>
        <p:spPr>
          <a:xfrm>
            <a:off x="306255" y="4634244"/>
            <a:ext cx="1149735" cy="569495"/>
          </a:xfrm>
          <a:prstGeom prst="homePlate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0" name="标题 1">
            <a:extLst>
              <a:ext uri="{FF2B5EF4-FFF2-40B4-BE49-F238E27FC236}">
                <a16:creationId xmlns:a16="http://schemas.microsoft.com/office/drawing/2014/main" id="{356A3FB8-B54F-B8E4-F170-8736CB3ADD2D}"/>
              </a:ext>
            </a:extLst>
          </p:cNvPr>
          <p:cNvSpPr txBox="1"/>
          <p:nvPr/>
        </p:nvSpPr>
        <p:spPr>
          <a:xfrm>
            <a:off x="488269" y="4654296"/>
            <a:ext cx="638342" cy="529390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30000"/>
              </a:lnSpc>
            </a:pPr>
            <a:r>
              <a:rPr kumimoji="1" lang="en-US" altLang="zh-CN" sz="2800" dirty="0">
                <a:ln w="12700">
                  <a:noFill/>
                </a:ln>
                <a:latin typeface="DengXian" panose="02010600030101010101" pitchFamily="2" charset="-122"/>
                <a:ea typeface="DengXian" panose="02010600030101010101" pitchFamily="2" charset="-122"/>
                <a:cs typeface="poppins-bold"/>
              </a:rPr>
              <a:t>05</a:t>
            </a:r>
            <a:endParaRPr kumimoji="1" lang="zh-CN" altLang="en-US" dirty="0"/>
          </a:p>
        </p:txBody>
      </p:sp>
      <p:sp>
        <p:nvSpPr>
          <p:cNvPr id="31" name="标题 1">
            <a:extLst>
              <a:ext uri="{FF2B5EF4-FFF2-40B4-BE49-F238E27FC236}">
                <a16:creationId xmlns:a16="http://schemas.microsoft.com/office/drawing/2014/main" id="{1F19B9FD-90D0-678B-89A4-863B2A695836}"/>
              </a:ext>
            </a:extLst>
          </p:cNvPr>
          <p:cNvSpPr txBox="1"/>
          <p:nvPr/>
        </p:nvSpPr>
        <p:spPr>
          <a:xfrm>
            <a:off x="10866521" y="5390067"/>
            <a:ext cx="778042" cy="64168"/>
          </a:xfrm>
          <a:prstGeom prst="rect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 sz="2200"/>
          </a:p>
        </p:txBody>
      </p:sp>
      <p:sp>
        <p:nvSpPr>
          <p:cNvPr id="32" name="标题 1">
            <a:extLst>
              <a:ext uri="{FF2B5EF4-FFF2-40B4-BE49-F238E27FC236}">
                <a16:creationId xmlns:a16="http://schemas.microsoft.com/office/drawing/2014/main" id="{DB292B6F-DD30-A1A0-A640-ABB9E53DEAC4}"/>
              </a:ext>
            </a:extLst>
          </p:cNvPr>
          <p:cNvSpPr txBox="1"/>
          <p:nvPr/>
        </p:nvSpPr>
        <p:spPr>
          <a:xfrm flipV="1">
            <a:off x="10557978" y="5221620"/>
            <a:ext cx="539482" cy="4571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 sz="2200"/>
          </a:p>
        </p:txBody>
      </p:sp>
      <p:sp>
        <p:nvSpPr>
          <p:cNvPr id="33" name="标题 1">
            <a:extLst>
              <a:ext uri="{FF2B5EF4-FFF2-40B4-BE49-F238E27FC236}">
                <a16:creationId xmlns:a16="http://schemas.microsoft.com/office/drawing/2014/main" id="{D7C398FA-70F2-2991-1C00-51A3566E959B}"/>
              </a:ext>
            </a:extLst>
          </p:cNvPr>
          <p:cNvSpPr txBox="1"/>
          <p:nvPr/>
        </p:nvSpPr>
        <p:spPr>
          <a:xfrm>
            <a:off x="614798" y="4505476"/>
            <a:ext cx="778042" cy="64168"/>
          </a:xfrm>
          <a:prstGeom prst="rect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4" name="标题 1">
            <a:extLst>
              <a:ext uri="{FF2B5EF4-FFF2-40B4-BE49-F238E27FC236}">
                <a16:creationId xmlns:a16="http://schemas.microsoft.com/office/drawing/2014/main" id="{222A0843-C2BF-1EC5-CFFE-FAAA52C20356}"/>
              </a:ext>
            </a:extLst>
          </p:cNvPr>
          <p:cNvSpPr txBox="1"/>
          <p:nvPr/>
        </p:nvSpPr>
        <p:spPr>
          <a:xfrm flipV="1">
            <a:off x="306255" y="4337029"/>
            <a:ext cx="539482" cy="4571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7" name="Text 12"/>
          <p:cNvSpPr/>
          <p:nvPr/>
        </p:nvSpPr>
        <p:spPr>
          <a:xfrm>
            <a:off x="1715051" y="1648375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200" b="1" dirty="0">
                <a:latin typeface="DengXian" panose="02010600030101010101" pitchFamily="2" charset="-122"/>
                <a:ea typeface="DengXian" panose="02010600030101010101" pitchFamily="2" charset="-122"/>
                <a:cs typeface="Lato Bold" pitchFamily="34" charset="-120"/>
              </a:rPr>
              <a:t>Custo por Quilômetro</a:t>
            </a:r>
            <a:endParaRPr lang="en-US" sz="2200" dirty="0"/>
          </a:p>
        </p:txBody>
      </p:sp>
      <p:sp>
        <p:nvSpPr>
          <p:cNvPr id="38" name="Text 13"/>
          <p:cNvSpPr/>
          <p:nvPr/>
        </p:nvSpPr>
        <p:spPr>
          <a:xfrm>
            <a:off x="5441331" y="1411767"/>
            <a:ext cx="6249019" cy="9470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200" dirty="0"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Indicador fundamental que considera todos os custos operacionais divididos pela quilometragem</a:t>
            </a:r>
            <a:endParaRPr lang="en-US" sz="2200" dirty="0"/>
          </a:p>
        </p:txBody>
      </p:sp>
      <p:sp>
        <p:nvSpPr>
          <p:cNvPr id="39" name="Text 16"/>
          <p:cNvSpPr/>
          <p:nvPr/>
        </p:nvSpPr>
        <p:spPr>
          <a:xfrm>
            <a:off x="1667427" y="3185788"/>
            <a:ext cx="2773918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200" b="1" dirty="0">
                <a:latin typeface="DengXian" panose="02010600030101010101" pitchFamily="2" charset="-122"/>
                <a:ea typeface="DengXian" panose="02010600030101010101" pitchFamily="2" charset="-122"/>
                <a:cs typeface="Lato Bold" pitchFamily="34" charset="-120"/>
              </a:rPr>
              <a:t>Dias de Indisponibilidade</a:t>
            </a:r>
            <a:endParaRPr lang="en-US" sz="2200" dirty="0"/>
          </a:p>
        </p:txBody>
      </p:sp>
      <p:sp>
        <p:nvSpPr>
          <p:cNvPr id="40" name="Text 17"/>
          <p:cNvSpPr/>
          <p:nvPr/>
        </p:nvSpPr>
        <p:spPr>
          <a:xfrm>
            <a:off x="5524511" y="2940069"/>
            <a:ext cx="6196991" cy="77973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200" dirty="0"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Tempo que o veículo permaneceu parado por manutenção, incluindo preventiva e corretiva</a:t>
            </a:r>
            <a:endParaRPr lang="en-US" sz="2200" dirty="0"/>
          </a:p>
        </p:txBody>
      </p:sp>
      <p:sp>
        <p:nvSpPr>
          <p:cNvPr id="41" name="Text 20"/>
          <p:cNvSpPr/>
          <p:nvPr/>
        </p:nvSpPr>
        <p:spPr>
          <a:xfrm>
            <a:off x="1667427" y="4697064"/>
            <a:ext cx="3295769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200" b="1" dirty="0">
                <a:latin typeface="DengXian" panose="02010600030101010101" pitchFamily="2" charset="-122"/>
                <a:ea typeface="DengXian" panose="02010600030101010101" pitchFamily="2" charset="-122"/>
                <a:cs typeface="Lato Bold" pitchFamily="34" charset="-120"/>
              </a:rPr>
              <a:t>Frequência de Abastecimento</a:t>
            </a:r>
            <a:endParaRPr lang="en-US" sz="2200" dirty="0"/>
          </a:p>
        </p:txBody>
      </p:sp>
      <p:sp>
        <p:nvSpPr>
          <p:cNvPr id="42" name="Text 21"/>
          <p:cNvSpPr/>
          <p:nvPr/>
        </p:nvSpPr>
        <p:spPr>
          <a:xfrm>
            <a:off x="5567138" y="4500537"/>
            <a:ext cx="6010064" cy="68982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200" dirty="0"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Padrão de abastecimentos mensais, volumes e </a:t>
            </a:r>
          </a:p>
          <a:p>
            <a:pPr marL="0" indent="0" algn="l">
              <a:lnSpc>
                <a:spcPts val="2500"/>
              </a:lnSpc>
              <a:buNone/>
            </a:pPr>
            <a:r>
              <a:rPr lang="en-US" sz="2200" dirty="0" err="1"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análise</a:t>
            </a:r>
            <a:r>
              <a:rPr lang="en-US" sz="2200" dirty="0"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 de </a:t>
            </a:r>
            <a:r>
              <a:rPr lang="en-US" sz="2200" dirty="0" err="1"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consistência</a:t>
            </a:r>
            <a:r>
              <a:rPr lang="en-US" sz="2200" dirty="0"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 com uso declarado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33326695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3C7F69-A907-4E1E-C160-6C0954C2A2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Google Shape;61;p14">
            <a:extLst>
              <a:ext uri="{FF2B5EF4-FFF2-40B4-BE49-F238E27FC236}">
                <a16:creationId xmlns:a16="http://schemas.microsoft.com/office/drawing/2014/main" id="{C801C09C-3B1C-F6E1-B33B-7A4D369E8016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5110" y="-14514"/>
            <a:ext cx="1219199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标题 1">
            <a:extLst>
              <a:ext uri="{FF2B5EF4-FFF2-40B4-BE49-F238E27FC236}">
                <a16:creationId xmlns:a16="http://schemas.microsoft.com/office/drawing/2014/main" id="{B492F576-0BEF-6FE3-15DB-FFC035CB09A3}"/>
              </a:ext>
            </a:extLst>
          </p:cNvPr>
          <p:cNvSpPr txBox="1"/>
          <p:nvPr/>
        </p:nvSpPr>
        <p:spPr>
          <a:xfrm rot="16200000">
            <a:off x="387456" y="1081965"/>
            <a:ext cx="3251441" cy="3724281"/>
          </a:xfrm>
          <a:custGeom>
            <a:avLst/>
            <a:gdLst>
              <a:gd name="connsiteX0" fmla="*/ 3251441 w 3251441"/>
              <a:gd name="connsiteY0" fmla="*/ 377222 h 7200010"/>
              <a:gd name="connsiteX1" fmla="*/ 3251441 w 3251441"/>
              <a:gd name="connsiteY1" fmla="*/ 6822780 h 7200010"/>
              <a:gd name="connsiteX2" fmla="*/ 2874219 w 3251441"/>
              <a:gd name="connsiteY2" fmla="*/ 7200002 h 7200010"/>
              <a:gd name="connsiteX3" fmla="*/ 748663 w 3251441"/>
              <a:gd name="connsiteY3" fmla="*/ 7200002 h 7200010"/>
              <a:gd name="connsiteX4" fmla="*/ 720000 w 3251441"/>
              <a:gd name="connsiteY4" fmla="*/ 7194215 h 7200010"/>
              <a:gd name="connsiteX5" fmla="*/ 720000 w 3251441"/>
              <a:gd name="connsiteY5" fmla="*/ 7200010 h 7200010"/>
              <a:gd name="connsiteX6" fmla="*/ 360000 w 3251441"/>
              <a:gd name="connsiteY6" fmla="*/ 6778688 h 7200010"/>
              <a:gd name="connsiteX7" fmla="*/ 360000 w 3251441"/>
              <a:gd name="connsiteY7" fmla="*/ 4021332 h 7200010"/>
              <a:gd name="connsiteX8" fmla="*/ 0 w 3251441"/>
              <a:gd name="connsiteY8" fmla="*/ 3600010 h 7200010"/>
              <a:gd name="connsiteX9" fmla="*/ 360000 w 3251441"/>
              <a:gd name="connsiteY9" fmla="*/ 3178688 h 7200010"/>
              <a:gd name="connsiteX10" fmla="*/ 360000 w 3251441"/>
              <a:gd name="connsiteY10" fmla="*/ 421332 h 7200010"/>
              <a:gd name="connsiteX11" fmla="*/ 720000 w 3251441"/>
              <a:gd name="connsiteY11" fmla="*/ 10 h 7200010"/>
              <a:gd name="connsiteX12" fmla="*/ 720000 w 3251441"/>
              <a:gd name="connsiteY12" fmla="*/ 5787 h 7200010"/>
              <a:gd name="connsiteX13" fmla="*/ 748663 w 3251441"/>
              <a:gd name="connsiteY13" fmla="*/ 0 h 7200010"/>
              <a:gd name="connsiteX14" fmla="*/ 2874219 w 3251441"/>
              <a:gd name="connsiteY14" fmla="*/ 0 h 7200010"/>
              <a:gd name="connsiteX15" fmla="*/ 3251441 w 3251441"/>
              <a:gd name="connsiteY15" fmla="*/ 377222 h 7200010"/>
            </a:gdLst>
            <a:ahLst/>
            <a:cxnLst/>
            <a:rect l="l" t="t" r="r" b="b"/>
            <a:pathLst>
              <a:path w="3251441" h="7200010">
                <a:moveTo>
                  <a:pt x="3251441" y="377222"/>
                </a:moveTo>
                <a:lnTo>
                  <a:pt x="3251441" y="6822780"/>
                </a:lnTo>
                <a:cubicBezTo>
                  <a:pt x="3251441" y="7031114"/>
                  <a:pt x="3082553" y="7200002"/>
                  <a:pt x="2874219" y="7200002"/>
                </a:cubicBezTo>
                <a:lnTo>
                  <a:pt x="748663" y="7200002"/>
                </a:lnTo>
                <a:lnTo>
                  <a:pt x="720000" y="7194215"/>
                </a:lnTo>
                <a:lnTo>
                  <a:pt x="720000" y="7200010"/>
                </a:lnTo>
                <a:cubicBezTo>
                  <a:pt x="521177" y="7200010"/>
                  <a:pt x="360000" y="7011378"/>
                  <a:pt x="360000" y="6778688"/>
                </a:cubicBezTo>
                <a:lnTo>
                  <a:pt x="360000" y="4021332"/>
                </a:lnTo>
                <a:cubicBezTo>
                  <a:pt x="360000" y="3788642"/>
                  <a:pt x="198823" y="3600010"/>
                  <a:pt x="0" y="3600010"/>
                </a:cubicBezTo>
                <a:cubicBezTo>
                  <a:pt x="198823" y="3600010"/>
                  <a:pt x="360000" y="3411378"/>
                  <a:pt x="360000" y="3178688"/>
                </a:cubicBezTo>
                <a:lnTo>
                  <a:pt x="360000" y="421332"/>
                </a:lnTo>
                <a:cubicBezTo>
                  <a:pt x="360000" y="188642"/>
                  <a:pt x="521177" y="10"/>
                  <a:pt x="720000" y="10"/>
                </a:cubicBezTo>
                <a:lnTo>
                  <a:pt x="720000" y="5787"/>
                </a:lnTo>
                <a:lnTo>
                  <a:pt x="748663" y="0"/>
                </a:lnTo>
                <a:lnTo>
                  <a:pt x="2874219" y="0"/>
                </a:lnTo>
                <a:cubicBezTo>
                  <a:pt x="3082553" y="0"/>
                  <a:pt x="3251441" y="168888"/>
                  <a:pt x="3251441" y="377222"/>
                </a:cubicBezTo>
                <a:close/>
              </a:path>
            </a:pathLst>
          </a:custGeom>
          <a:solidFill>
            <a:schemeClr val="accent1"/>
          </a:solidFill>
          <a:ln w="25400" cap="sq">
            <a:noFill/>
            <a:miter/>
          </a:ln>
          <a:effectLst>
            <a:outerShdw blurRad="317500" dist="190500" dir="3000000" algn="tl" rotWithShape="0">
              <a:schemeClr val="accent1">
                <a:alpha val="2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>
            <a:extLst>
              <a:ext uri="{FF2B5EF4-FFF2-40B4-BE49-F238E27FC236}">
                <a16:creationId xmlns:a16="http://schemas.microsoft.com/office/drawing/2014/main" id="{B2DFC571-FE8D-7A6C-7B41-7D91A9389277}"/>
              </a:ext>
            </a:extLst>
          </p:cNvPr>
          <p:cNvSpPr txBox="1"/>
          <p:nvPr/>
        </p:nvSpPr>
        <p:spPr>
          <a:xfrm>
            <a:off x="433705" y="1800409"/>
            <a:ext cx="3230187" cy="1934506"/>
          </a:xfrm>
          <a:prstGeom prst="rect">
            <a:avLst/>
          </a:prstGeom>
          <a:noFill/>
          <a:ln w="12700" cap="sq">
            <a:noFill/>
            <a:miter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1800" b="1" dirty="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DengXian" panose="02010600030101010101" pitchFamily="2" charset="-122"/>
                <a:ea typeface="DengXian" panose="02010600030101010101" pitchFamily="2" charset="-122"/>
                <a:cs typeface="Poppins"/>
              </a:rPr>
              <a:t>.</a:t>
            </a:r>
            <a:endParaRPr kumimoji="1" lang="zh-CN" altLang="en-US" dirty="0"/>
          </a:p>
        </p:txBody>
      </p:sp>
      <p:cxnSp>
        <p:nvCxnSpPr>
          <p:cNvPr id="7" name="线条 1">
            <a:extLst>
              <a:ext uri="{FF2B5EF4-FFF2-40B4-BE49-F238E27FC236}">
                <a16:creationId xmlns:a16="http://schemas.microsoft.com/office/drawing/2014/main" id="{E45F414B-DC34-C51C-8D44-4DC766929B40}"/>
              </a:ext>
            </a:extLst>
          </p:cNvPr>
          <p:cNvCxnSpPr>
            <a:cxnSpLocks/>
          </p:cNvCxnSpPr>
          <p:nvPr/>
        </p:nvCxnSpPr>
        <p:spPr>
          <a:xfrm>
            <a:off x="0" y="958850"/>
            <a:ext cx="12122150" cy="0"/>
          </a:xfrm>
          <a:prstGeom prst="line">
            <a:avLst/>
          </a:prstGeom>
          <a:noFill/>
          <a:ln w="28575" cap="sq">
            <a:solidFill>
              <a:schemeClr val="accent1"/>
            </a:solidFill>
            <a:prstDash val="solid"/>
            <a:miter/>
          </a:ln>
        </p:spPr>
      </p:cxnSp>
      <p:sp>
        <p:nvSpPr>
          <p:cNvPr id="8" name="Text 0"/>
          <p:cNvSpPr/>
          <p:nvPr/>
        </p:nvSpPr>
        <p:spPr>
          <a:xfrm>
            <a:off x="416418" y="210879"/>
            <a:ext cx="7833479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4000" b="1" dirty="0">
                <a:solidFill>
                  <a:srgbClr val="282824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Lato Bold" pitchFamily="34" charset="-120"/>
              </a:rPr>
              <a:t>Indicadores-Chave de Desempenho</a:t>
            </a:r>
            <a:endParaRPr lang="en-US" sz="4000" dirty="0"/>
          </a:p>
        </p:txBody>
      </p:sp>
      <p:sp>
        <p:nvSpPr>
          <p:cNvPr id="9" name="标题 1">
            <a:extLst>
              <a:ext uri="{FF2B5EF4-FFF2-40B4-BE49-F238E27FC236}">
                <a16:creationId xmlns:a16="http://schemas.microsoft.com/office/drawing/2014/main" id="{4080616C-012F-BF17-4ECE-7E6EA84A77FF}"/>
              </a:ext>
            </a:extLst>
          </p:cNvPr>
          <p:cNvSpPr txBox="1"/>
          <p:nvPr/>
        </p:nvSpPr>
        <p:spPr>
          <a:xfrm rot="16200000">
            <a:off x="4394410" y="1081966"/>
            <a:ext cx="3251441" cy="3724282"/>
          </a:xfrm>
          <a:custGeom>
            <a:avLst/>
            <a:gdLst>
              <a:gd name="connsiteX0" fmla="*/ 3251441 w 3251441"/>
              <a:gd name="connsiteY0" fmla="*/ 377222 h 7200010"/>
              <a:gd name="connsiteX1" fmla="*/ 3251441 w 3251441"/>
              <a:gd name="connsiteY1" fmla="*/ 6822780 h 7200010"/>
              <a:gd name="connsiteX2" fmla="*/ 2874219 w 3251441"/>
              <a:gd name="connsiteY2" fmla="*/ 7200002 h 7200010"/>
              <a:gd name="connsiteX3" fmla="*/ 748663 w 3251441"/>
              <a:gd name="connsiteY3" fmla="*/ 7200002 h 7200010"/>
              <a:gd name="connsiteX4" fmla="*/ 720000 w 3251441"/>
              <a:gd name="connsiteY4" fmla="*/ 7194215 h 7200010"/>
              <a:gd name="connsiteX5" fmla="*/ 720000 w 3251441"/>
              <a:gd name="connsiteY5" fmla="*/ 7200010 h 7200010"/>
              <a:gd name="connsiteX6" fmla="*/ 360000 w 3251441"/>
              <a:gd name="connsiteY6" fmla="*/ 6778688 h 7200010"/>
              <a:gd name="connsiteX7" fmla="*/ 360000 w 3251441"/>
              <a:gd name="connsiteY7" fmla="*/ 4021332 h 7200010"/>
              <a:gd name="connsiteX8" fmla="*/ 0 w 3251441"/>
              <a:gd name="connsiteY8" fmla="*/ 3600010 h 7200010"/>
              <a:gd name="connsiteX9" fmla="*/ 360000 w 3251441"/>
              <a:gd name="connsiteY9" fmla="*/ 3178688 h 7200010"/>
              <a:gd name="connsiteX10" fmla="*/ 360000 w 3251441"/>
              <a:gd name="connsiteY10" fmla="*/ 421332 h 7200010"/>
              <a:gd name="connsiteX11" fmla="*/ 720000 w 3251441"/>
              <a:gd name="connsiteY11" fmla="*/ 10 h 7200010"/>
              <a:gd name="connsiteX12" fmla="*/ 720000 w 3251441"/>
              <a:gd name="connsiteY12" fmla="*/ 5787 h 7200010"/>
              <a:gd name="connsiteX13" fmla="*/ 748663 w 3251441"/>
              <a:gd name="connsiteY13" fmla="*/ 0 h 7200010"/>
              <a:gd name="connsiteX14" fmla="*/ 2874219 w 3251441"/>
              <a:gd name="connsiteY14" fmla="*/ 0 h 7200010"/>
              <a:gd name="connsiteX15" fmla="*/ 3251441 w 3251441"/>
              <a:gd name="connsiteY15" fmla="*/ 377222 h 7200010"/>
            </a:gdLst>
            <a:ahLst/>
            <a:cxnLst/>
            <a:rect l="l" t="t" r="r" b="b"/>
            <a:pathLst>
              <a:path w="3251441" h="7200010">
                <a:moveTo>
                  <a:pt x="3251441" y="377222"/>
                </a:moveTo>
                <a:lnTo>
                  <a:pt x="3251441" y="6822780"/>
                </a:lnTo>
                <a:cubicBezTo>
                  <a:pt x="3251441" y="7031114"/>
                  <a:pt x="3082553" y="7200002"/>
                  <a:pt x="2874219" y="7200002"/>
                </a:cubicBezTo>
                <a:lnTo>
                  <a:pt x="748663" y="7200002"/>
                </a:lnTo>
                <a:lnTo>
                  <a:pt x="720000" y="7194215"/>
                </a:lnTo>
                <a:lnTo>
                  <a:pt x="720000" y="7200010"/>
                </a:lnTo>
                <a:cubicBezTo>
                  <a:pt x="521177" y="7200010"/>
                  <a:pt x="360000" y="7011378"/>
                  <a:pt x="360000" y="6778688"/>
                </a:cubicBezTo>
                <a:lnTo>
                  <a:pt x="360000" y="4021332"/>
                </a:lnTo>
                <a:cubicBezTo>
                  <a:pt x="360000" y="3788642"/>
                  <a:pt x="198823" y="3600010"/>
                  <a:pt x="0" y="3600010"/>
                </a:cubicBezTo>
                <a:cubicBezTo>
                  <a:pt x="198823" y="3600010"/>
                  <a:pt x="360000" y="3411378"/>
                  <a:pt x="360000" y="3178688"/>
                </a:cubicBezTo>
                <a:lnTo>
                  <a:pt x="360000" y="421332"/>
                </a:lnTo>
                <a:cubicBezTo>
                  <a:pt x="360000" y="188642"/>
                  <a:pt x="521177" y="10"/>
                  <a:pt x="720000" y="10"/>
                </a:cubicBezTo>
                <a:lnTo>
                  <a:pt x="720000" y="5787"/>
                </a:lnTo>
                <a:lnTo>
                  <a:pt x="748663" y="0"/>
                </a:lnTo>
                <a:lnTo>
                  <a:pt x="2874219" y="0"/>
                </a:lnTo>
                <a:cubicBezTo>
                  <a:pt x="3082553" y="0"/>
                  <a:pt x="3251441" y="168888"/>
                  <a:pt x="3251441" y="377222"/>
                </a:cubicBezTo>
                <a:close/>
              </a:path>
            </a:pathLst>
          </a:custGeom>
          <a:solidFill>
            <a:schemeClr val="accent1"/>
          </a:solidFill>
          <a:ln w="25400" cap="sq">
            <a:noFill/>
            <a:miter/>
          </a:ln>
          <a:effectLst>
            <a:outerShdw blurRad="317500" dist="190500" dir="3000000" algn="tl" rotWithShape="0">
              <a:schemeClr val="accent1">
                <a:alpha val="2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标题 1">
            <a:extLst>
              <a:ext uri="{FF2B5EF4-FFF2-40B4-BE49-F238E27FC236}">
                <a16:creationId xmlns:a16="http://schemas.microsoft.com/office/drawing/2014/main" id="{1EF33FDC-1579-648E-8ED8-CDDA212BE054}"/>
              </a:ext>
            </a:extLst>
          </p:cNvPr>
          <p:cNvSpPr txBox="1"/>
          <p:nvPr/>
        </p:nvSpPr>
        <p:spPr>
          <a:xfrm>
            <a:off x="4440659" y="1800410"/>
            <a:ext cx="3230187" cy="1934506"/>
          </a:xfrm>
          <a:prstGeom prst="rect">
            <a:avLst/>
          </a:prstGeom>
          <a:noFill/>
          <a:ln w="12700" cap="sq">
            <a:noFill/>
            <a:miter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endParaRPr kumimoji="1" lang="zh-CN" altLang="en-US" dirty="0"/>
          </a:p>
        </p:txBody>
      </p:sp>
      <p:sp>
        <p:nvSpPr>
          <p:cNvPr id="11" name="标题 1">
            <a:extLst>
              <a:ext uri="{FF2B5EF4-FFF2-40B4-BE49-F238E27FC236}">
                <a16:creationId xmlns:a16="http://schemas.microsoft.com/office/drawing/2014/main" id="{5D2F8BF4-A481-1617-F887-716E56B31721}"/>
              </a:ext>
            </a:extLst>
          </p:cNvPr>
          <p:cNvSpPr txBox="1"/>
          <p:nvPr/>
        </p:nvSpPr>
        <p:spPr>
          <a:xfrm rot="16200000">
            <a:off x="8415875" y="1081965"/>
            <a:ext cx="3251441" cy="3724282"/>
          </a:xfrm>
          <a:custGeom>
            <a:avLst/>
            <a:gdLst>
              <a:gd name="connsiteX0" fmla="*/ 3251441 w 3251441"/>
              <a:gd name="connsiteY0" fmla="*/ 377222 h 7200010"/>
              <a:gd name="connsiteX1" fmla="*/ 3251441 w 3251441"/>
              <a:gd name="connsiteY1" fmla="*/ 6822780 h 7200010"/>
              <a:gd name="connsiteX2" fmla="*/ 2874219 w 3251441"/>
              <a:gd name="connsiteY2" fmla="*/ 7200002 h 7200010"/>
              <a:gd name="connsiteX3" fmla="*/ 748663 w 3251441"/>
              <a:gd name="connsiteY3" fmla="*/ 7200002 h 7200010"/>
              <a:gd name="connsiteX4" fmla="*/ 720000 w 3251441"/>
              <a:gd name="connsiteY4" fmla="*/ 7194215 h 7200010"/>
              <a:gd name="connsiteX5" fmla="*/ 720000 w 3251441"/>
              <a:gd name="connsiteY5" fmla="*/ 7200010 h 7200010"/>
              <a:gd name="connsiteX6" fmla="*/ 360000 w 3251441"/>
              <a:gd name="connsiteY6" fmla="*/ 6778688 h 7200010"/>
              <a:gd name="connsiteX7" fmla="*/ 360000 w 3251441"/>
              <a:gd name="connsiteY7" fmla="*/ 4021332 h 7200010"/>
              <a:gd name="connsiteX8" fmla="*/ 0 w 3251441"/>
              <a:gd name="connsiteY8" fmla="*/ 3600010 h 7200010"/>
              <a:gd name="connsiteX9" fmla="*/ 360000 w 3251441"/>
              <a:gd name="connsiteY9" fmla="*/ 3178688 h 7200010"/>
              <a:gd name="connsiteX10" fmla="*/ 360000 w 3251441"/>
              <a:gd name="connsiteY10" fmla="*/ 421332 h 7200010"/>
              <a:gd name="connsiteX11" fmla="*/ 720000 w 3251441"/>
              <a:gd name="connsiteY11" fmla="*/ 10 h 7200010"/>
              <a:gd name="connsiteX12" fmla="*/ 720000 w 3251441"/>
              <a:gd name="connsiteY12" fmla="*/ 5787 h 7200010"/>
              <a:gd name="connsiteX13" fmla="*/ 748663 w 3251441"/>
              <a:gd name="connsiteY13" fmla="*/ 0 h 7200010"/>
              <a:gd name="connsiteX14" fmla="*/ 2874219 w 3251441"/>
              <a:gd name="connsiteY14" fmla="*/ 0 h 7200010"/>
              <a:gd name="connsiteX15" fmla="*/ 3251441 w 3251441"/>
              <a:gd name="connsiteY15" fmla="*/ 377222 h 7200010"/>
            </a:gdLst>
            <a:ahLst/>
            <a:cxnLst/>
            <a:rect l="l" t="t" r="r" b="b"/>
            <a:pathLst>
              <a:path w="3251441" h="7200010">
                <a:moveTo>
                  <a:pt x="3251441" y="377222"/>
                </a:moveTo>
                <a:lnTo>
                  <a:pt x="3251441" y="6822780"/>
                </a:lnTo>
                <a:cubicBezTo>
                  <a:pt x="3251441" y="7031114"/>
                  <a:pt x="3082553" y="7200002"/>
                  <a:pt x="2874219" y="7200002"/>
                </a:cubicBezTo>
                <a:lnTo>
                  <a:pt x="748663" y="7200002"/>
                </a:lnTo>
                <a:lnTo>
                  <a:pt x="720000" y="7194215"/>
                </a:lnTo>
                <a:lnTo>
                  <a:pt x="720000" y="7200010"/>
                </a:lnTo>
                <a:cubicBezTo>
                  <a:pt x="521177" y="7200010"/>
                  <a:pt x="360000" y="7011378"/>
                  <a:pt x="360000" y="6778688"/>
                </a:cubicBezTo>
                <a:lnTo>
                  <a:pt x="360000" y="4021332"/>
                </a:lnTo>
                <a:cubicBezTo>
                  <a:pt x="360000" y="3788642"/>
                  <a:pt x="198823" y="3600010"/>
                  <a:pt x="0" y="3600010"/>
                </a:cubicBezTo>
                <a:cubicBezTo>
                  <a:pt x="198823" y="3600010"/>
                  <a:pt x="360000" y="3411378"/>
                  <a:pt x="360000" y="3178688"/>
                </a:cubicBezTo>
                <a:lnTo>
                  <a:pt x="360000" y="421332"/>
                </a:lnTo>
                <a:cubicBezTo>
                  <a:pt x="360000" y="188642"/>
                  <a:pt x="521177" y="10"/>
                  <a:pt x="720000" y="10"/>
                </a:cubicBezTo>
                <a:lnTo>
                  <a:pt x="720000" y="5787"/>
                </a:lnTo>
                <a:lnTo>
                  <a:pt x="748663" y="0"/>
                </a:lnTo>
                <a:lnTo>
                  <a:pt x="2874219" y="0"/>
                </a:lnTo>
                <a:cubicBezTo>
                  <a:pt x="3082553" y="0"/>
                  <a:pt x="3251441" y="168888"/>
                  <a:pt x="3251441" y="377222"/>
                </a:cubicBezTo>
                <a:close/>
              </a:path>
            </a:pathLst>
          </a:custGeom>
          <a:solidFill>
            <a:schemeClr val="accent1"/>
          </a:solidFill>
          <a:ln w="25400" cap="sq">
            <a:noFill/>
            <a:miter/>
          </a:ln>
          <a:effectLst>
            <a:outerShdw blurRad="317500" dist="190500" dir="3000000" algn="tl" rotWithShape="0">
              <a:schemeClr val="accent1">
                <a:alpha val="2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标题 1">
            <a:extLst>
              <a:ext uri="{FF2B5EF4-FFF2-40B4-BE49-F238E27FC236}">
                <a16:creationId xmlns:a16="http://schemas.microsoft.com/office/drawing/2014/main" id="{748B2882-C04D-FAB4-125D-CA6B396B6D26}"/>
              </a:ext>
            </a:extLst>
          </p:cNvPr>
          <p:cNvSpPr txBox="1"/>
          <p:nvPr/>
        </p:nvSpPr>
        <p:spPr>
          <a:xfrm>
            <a:off x="8462124" y="1800409"/>
            <a:ext cx="3230187" cy="1934506"/>
          </a:xfrm>
          <a:prstGeom prst="rect">
            <a:avLst/>
          </a:prstGeom>
          <a:noFill/>
          <a:ln w="12700" cap="sq">
            <a:noFill/>
            <a:miter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endParaRPr kumimoji="1" lang="zh-CN" altLang="en-US" dirty="0"/>
          </a:p>
        </p:txBody>
      </p:sp>
      <p:sp>
        <p:nvSpPr>
          <p:cNvPr id="14" name="Text 1"/>
          <p:cNvSpPr/>
          <p:nvPr/>
        </p:nvSpPr>
        <p:spPr>
          <a:xfrm>
            <a:off x="229674" y="1628021"/>
            <a:ext cx="3552495" cy="6652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150"/>
              </a:lnSpc>
              <a:buNone/>
            </a:pPr>
            <a:r>
              <a:rPr lang="en-US" sz="5150" b="1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Lato Bold" pitchFamily="34" charset="-120"/>
              </a:rPr>
              <a:t>R$/km</a:t>
            </a:r>
            <a:endParaRPr lang="en-US" sz="5150" dirty="0">
              <a:solidFill>
                <a:schemeClr val="bg1"/>
              </a:solidFill>
            </a:endParaRPr>
          </a:p>
        </p:txBody>
      </p:sp>
      <p:sp>
        <p:nvSpPr>
          <p:cNvPr id="15" name="Text 2"/>
          <p:cNvSpPr/>
          <p:nvPr/>
        </p:nvSpPr>
        <p:spPr>
          <a:xfrm>
            <a:off x="806055" y="2530991"/>
            <a:ext cx="2573299" cy="3150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400"/>
              </a:lnSpc>
              <a:buNone/>
            </a:pPr>
            <a:r>
              <a:rPr lang="en-US" sz="1950" b="1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Lato Bold" pitchFamily="34" charset="-120"/>
              </a:rPr>
              <a:t>Custo Total por Quilômetro</a:t>
            </a:r>
            <a:endParaRPr lang="en-US" sz="1950" dirty="0">
              <a:solidFill>
                <a:schemeClr val="bg1"/>
              </a:solidFill>
            </a:endParaRPr>
          </a:p>
        </p:txBody>
      </p:sp>
      <p:sp>
        <p:nvSpPr>
          <p:cNvPr id="16" name="Text 3"/>
          <p:cNvSpPr/>
          <p:nvPr/>
        </p:nvSpPr>
        <p:spPr>
          <a:xfrm>
            <a:off x="229674" y="2960211"/>
            <a:ext cx="3552495" cy="9675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500"/>
              </a:lnSpc>
              <a:buNone/>
            </a:pPr>
            <a:r>
              <a:rPr lang="en-US" sz="1550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Principal indicador de eficiência que deve ser monitorado mensalmente para cada veículo da frota</a:t>
            </a:r>
            <a:endParaRPr lang="en-US" sz="1550" dirty="0">
              <a:solidFill>
                <a:schemeClr val="bg1"/>
              </a:solidFill>
            </a:endParaRPr>
          </a:p>
        </p:txBody>
      </p:sp>
      <p:sp>
        <p:nvSpPr>
          <p:cNvPr id="17" name="Text 4"/>
          <p:cNvSpPr/>
          <p:nvPr/>
        </p:nvSpPr>
        <p:spPr>
          <a:xfrm>
            <a:off x="4263238" y="1628021"/>
            <a:ext cx="3528295" cy="6549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150"/>
              </a:lnSpc>
              <a:buNone/>
            </a:pPr>
            <a:r>
              <a:rPr lang="en-US" sz="5150" b="1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Lato Bold" pitchFamily="34" charset="-120"/>
              </a:rPr>
              <a:t>km/L</a:t>
            </a:r>
            <a:endParaRPr lang="en-US" sz="5150" dirty="0">
              <a:solidFill>
                <a:schemeClr val="bg1"/>
              </a:solidFill>
            </a:endParaRPr>
          </a:p>
        </p:txBody>
      </p:sp>
      <p:sp>
        <p:nvSpPr>
          <p:cNvPr id="18" name="Text 5"/>
          <p:cNvSpPr/>
          <p:nvPr/>
        </p:nvSpPr>
        <p:spPr>
          <a:xfrm>
            <a:off x="5110487" y="2530991"/>
            <a:ext cx="2098676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400"/>
              </a:lnSpc>
              <a:buNone/>
            </a:pPr>
            <a:r>
              <a:rPr lang="en-US" sz="1950" b="1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Lato Bold" pitchFamily="34" charset="-120"/>
              </a:rPr>
              <a:t>Eficiência de Consumo</a:t>
            </a:r>
            <a:endParaRPr lang="en-US" sz="1950" dirty="0">
              <a:solidFill>
                <a:schemeClr val="bg1"/>
              </a:solidFill>
            </a:endParaRPr>
          </a:p>
        </p:txBody>
      </p:sp>
      <p:sp>
        <p:nvSpPr>
          <p:cNvPr id="19" name="Text 6"/>
          <p:cNvSpPr/>
          <p:nvPr/>
        </p:nvSpPr>
        <p:spPr>
          <a:xfrm>
            <a:off x="4263238" y="2960211"/>
            <a:ext cx="3528295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500"/>
              </a:lnSpc>
              <a:buNone/>
            </a:pPr>
            <a:r>
              <a:rPr lang="en-US" sz="1550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Relação entre quilometragem e consumo de combustível comparada ao padrão do fabricante</a:t>
            </a:r>
            <a:endParaRPr lang="en-US" sz="1550" dirty="0">
              <a:solidFill>
                <a:schemeClr val="bg1"/>
              </a:solidFill>
            </a:endParaRPr>
          </a:p>
        </p:txBody>
      </p:sp>
      <p:sp>
        <p:nvSpPr>
          <p:cNvPr id="20" name="Text 7"/>
          <p:cNvSpPr/>
          <p:nvPr/>
        </p:nvSpPr>
        <p:spPr>
          <a:xfrm>
            <a:off x="8249897" y="1628021"/>
            <a:ext cx="3525961" cy="6549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150"/>
              </a:lnSpc>
              <a:buNone/>
            </a:pPr>
            <a:r>
              <a:rPr lang="en-US" sz="5150" b="1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Lato Bold" pitchFamily="34" charset="-120"/>
              </a:rPr>
              <a:t>%</a:t>
            </a:r>
            <a:endParaRPr lang="en-US" sz="5150" dirty="0">
              <a:solidFill>
                <a:schemeClr val="bg1"/>
              </a:solidFill>
            </a:endParaRPr>
          </a:p>
        </p:txBody>
      </p:sp>
      <p:sp>
        <p:nvSpPr>
          <p:cNvPr id="21" name="Text 8"/>
          <p:cNvSpPr/>
          <p:nvPr/>
        </p:nvSpPr>
        <p:spPr>
          <a:xfrm>
            <a:off x="9031423" y="2530991"/>
            <a:ext cx="22081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400"/>
              </a:lnSpc>
              <a:buNone/>
            </a:pPr>
            <a:r>
              <a:rPr lang="en-US" sz="1950" b="1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Lato Bold" pitchFamily="34" charset="-120"/>
              </a:rPr>
              <a:t>Taxa de Disponibilidade</a:t>
            </a:r>
            <a:endParaRPr lang="en-US" sz="1950" dirty="0">
              <a:solidFill>
                <a:schemeClr val="bg1"/>
              </a:solidFill>
            </a:endParaRPr>
          </a:p>
        </p:txBody>
      </p:sp>
      <p:sp>
        <p:nvSpPr>
          <p:cNvPr id="22" name="Text 9"/>
          <p:cNvSpPr/>
          <p:nvPr/>
        </p:nvSpPr>
        <p:spPr>
          <a:xfrm>
            <a:off x="8249897" y="2960211"/>
            <a:ext cx="352596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500"/>
              </a:lnSpc>
              <a:buNone/>
            </a:pPr>
            <a:r>
              <a:rPr lang="en-US" sz="1550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Percentual de dias úteis em que o veículo esteve operacional no período analisado</a:t>
            </a:r>
            <a:endParaRPr lang="en-US" sz="1550" dirty="0">
              <a:solidFill>
                <a:schemeClr val="bg1"/>
              </a:solidFill>
            </a:endParaRPr>
          </a:p>
        </p:txBody>
      </p:sp>
      <p:sp>
        <p:nvSpPr>
          <p:cNvPr id="24" name="Text 10"/>
          <p:cNvSpPr/>
          <p:nvPr/>
        </p:nvSpPr>
        <p:spPr>
          <a:xfrm>
            <a:off x="416418" y="4739555"/>
            <a:ext cx="11035353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500"/>
              </a:lnSpc>
              <a:buNone/>
            </a:pPr>
            <a:r>
              <a:rPr lang="en-US" sz="2200" dirty="0"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Estes indicadores devem ser calculados mensalmente para toda a frota, permitindo comparações entre veículos similares e identificação de outliers que demandam investigação técnica detalhada.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404389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F95B5B-FE4C-117F-436F-A119BEAF28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oogle Shape;61;p14">
            <a:extLst>
              <a:ext uri="{FF2B5EF4-FFF2-40B4-BE49-F238E27FC236}">
                <a16:creationId xmlns:a16="http://schemas.microsoft.com/office/drawing/2014/main" id="{77AF23C6-DF87-6D45-4196-4B87A3F6B24A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5110" y="-14514"/>
            <a:ext cx="1219199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89C3299A-0FB3-C994-4810-CBB92E1C3543}"/>
              </a:ext>
            </a:extLst>
          </p:cNvPr>
          <p:cNvSpPr txBox="1"/>
          <p:nvPr/>
        </p:nvSpPr>
        <p:spPr>
          <a:xfrm rot="16200000" flipH="1">
            <a:off x="5029360" y="-3072532"/>
            <a:ext cx="2317638" cy="11171676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/>
          </a:solidFill>
          <a:ln w="12700" cap="sq">
            <a:solidFill>
              <a:schemeClr val="accent1">
                <a:alpha val="100000"/>
              </a:schemeClr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 sz="2000"/>
          </a:p>
        </p:txBody>
      </p:sp>
      <p:sp>
        <p:nvSpPr>
          <p:cNvPr id="4" name="标题 1">
            <a:extLst>
              <a:ext uri="{FF2B5EF4-FFF2-40B4-BE49-F238E27FC236}">
                <a16:creationId xmlns:a16="http://schemas.microsoft.com/office/drawing/2014/main" id="{F0FCD2B8-9EF8-C84E-D865-61D13758CD0F}"/>
              </a:ext>
            </a:extLst>
          </p:cNvPr>
          <p:cNvSpPr txBox="1"/>
          <p:nvPr/>
        </p:nvSpPr>
        <p:spPr>
          <a:xfrm>
            <a:off x="237384" y="2074182"/>
            <a:ext cx="818252" cy="784904"/>
          </a:xfrm>
          <a:prstGeom prst="ellipse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 sz="2000"/>
          </a:p>
        </p:txBody>
      </p:sp>
      <p:sp>
        <p:nvSpPr>
          <p:cNvPr id="5" name="标题 1">
            <a:extLst>
              <a:ext uri="{FF2B5EF4-FFF2-40B4-BE49-F238E27FC236}">
                <a16:creationId xmlns:a16="http://schemas.microsoft.com/office/drawing/2014/main" id="{BB8BEBF8-D361-02C6-3DCC-4300C46419CB}"/>
              </a:ext>
            </a:extLst>
          </p:cNvPr>
          <p:cNvSpPr txBox="1"/>
          <p:nvPr/>
        </p:nvSpPr>
        <p:spPr>
          <a:xfrm>
            <a:off x="417983" y="2268595"/>
            <a:ext cx="413338" cy="366784"/>
          </a:xfrm>
          <a:custGeom>
            <a:avLst/>
            <a:gdLst>
              <a:gd name="connsiteX0" fmla="*/ 56258 w 778320"/>
              <a:gd name="connsiteY0" fmla="*/ 333700 h 720001"/>
              <a:gd name="connsiteX1" fmla="*/ 56258 w 778320"/>
              <a:gd name="connsiteY1" fmla="*/ 627457 h 720001"/>
              <a:gd name="connsiteX2" fmla="*/ 66946 w 778320"/>
              <a:gd name="connsiteY2" fmla="*/ 653054 h 720001"/>
              <a:gd name="connsiteX3" fmla="*/ 92544 w 778320"/>
              <a:gd name="connsiteY3" fmla="*/ 663743 h 720001"/>
              <a:gd name="connsiteX4" fmla="*/ 685683 w 778320"/>
              <a:gd name="connsiteY4" fmla="*/ 663743 h 720001"/>
              <a:gd name="connsiteX5" fmla="*/ 711281 w 778320"/>
              <a:gd name="connsiteY5" fmla="*/ 653054 h 720001"/>
              <a:gd name="connsiteX6" fmla="*/ 721969 w 778320"/>
              <a:gd name="connsiteY6" fmla="*/ 627457 h 720001"/>
              <a:gd name="connsiteX7" fmla="*/ 721969 w 778320"/>
              <a:gd name="connsiteY7" fmla="*/ 333700 h 720001"/>
              <a:gd name="connsiteX8" fmla="*/ 92544 w 778320"/>
              <a:gd name="connsiteY8" fmla="*/ 142049 h 720001"/>
              <a:gd name="connsiteX9" fmla="*/ 56258 w 778320"/>
              <a:gd name="connsiteY9" fmla="*/ 178336 h 720001"/>
              <a:gd name="connsiteX10" fmla="*/ 56258 w 778320"/>
              <a:gd name="connsiteY10" fmla="*/ 277443 h 720001"/>
              <a:gd name="connsiteX11" fmla="*/ 721969 w 778320"/>
              <a:gd name="connsiteY11" fmla="*/ 277443 h 720001"/>
              <a:gd name="connsiteX12" fmla="*/ 721969 w 778320"/>
              <a:gd name="connsiteY12" fmla="*/ 178336 h 720001"/>
              <a:gd name="connsiteX13" fmla="*/ 685683 w 778320"/>
              <a:gd name="connsiteY13" fmla="*/ 142049 h 720001"/>
              <a:gd name="connsiteX14" fmla="*/ 561355 w 778320"/>
              <a:gd name="connsiteY14" fmla="*/ 142049 h 720001"/>
              <a:gd name="connsiteX15" fmla="*/ 561355 w 778320"/>
              <a:gd name="connsiteY15" fmla="*/ 201026 h 720001"/>
              <a:gd name="connsiteX16" fmla="*/ 533226 w 778320"/>
              <a:gd name="connsiteY16" fmla="*/ 229249 h 720001"/>
              <a:gd name="connsiteX17" fmla="*/ 505097 w 778320"/>
              <a:gd name="connsiteY17" fmla="*/ 201120 h 720001"/>
              <a:gd name="connsiteX18" fmla="*/ 505097 w 778320"/>
              <a:gd name="connsiteY18" fmla="*/ 142049 h 720001"/>
              <a:gd name="connsiteX19" fmla="*/ 273129 w 778320"/>
              <a:gd name="connsiteY19" fmla="*/ 142049 h 720001"/>
              <a:gd name="connsiteX20" fmla="*/ 273129 w 778320"/>
              <a:gd name="connsiteY20" fmla="*/ 201026 h 720001"/>
              <a:gd name="connsiteX21" fmla="*/ 245001 w 778320"/>
              <a:gd name="connsiteY21" fmla="*/ 229249 h 720001"/>
              <a:gd name="connsiteX22" fmla="*/ 216872 w 778320"/>
              <a:gd name="connsiteY22" fmla="*/ 201120 h 720001"/>
              <a:gd name="connsiteX23" fmla="*/ 216872 w 778320"/>
              <a:gd name="connsiteY23" fmla="*/ 142049 h 720001"/>
              <a:gd name="connsiteX24" fmla="*/ 245001 w 778320"/>
              <a:gd name="connsiteY24" fmla="*/ 0 h 720001"/>
              <a:gd name="connsiteX25" fmla="*/ 273129 w 778320"/>
              <a:gd name="connsiteY25" fmla="*/ 28129 h 720001"/>
              <a:gd name="connsiteX26" fmla="*/ 273129 w 778320"/>
              <a:gd name="connsiteY26" fmla="*/ 85792 h 720001"/>
              <a:gd name="connsiteX27" fmla="*/ 505097 w 778320"/>
              <a:gd name="connsiteY27" fmla="*/ 85792 h 720001"/>
              <a:gd name="connsiteX28" fmla="*/ 505097 w 778320"/>
              <a:gd name="connsiteY28" fmla="*/ 28129 h 720001"/>
              <a:gd name="connsiteX29" fmla="*/ 533226 w 778320"/>
              <a:gd name="connsiteY29" fmla="*/ 0 h 720001"/>
              <a:gd name="connsiteX30" fmla="*/ 561355 w 778320"/>
              <a:gd name="connsiteY30" fmla="*/ 28129 h 720001"/>
              <a:gd name="connsiteX31" fmla="*/ 561355 w 778320"/>
              <a:gd name="connsiteY31" fmla="*/ 85792 h 720001"/>
              <a:gd name="connsiteX32" fmla="*/ 685683 w 778320"/>
              <a:gd name="connsiteY32" fmla="*/ 85792 h 720001"/>
              <a:gd name="connsiteX33" fmla="*/ 778320 w 778320"/>
              <a:gd name="connsiteY33" fmla="*/ 178336 h 720001"/>
              <a:gd name="connsiteX34" fmla="*/ 778320 w 778320"/>
              <a:gd name="connsiteY34" fmla="*/ 627457 h 720001"/>
              <a:gd name="connsiteX35" fmla="*/ 685777 w 778320"/>
              <a:gd name="connsiteY35" fmla="*/ 720001 h 720001"/>
              <a:gd name="connsiteX36" fmla="*/ 92544 w 778320"/>
              <a:gd name="connsiteY36" fmla="*/ 720001 h 720001"/>
              <a:gd name="connsiteX37" fmla="*/ 0 w 778320"/>
              <a:gd name="connsiteY37" fmla="*/ 627457 h 720001"/>
              <a:gd name="connsiteX38" fmla="*/ 0 w 778320"/>
              <a:gd name="connsiteY38" fmla="*/ 333700 h 720001"/>
              <a:gd name="connsiteX39" fmla="*/ 0 w 778320"/>
              <a:gd name="connsiteY39" fmla="*/ 277443 h 720001"/>
              <a:gd name="connsiteX40" fmla="*/ 0 w 778320"/>
              <a:gd name="connsiteY40" fmla="*/ 178336 h 720001"/>
              <a:gd name="connsiteX41" fmla="*/ 92544 w 778320"/>
              <a:gd name="connsiteY41" fmla="*/ 85792 h 720001"/>
              <a:gd name="connsiteX42" fmla="*/ 216872 w 778320"/>
              <a:gd name="connsiteY42" fmla="*/ 85792 h 720001"/>
              <a:gd name="connsiteX43" fmla="*/ 216872 w 778320"/>
              <a:gd name="connsiteY43" fmla="*/ 28129 h 720001"/>
              <a:gd name="connsiteX44" fmla="*/ 245001 w 778320"/>
              <a:gd name="connsiteY44" fmla="*/ 0 h 720001"/>
            </a:gdLst>
            <a:ahLst/>
            <a:cxnLst/>
            <a:rect l="l" t="t" r="r" b="b"/>
            <a:pathLst>
              <a:path w="778320" h="720001">
                <a:moveTo>
                  <a:pt x="56258" y="333700"/>
                </a:moveTo>
                <a:lnTo>
                  <a:pt x="56258" y="627457"/>
                </a:lnTo>
                <a:cubicBezTo>
                  <a:pt x="56258" y="637115"/>
                  <a:pt x="60008" y="646116"/>
                  <a:pt x="66946" y="653054"/>
                </a:cubicBezTo>
                <a:cubicBezTo>
                  <a:pt x="73885" y="659899"/>
                  <a:pt x="82980" y="663743"/>
                  <a:pt x="92544" y="663743"/>
                </a:cubicBezTo>
                <a:lnTo>
                  <a:pt x="685683" y="663743"/>
                </a:lnTo>
                <a:cubicBezTo>
                  <a:pt x="695341" y="663743"/>
                  <a:pt x="704342" y="659993"/>
                  <a:pt x="711281" y="653054"/>
                </a:cubicBezTo>
                <a:cubicBezTo>
                  <a:pt x="718125" y="646116"/>
                  <a:pt x="721969" y="637021"/>
                  <a:pt x="721969" y="627457"/>
                </a:cubicBezTo>
                <a:lnTo>
                  <a:pt x="721969" y="333700"/>
                </a:lnTo>
                <a:close/>
                <a:moveTo>
                  <a:pt x="92544" y="142049"/>
                </a:moveTo>
                <a:cubicBezTo>
                  <a:pt x="72478" y="142049"/>
                  <a:pt x="56258" y="158364"/>
                  <a:pt x="56258" y="178336"/>
                </a:cubicBezTo>
                <a:lnTo>
                  <a:pt x="56258" y="277443"/>
                </a:lnTo>
                <a:lnTo>
                  <a:pt x="721969" y="277443"/>
                </a:lnTo>
                <a:lnTo>
                  <a:pt x="721969" y="178336"/>
                </a:lnTo>
                <a:cubicBezTo>
                  <a:pt x="721969" y="158270"/>
                  <a:pt x="705655" y="142049"/>
                  <a:pt x="685683" y="142049"/>
                </a:cubicBezTo>
                <a:lnTo>
                  <a:pt x="561355" y="142049"/>
                </a:lnTo>
                <a:lnTo>
                  <a:pt x="561355" y="201026"/>
                </a:lnTo>
                <a:cubicBezTo>
                  <a:pt x="561355" y="216591"/>
                  <a:pt x="548790" y="229249"/>
                  <a:pt x="533226" y="229249"/>
                </a:cubicBezTo>
                <a:cubicBezTo>
                  <a:pt x="517661" y="229249"/>
                  <a:pt x="505097" y="216685"/>
                  <a:pt x="505097" y="201120"/>
                </a:cubicBezTo>
                <a:lnTo>
                  <a:pt x="505097" y="142049"/>
                </a:lnTo>
                <a:lnTo>
                  <a:pt x="273129" y="142049"/>
                </a:lnTo>
                <a:lnTo>
                  <a:pt x="273129" y="201026"/>
                </a:lnTo>
                <a:cubicBezTo>
                  <a:pt x="273129" y="216591"/>
                  <a:pt x="260565" y="229249"/>
                  <a:pt x="245001" y="229249"/>
                </a:cubicBezTo>
                <a:cubicBezTo>
                  <a:pt x="229436" y="229249"/>
                  <a:pt x="216872" y="216685"/>
                  <a:pt x="216872" y="201120"/>
                </a:cubicBezTo>
                <a:lnTo>
                  <a:pt x="216872" y="142049"/>
                </a:lnTo>
                <a:close/>
                <a:moveTo>
                  <a:pt x="245001" y="0"/>
                </a:moveTo>
                <a:cubicBezTo>
                  <a:pt x="260565" y="0"/>
                  <a:pt x="273129" y="12564"/>
                  <a:pt x="273129" y="28129"/>
                </a:cubicBezTo>
                <a:lnTo>
                  <a:pt x="273129" y="85792"/>
                </a:lnTo>
                <a:lnTo>
                  <a:pt x="505097" y="85792"/>
                </a:lnTo>
                <a:lnTo>
                  <a:pt x="505097" y="28129"/>
                </a:lnTo>
                <a:cubicBezTo>
                  <a:pt x="505097" y="12564"/>
                  <a:pt x="517661" y="0"/>
                  <a:pt x="533226" y="0"/>
                </a:cubicBezTo>
                <a:cubicBezTo>
                  <a:pt x="548790" y="0"/>
                  <a:pt x="561355" y="12564"/>
                  <a:pt x="561355" y="28129"/>
                </a:cubicBezTo>
                <a:lnTo>
                  <a:pt x="561355" y="85792"/>
                </a:lnTo>
                <a:lnTo>
                  <a:pt x="685683" y="85792"/>
                </a:lnTo>
                <a:cubicBezTo>
                  <a:pt x="736784" y="85792"/>
                  <a:pt x="778227" y="127235"/>
                  <a:pt x="778320" y="178336"/>
                </a:cubicBezTo>
                <a:lnTo>
                  <a:pt x="778320" y="627457"/>
                </a:lnTo>
                <a:cubicBezTo>
                  <a:pt x="778320" y="678370"/>
                  <a:pt x="736690" y="720001"/>
                  <a:pt x="685777" y="720001"/>
                </a:cubicBezTo>
                <a:lnTo>
                  <a:pt x="92544" y="720001"/>
                </a:lnTo>
                <a:cubicBezTo>
                  <a:pt x="41631" y="720001"/>
                  <a:pt x="0" y="678370"/>
                  <a:pt x="0" y="627457"/>
                </a:cubicBezTo>
                <a:lnTo>
                  <a:pt x="0" y="333700"/>
                </a:lnTo>
                <a:lnTo>
                  <a:pt x="0" y="277443"/>
                </a:lnTo>
                <a:lnTo>
                  <a:pt x="0" y="178336"/>
                </a:lnTo>
                <a:cubicBezTo>
                  <a:pt x="0" y="127235"/>
                  <a:pt x="41443" y="85792"/>
                  <a:pt x="92544" y="85792"/>
                </a:cubicBezTo>
                <a:lnTo>
                  <a:pt x="216872" y="85792"/>
                </a:lnTo>
                <a:lnTo>
                  <a:pt x="216872" y="28129"/>
                </a:lnTo>
                <a:cubicBezTo>
                  <a:pt x="216872" y="12564"/>
                  <a:pt x="229436" y="0"/>
                  <a:pt x="245001" y="0"/>
                </a:cubicBezTo>
                <a:close/>
              </a:path>
            </a:pathLst>
          </a:custGeom>
          <a:solidFill>
            <a:schemeClr val="bg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 sz="2000"/>
          </a:p>
        </p:txBody>
      </p:sp>
      <p:sp>
        <p:nvSpPr>
          <p:cNvPr id="6" name="标题 1">
            <a:extLst>
              <a:ext uri="{FF2B5EF4-FFF2-40B4-BE49-F238E27FC236}">
                <a16:creationId xmlns:a16="http://schemas.microsoft.com/office/drawing/2014/main" id="{4D93480B-4803-EF18-A112-E9A6C3732DAD}"/>
              </a:ext>
            </a:extLst>
          </p:cNvPr>
          <p:cNvSpPr txBox="1"/>
          <p:nvPr/>
        </p:nvSpPr>
        <p:spPr>
          <a:xfrm>
            <a:off x="602339" y="581309"/>
            <a:ext cx="10671175" cy="46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4000" b="1" dirty="0" err="1">
                <a:solidFill>
                  <a:srgbClr val="282824"/>
                </a:solidFill>
                <a:ea typeface="DengXian" panose="02010600030101010101" pitchFamily="2" charset="-122"/>
                <a:cs typeface="Lato Bold" pitchFamily="34" charset="-120"/>
              </a:rPr>
              <a:t>Categorias</a:t>
            </a:r>
            <a:r>
              <a:rPr lang="en-US" sz="4000" b="1" dirty="0">
                <a:solidFill>
                  <a:srgbClr val="282824"/>
                </a:solidFill>
                <a:ea typeface="DengXian" panose="02010600030101010101" pitchFamily="2" charset="-122"/>
                <a:cs typeface="Lato Bold" pitchFamily="34" charset="-120"/>
              </a:rPr>
              <a:t> de </a:t>
            </a:r>
            <a:r>
              <a:rPr lang="en-US" sz="4000" b="1" dirty="0" err="1">
                <a:solidFill>
                  <a:srgbClr val="282824"/>
                </a:solidFill>
                <a:ea typeface="DengXian" panose="02010600030101010101" pitchFamily="2" charset="-122"/>
                <a:cs typeface="Lato Bold" pitchFamily="34" charset="-120"/>
              </a:rPr>
              <a:t>Despesas</a:t>
            </a:r>
            <a:r>
              <a:rPr lang="en-US" sz="4000" b="1" dirty="0">
                <a:solidFill>
                  <a:srgbClr val="282824"/>
                </a:solidFill>
                <a:ea typeface="DengXian" panose="02010600030101010101" pitchFamily="2" charset="-122"/>
                <a:cs typeface="Lato Bold" pitchFamily="34" charset="-120"/>
              </a:rPr>
              <a:t> da Frota</a:t>
            </a:r>
            <a:endParaRPr lang="en-US" sz="4000" dirty="0"/>
          </a:p>
          <a:p>
            <a:pPr algn="l">
              <a:lnSpc>
                <a:spcPct val="110000"/>
              </a:lnSpc>
            </a:pPr>
            <a:endParaRPr kumimoji="1" lang="zh-CN" altLang="en-US" sz="4000" dirty="0"/>
          </a:p>
        </p:txBody>
      </p:sp>
      <p:cxnSp>
        <p:nvCxnSpPr>
          <p:cNvPr id="7" name="线条 1">
            <a:extLst>
              <a:ext uri="{FF2B5EF4-FFF2-40B4-BE49-F238E27FC236}">
                <a16:creationId xmlns:a16="http://schemas.microsoft.com/office/drawing/2014/main" id="{00F22E92-7130-73DA-8686-6FC5D196EC6C}"/>
              </a:ext>
            </a:extLst>
          </p:cNvPr>
          <p:cNvCxnSpPr/>
          <p:nvPr/>
        </p:nvCxnSpPr>
        <p:spPr>
          <a:xfrm>
            <a:off x="0" y="958850"/>
            <a:ext cx="12122150" cy="0"/>
          </a:xfrm>
          <a:prstGeom prst="line">
            <a:avLst/>
          </a:prstGeom>
          <a:noFill/>
          <a:ln w="28575" cap="sq">
            <a:solidFill>
              <a:schemeClr val="accent1"/>
            </a:solidFill>
            <a:prstDash val="solid"/>
            <a:miter/>
          </a:ln>
        </p:spPr>
      </p:cxnSp>
      <p:sp>
        <p:nvSpPr>
          <p:cNvPr id="9" name="Text 1"/>
          <p:cNvSpPr/>
          <p:nvPr/>
        </p:nvSpPr>
        <p:spPr>
          <a:xfrm>
            <a:off x="1236235" y="2311555"/>
            <a:ext cx="2565202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000" b="1" dirty="0">
                <a:solidFill>
                  <a:srgbClr val="282824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Lato Bold" pitchFamily="34" charset="-120"/>
              </a:rPr>
              <a:t>Despesas Operacionais</a:t>
            </a:r>
            <a:endParaRPr lang="en-US" sz="2000" dirty="0"/>
          </a:p>
        </p:txBody>
      </p:sp>
      <p:sp>
        <p:nvSpPr>
          <p:cNvPr id="10" name="Text 2"/>
          <p:cNvSpPr/>
          <p:nvPr/>
        </p:nvSpPr>
        <p:spPr>
          <a:xfrm>
            <a:off x="4283328" y="1453523"/>
            <a:ext cx="7306331" cy="254047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2000" b="1" u="sng" dirty="0">
                <a:solidFill>
                  <a:srgbClr val="0000FF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Combustível:</a:t>
            </a:r>
            <a:r>
              <a:rPr lang="en-US" sz="2000" u="sng" dirty="0">
                <a:solidFill>
                  <a:srgbClr val="0000FF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 Registrar por tipo (gasolina, etanol, diesel) com quilometragem correspondente</a:t>
            </a:r>
            <a:endParaRPr lang="en-US" sz="2000" u="sng" dirty="0">
              <a:solidFill>
                <a:srgbClr val="0000FF"/>
              </a:solidFill>
            </a:endParaRPr>
          </a:p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2000" b="1" dirty="0">
                <a:solidFill>
                  <a:srgbClr val="4A4A45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Lubrificantes:</a:t>
            </a:r>
            <a:r>
              <a:rPr lang="en-US" sz="2000" dirty="0">
                <a:solidFill>
                  <a:srgbClr val="4A4A45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 Óleo de motor, fluido de freio, aditivos e outros insumos de manutenção preventiva</a:t>
            </a:r>
            <a:endParaRPr lang="en-US" sz="2000" dirty="0"/>
          </a:p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2000" b="1" dirty="0">
                <a:solidFill>
                  <a:srgbClr val="4A4A45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Manutenção Preventiva:</a:t>
            </a:r>
            <a:r>
              <a:rPr lang="en-US" sz="2000" dirty="0">
                <a:solidFill>
                  <a:srgbClr val="4A4A45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 Revisões programadas conforme manual do fabricante ou política municipal</a:t>
            </a:r>
            <a:endParaRPr lang="en-US" sz="2000" dirty="0"/>
          </a:p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2000" b="1" dirty="0">
                <a:solidFill>
                  <a:srgbClr val="4A4A45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Manutenção Corretiva:</a:t>
            </a:r>
            <a:r>
              <a:rPr lang="en-US" sz="2000" dirty="0">
                <a:solidFill>
                  <a:srgbClr val="4A4A45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 Reparos emergenciais e substituições não programadas</a:t>
            </a:r>
            <a:endParaRPr lang="en-US" sz="2000" dirty="0"/>
          </a:p>
        </p:txBody>
      </p:sp>
      <p:sp>
        <p:nvSpPr>
          <p:cNvPr id="11" name="标题 1">
            <a:extLst>
              <a:ext uri="{FF2B5EF4-FFF2-40B4-BE49-F238E27FC236}">
                <a16:creationId xmlns:a16="http://schemas.microsoft.com/office/drawing/2014/main" id="{A2F892EE-9759-0AED-26C2-AF51D41509FC}"/>
              </a:ext>
            </a:extLst>
          </p:cNvPr>
          <p:cNvSpPr txBox="1"/>
          <p:nvPr/>
        </p:nvSpPr>
        <p:spPr>
          <a:xfrm rot="16200000" flipH="1">
            <a:off x="5029359" y="-695718"/>
            <a:ext cx="2317638" cy="11171676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/>
          </a:solidFill>
          <a:ln w="12700" cap="sq">
            <a:solidFill>
              <a:schemeClr val="accent1">
                <a:alpha val="100000"/>
              </a:schemeClr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 sz="2000"/>
          </a:p>
        </p:txBody>
      </p:sp>
      <p:sp>
        <p:nvSpPr>
          <p:cNvPr id="12" name="标题 1">
            <a:extLst>
              <a:ext uri="{FF2B5EF4-FFF2-40B4-BE49-F238E27FC236}">
                <a16:creationId xmlns:a16="http://schemas.microsoft.com/office/drawing/2014/main" id="{32D3C2E6-4174-0385-363A-D40DFD5DD1B8}"/>
              </a:ext>
            </a:extLst>
          </p:cNvPr>
          <p:cNvSpPr txBox="1"/>
          <p:nvPr/>
        </p:nvSpPr>
        <p:spPr>
          <a:xfrm>
            <a:off x="237383" y="4450996"/>
            <a:ext cx="818252" cy="784904"/>
          </a:xfrm>
          <a:prstGeom prst="ellipse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 sz="2000"/>
          </a:p>
        </p:txBody>
      </p:sp>
      <p:sp>
        <p:nvSpPr>
          <p:cNvPr id="13" name="标题 1">
            <a:extLst>
              <a:ext uri="{FF2B5EF4-FFF2-40B4-BE49-F238E27FC236}">
                <a16:creationId xmlns:a16="http://schemas.microsoft.com/office/drawing/2014/main" id="{55F07CD2-6CD8-27D0-938C-655E8C0B86AF}"/>
              </a:ext>
            </a:extLst>
          </p:cNvPr>
          <p:cNvSpPr txBox="1"/>
          <p:nvPr/>
        </p:nvSpPr>
        <p:spPr>
          <a:xfrm>
            <a:off x="417982" y="4645409"/>
            <a:ext cx="413338" cy="366784"/>
          </a:xfrm>
          <a:custGeom>
            <a:avLst/>
            <a:gdLst>
              <a:gd name="connsiteX0" fmla="*/ 56258 w 778320"/>
              <a:gd name="connsiteY0" fmla="*/ 333700 h 720001"/>
              <a:gd name="connsiteX1" fmla="*/ 56258 w 778320"/>
              <a:gd name="connsiteY1" fmla="*/ 627457 h 720001"/>
              <a:gd name="connsiteX2" fmla="*/ 66946 w 778320"/>
              <a:gd name="connsiteY2" fmla="*/ 653054 h 720001"/>
              <a:gd name="connsiteX3" fmla="*/ 92544 w 778320"/>
              <a:gd name="connsiteY3" fmla="*/ 663743 h 720001"/>
              <a:gd name="connsiteX4" fmla="*/ 685683 w 778320"/>
              <a:gd name="connsiteY4" fmla="*/ 663743 h 720001"/>
              <a:gd name="connsiteX5" fmla="*/ 711281 w 778320"/>
              <a:gd name="connsiteY5" fmla="*/ 653054 h 720001"/>
              <a:gd name="connsiteX6" fmla="*/ 721969 w 778320"/>
              <a:gd name="connsiteY6" fmla="*/ 627457 h 720001"/>
              <a:gd name="connsiteX7" fmla="*/ 721969 w 778320"/>
              <a:gd name="connsiteY7" fmla="*/ 333700 h 720001"/>
              <a:gd name="connsiteX8" fmla="*/ 92544 w 778320"/>
              <a:gd name="connsiteY8" fmla="*/ 142049 h 720001"/>
              <a:gd name="connsiteX9" fmla="*/ 56258 w 778320"/>
              <a:gd name="connsiteY9" fmla="*/ 178336 h 720001"/>
              <a:gd name="connsiteX10" fmla="*/ 56258 w 778320"/>
              <a:gd name="connsiteY10" fmla="*/ 277443 h 720001"/>
              <a:gd name="connsiteX11" fmla="*/ 721969 w 778320"/>
              <a:gd name="connsiteY11" fmla="*/ 277443 h 720001"/>
              <a:gd name="connsiteX12" fmla="*/ 721969 w 778320"/>
              <a:gd name="connsiteY12" fmla="*/ 178336 h 720001"/>
              <a:gd name="connsiteX13" fmla="*/ 685683 w 778320"/>
              <a:gd name="connsiteY13" fmla="*/ 142049 h 720001"/>
              <a:gd name="connsiteX14" fmla="*/ 561355 w 778320"/>
              <a:gd name="connsiteY14" fmla="*/ 142049 h 720001"/>
              <a:gd name="connsiteX15" fmla="*/ 561355 w 778320"/>
              <a:gd name="connsiteY15" fmla="*/ 201026 h 720001"/>
              <a:gd name="connsiteX16" fmla="*/ 533226 w 778320"/>
              <a:gd name="connsiteY16" fmla="*/ 229249 h 720001"/>
              <a:gd name="connsiteX17" fmla="*/ 505097 w 778320"/>
              <a:gd name="connsiteY17" fmla="*/ 201120 h 720001"/>
              <a:gd name="connsiteX18" fmla="*/ 505097 w 778320"/>
              <a:gd name="connsiteY18" fmla="*/ 142049 h 720001"/>
              <a:gd name="connsiteX19" fmla="*/ 273129 w 778320"/>
              <a:gd name="connsiteY19" fmla="*/ 142049 h 720001"/>
              <a:gd name="connsiteX20" fmla="*/ 273129 w 778320"/>
              <a:gd name="connsiteY20" fmla="*/ 201026 h 720001"/>
              <a:gd name="connsiteX21" fmla="*/ 245001 w 778320"/>
              <a:gd name="connsiteY21" fmla="*/ 229249 h 720001"/>
              <a:gd name="connsiteX22" fmla="*/ 216872 w 778320"/>
              <a:gd name="connsiteY22" fmla="*/ 201120 h 720001"/>
              <a:gd name="connsiteX23" fmla="*/ 216872 w 778320"/>
              <a:gd name="connsiteY23" fmla="*/ 142049 h 720001"/>
              <a:gd name="connsiteX24" fmla="*/ 245001 w 778320"/>
              <a:gd name="connsiteY24" fmla="*/ 0 h 720001"/>
              <a:gd name="connsiteX25" fmla="*/ 273129 w 778320"/>
              <a:gd name="connsiteY25" fmla="*/ 28129 h 720001"/>
              <a:gd name="connsiteX26" fmla="*/ 273129 w 778320"/>
              <a:gd name="connsiteY26" fmla="*/ 85792 h 720001"/>
              <a:gd name="connsiteX27" fmla="*/ 505097 w 778320"/>
              <a:gd name="connsiteY27" fmla="*/ 85792 h 720001"/>
              <a:gd name="connsiteX28" fmla="*/ 505097 w 778320"/>
              <a:gd name="connsiteY28" fmla="*/ 28129 h 720001"/>
              <a:gd name="connsiteX29" fmla="*/ 533226 w 778320"/>
              <a:gd name="connsiteY29" fmla="*/ 0 h 720001"/>
              <a:gd name="connsiteX30" fmla="*/ 561355 w 778320"/>
              <a:gd name="connsiteY30" fmla="*/ 28129 h 720001"/>
              <a:gd name="connsiteX31" fmla="*/ 561355 w 778320"/>
              <a:gd name="connsiteY31" fmla="*/ 85792 h 720001"/>
              <a:gd name="connsiteX32" fmla="*/ 685683 w 778320"/>
              <a:gd name="connsiteY32" fmla="*/ 85792 h 720001"/>
              <a:gd name="connsiteX33" fmla="*/ 778320 w 778320"/>
              <a:gd name="connsiteY33" fmla="*/ 178336 h 720001"/>
              <a:gd name="connsiteX34" fmla="*/ 778320 w 778320"/>
              <a:gd name="connsiteY34" fmla="*/ 627457 h 720001"/>
              <a:gd name="connsiteX35" fmla="*/ 685777 w 778320"/>
              <a:gd name="connsiteY35" fmla="*/ 720001 h 720001"/>
              <a:gd name="connsiteX36" fmla="*/ 92544 w 778320"/>
              <a:gd name="connsiteY36" fmla="*/ 720001 h 720001"/>
              <a:gd name="connsiteX37" fmla="*/ 0 w 778320"/>
              <a:gd name="connsiteY37" fmla="*/ 627457 h 720001"/>
              <a:gd name="connsiteX38" fmla="*/ 0 w 778320"/>
              <a:gd name="connsiteY38" fmla="*/ 333700 h 720001"/>
              <a:gd name="connsiteX39" fmla="*/ 0 w 778320"/>
              <a:gd name="connsiteY39" fmla="*/ 277443 h 720001"/>
              <a:gd name="connsiteX40" fmla="*/ 0 w 778320"/>
              <a:gd name="connsiteY40" fmla="*/ 178336 h 720001"/>
              <a:gd name="connsiteX41" fmla="*/ 92544 w 778320"/>
              <a:gd name="connsiteY41" fmla="*/ 85792 h 720001"/>
              <a:gd name="connsiteX42" fmla="*/ 216872 w 778320"/>
              <a:gd name="connsiteY42" fmla="*/ 85792 h 720001"/>
              <a:gd name="connsiteX43" fmla="*/ 216872 w 778320"/>
              <a:gd name="connsiteY43" fmla="*/ 28129 h 720001"/>
              <a:gd name="connsiteX44" fmla="*/ 245001 w 778320"/>
              <a:gd name="connsiteY44" fmla="*/ 0 h 720001"/>
            </a:gdLst>
            <a:ahLst/>
            <a:cxnLst/>
            <a:rect l="l" t="t" r="r" b="b"/>
            <a:pathLst>
              <a:path w="778320" h="720001">
                <a:moveTo>
                  <a:pt x="56258" y="333700"/>
                </a:moveTo>
                <a:lnTo>
                  <a:pt x="56258" y="627457"/>
                </a:lnTo>
                <a:cubicBezTo>
                  <a:pt x="56258" y="637115"/>
                  <a:pt x="60008" y="646116"/>
                  <a:pt x="66946" y="653054"/>
                </a:cubicBezTo>
                <a:cubicBezTo>
                  <a:pt x="73885" y="659899"/>
                  <a:pt x="82980" y="663743"/>
                  <a:pt x="92544" y="663743"/>
                </a:cubicBezTo>
                <a:lnTo>
                  <a:pt x="685683" y="663743"/>
                </a:lnTo>
                <a:cubicBezTo>
                  <a:pt x="695341" y="663743"/>
                  <a:pt x="704342" y="659993"/>
                  <a:pt x="711281" y="653054"/>
                </a:cubicBezTo>
                <a:cubicBezTo>
                  <a:pt x="718125" y="646116"/>
                  <a:pt x="721969" y="637021"/>
                  <a:pt x="721969" y="627457"/>
                </a:cubicBezTo>
                <a:lnTo>
                  <a:pt x="721969" y="333700"/>
                </a:lnTo>
                <a:close/>
                <a:moveTo>
                  <a:pt x="92544" y="142049"/>
                </a:moveTo>
                <a:cubicBezTo>
                  <a:pt x="72478" y="142049"/>
                  <a:pt x="56258" y="158364"/>
                  <a:pt x="56258" y="178336"/>
                </a:cubicBezTo>
                <a:lnTo>
                  <a:pt x="56258" y="277443"/>
                </a:lnTo>
                <a:lnTo>
                  <a:pt x="721969" y="277443"/>
                </a:lnTo>
                <a:lnTo>
                  <a:pt x="721969" y="178336"/>
                </a:lnTo>
                <a:cubicBezTo>
                  <a:pt x="721969" y="158270"/>
                  <a:pt x="705655" y="142049"/>
                  <a:pt x="685683" y="142049"/>
                </a:cubicBezTo>
                <a:lnTo>
                  <a:pt x="561355" y="142049"/>
                </a:lnTo>
                <a:lnTo>
                  <a:pt x="561355" y="201026"/>
                </a:lnTo>
                <a:cubicBezTo>
                  <a:pt x="561355" y="216591"/>
                  <a:pt x="548790" y="229249"/>
                  <a:pt x="533226" y="229249"/>
                </a:cubicBezTo>
                <a:cubicBezTo>
                  <a:pt x="517661" y="229249"/>
                  <a:pt x="505097" y="216685"/>
                  <a:pt x="505097" y="201120"/>
                </a:cubicBezTo>
                <a:lnTo>
                  <a:pt x="505097" y="142049"/>
                </a:lnTo>
                <a:lnTo>
                  <a:pt x="273129" y="142049"/>
                </a:lnTo>
                <a:lnTo>
                  <a:pt x="273129" y="201026"/>
                </a:lnTo>
                <a:cubicBezTo>
                  <a:pt x="273129" y="216591"/>
                  <a:pt x="260565" y="229249"/>
                  <a:pt x="245001" y="229249"/>
                </a:cubicBezTo>
                <a:cubicBezTo>
                  <a:pt x="229436" y="229249"/>
                  <a:pt x="216872" y="216685"/>
                  <a:pt x="216872" y="201120"/>
                </a:cubicBezTo>
                <a:lnTo>
                  <a:pt x="216872" y="142049"/>
                </a:lnTo>
                <a:close/>
                <a:moveTo>
                  <a:pt x="245001" y="0"/>
                </a:moveTo>
                <a:cubicBezTo>
                  <a:pt x="260565" y="0"/>
                  <a:pt x="273129" y="12564"/>
                  <a:pt x="273129" y="28129"/>
                </a:cubicBezTo>
                <a:lnTo>
                  <a:pt x="273129" y="85792"/>
                </a:lnTo>
                <a:lnTo>
                  <a:pt x="505097" y="85792"/>
                </a:lnTo>
                <a:lnTo>
                  <a:pt x="505097" y="28129"/>
                </a:lnTo>
                <a:cubicBezTo>
                  <a:pt x="505097" y="12564"/>
                  <a:pt x="517661" y="0"/>
                  <a:pt x="533226" y="0"/>
                </a:cubicBezTo>
                <a:cubicBezTo>
                  <a:pt x="548790" y="0"/>
                  <a:pt x="561355" y="12564"/>
                  <a:pt x="561355" y="28129"/>
                </a:cubicBezTo>
                <a:lnTo>
                  <a:pt x="561355" y="85792"/>
                </a:lnTo>
                <a:lnTo>
                  <a:pt x="685683" y="85792"/>
                </a:lnTo>
                <a:cubicBezTo>
                  <a:pt x="736784" y="85792"/>
                  <a:pt x="778227" y="127235"/>
                  <a:pt x="778320" y="178336"/>
                </a:cubicBezTo>
                <a:lnTo>
                  <a:pt x="778320" y="627457"/>
                </a:lnTo>
                <a:cubicBezTo>
                  <a:pt x="778320" y="678370"/>
                  <a:pt x="736690" y="720001"/>
                  <a:pt x="685777" y="720001"/>
                </a:cubicBezTo>
                <a:lnTo>
                  <a:pt x="92544" y="720001"/>
                </a:lnTo>
                <a:cubicBezTo>
                  <a:pt x="41631" y="720001"/>
                  <a:pt x="0" y="678370"/>
                  <a:pt x="0" y="627457"/>
                </a:cubicBezTo>
                <a:lnTo>
                  <a:pt x="0" y="333700"/>
                </a:lnTo>
                <a:lnTo>
                  <a:pt x="0" y="277443"/>
                </a:lnTo>
                <a:lnTo>
                  <a:pt x="0" y="178336"/>
                </a:lnTo>
                <a:cubicBezTo>
                  <a:pt x="0" y="127235"/>
                  <a:pt x="41443" y="85792"/>
                  <a:pt x="92544" y="85792"/>
                </a:cubicBezTo>
                <a:lnTo>
                  <a:pt x="216872" y="85792"/>
                </a:lnTo>
                <a:lnTo>
                  <a:pt x="216872" y="28129"/>
                </a:lnTo>
                <a:cubicBezTo>
                  <a:pt x="216872" y="12564"/>
                  <a:pt x="229436" y="0"/>
                  <a:pt x="245001" y="0"/>
                </a:cubicBezTo>
                <a:close/>
              </a:path>
            </a:pathLst>
          </a:custGeom>
          <a:solidFill>
            <a:schemeClr val="bg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 sz="2000"/>
          </a:p>
        </p:txBody>
      </p:sp>
      <p:sp>
        <p:nvSpPr>
          <p:cNvPr id="16" name="Text 3"/>
          <p:cNvSpPr/>
          <p:nvPr/>
        </p:nvSpPr>
        <p:spPr>
          <a:xfrm>
            <a:off x="1277908" y="4702035"/>
            <a:ext cx="3680817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000" b="1" dirty="0">
                <a:solidFill>
                  <a:srgbClr val="282824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Lato Bold" pitchFamily="34" charset="-120"/>
              </a:rPr>
              <a:t>Despesas com Peças e </a:t>
            </a:r>
          </a:p>
          <a:p>
            <a:pPr marL="0" indent="0" algn="l">
              <a:lnSpc>
                <a:spcPts val="2400"/>
              </a:lnSpc>
              <a:buNone/>
            </a:pPr>
            <a:r>
              <a:rPr lang="en-US" sz="2000" b="1" dirty="0" err="1">
                <a:solidFill>
                  <a:srgbClr val="282824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Lato Bold" pitchFamily="34" charset="-120"/>
              </a:rPr>
              <a:t>Acessórios</a:t>
            </a:r>
            <a:endParaRPr lang="en-US" sz="2000" dirty="0"/>
          </a:p>
        </p:txBody>
      </p:sp>
      <p:sp>
        <p:nvSpPr>
          <p:cNvPr id="17" name="Text 4"/>
          <p:cNvSpPr/>
          <p:nvPr/>
        </p:nvSpPr>
        <p:spPr>
          <a:xfrm>
            <a:off x="4277431" y="4077386"/>
            <a:ext cx="7306331" cy="158779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2000" b="1" dirty="0">
                <a:solidFill>
                  <a:srgbClr val="4A4A45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Peças de Reposição:</a:t>
            </a:r>
            <a:r>
              <a:rPr lang="en-US" sz="2000" dirty="0">
                <a:solidFill>
                  <a:srgbClr val="4A4A45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 Componentes mecânicos, elétricos e de lataria substituídos</a:t>
            </a:r>
            <a:endParaRPr lang="en-US" sz="2000" dirty="0"/>
          </a:p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2000" b="1" dirty="0">
                <a:solidFill>
                  <a:srgbClr val="4A4A45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Pneus:</a:t>
            </a:r>
            <a:r>
              <a:rPr lang="en-US" sz="2000" dirty="0">
                <a:solidFill>
                  <a:srgbClr val="4A4A45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 Aquisição, recapagem e balanceamento/alinhamento</a:t>
            </a:r>
            <a:endParaRPr lang="en-US" sz="2000" dirty="0"/>
          </a:p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2000" b="1" dirty="0">
                <a:solidFill>
                  <a:srgbClr val="4A4A45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Baterias:</a:t>
            </a:r>
            <a:r>
              <a:rPr lang="en-US" sz="2000" dirty="0">
                <a:solidFill>
                  <a:srgbClr val="4A4A45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 Substituição e manutenção do sistema elétrico</a:t>
            </a:r>
            <a:endParaRPr lang="en-US" sz="2000" dirty="0"/>
          </a:p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2000" b="1" dirty="0">
                <a:solidFill>
                  <a:srgbClr val="4A4A45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Filtros:</a:t>
            </a:r>
            <a:r>
              <a:rPr lang="en-US" sz="2000" dirty="0">
                <a:solidFill>
                  <a:srgbClr val="4A4A45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 Ar, óleo, combustível e cabine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2596816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161BDA-CA24-9FD2-D4F4-6EFD45B204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oogle Shape;61;p14">
            <a:extLst>
              <a:ext uri="{FF2B5EF4-FFF2-40B4-BE49-F238E27FC236}">
                <a16:creationId xmlns:a16="http://schemas.microsoft.com/office/drawing/2014/main" id="{A6B2FD35-6A04-2779-ED82-4E01E271AA2C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5110" y="-14514"/>
            <a:ext cx="1219199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E7803766-A083-738D-D771-0382EC6B3B1D}"/>
              </a:ext>
            </a:extLst>
          </p:cNvPr>
          <p:cNvSpPr txBox="1"/>
          <p:nvPr/>
        </p:nvSpPr>
        <p:spPr>
          <a:xfrm rot="16200000" flipH="1">
            <a:off x="5029360" y="-3072532"/>
            <a:ext cx="2317638" cy="11171676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/>
          </a:solidFill>
          <a:ln w="12700" cap="sq">
            <a:solidFill>
              <a:schemeClr val="accent1">
                <a:alpha val="100000"/>
              </a:schemeClr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 sz="2000"/>
          </a:p>
        </p:txBody>
      </p:sp>
      <p:sp>
        <p:nvSpPr>
          <p:cNvPr id="4" name="标题 1">
            <a:extLst>
              <a:ext uri="{FF2B5EF4-FFF2-40B4-BE49-F238E27FC236}">
                <a16:creationId xmlns:a16="http://schemas.microsoft.com/office/drawing/2014/main" id="{18FBB1BA-7C08-7A56-6C33-CDD75BD34F53}"/>
              </a:ext>
            </a:extLst>
          </p:cNvPr>
          <p:cNvSpPr txBox="1"/>
          <p:nvPr/>
        </p:nvSpPr>
        <p:spPr>
          <a:xfrm>
            <a:off x="237384" y="2074182"/>
            <a:ext cx="818252" cy="784904"/>
          </a:xfrm>
          <a:prstGeom prst="ellipse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 sz="2000"/>
          </a:p>
        </p:txBody>
      </p:sp>
      <p:sp>
        <p:nvSpPr>
          <p:cNvPr id="5" name="标题 1">
            <a:extLst>
              <a:ext uri="{FF2B5EF4-FFF2-40B4-BE49-F238E27FC236}">
                <a16:creationId xmlns:a16="http://schemas.microsoft.com/office/drawing/2014/main" id="{A111877F-16B5-DEF2-3CEE-E2F9A3D0EA91}"/>
              </a:ext>
            </a:extLst>
          </p:cNvPr>
          <p:cNvSpPr txBox="1"/>
          <p:nvPr/>
        </p:nvSpPr>
        <p:spPr>
          <a:xfrm>
            <a:off x="417983" y="2268595"/>
            <a:ext cx="413338" cy="366784"/>
          </a:xfrm>
          <a:custGeom>
            <a:avLst/>
            <a:gdLst>
              <a:gd name="connsiteX0" fmla="*/ 56258 w 778320"/>
              <a:gd name="connsiteY0" fmla="*/ 333700 h 720001"/>
              <a:gd name="connsiteX1" fmla="*/ 56258 w 778320"/>
              <a:gd name="connsiteY1" fmla="*/ 627457 h 720001"/>
              <a:gd name="connsiteX2" fmla="*/ 66946 w 778320"/>
              <a:gd name="connsiteY2" fmla="*/ 653054 h 720001"/>
              <a:gd name="connsiteX3" fmla="*/ 92544 w 778320"/>
              <a:gd name="connsiteY3" fmla="*/ 663743 h 720001"/>
              <a:gd name="connsiteX4" fmla="*/ 685683 w 778320"/>
              <a:gd name="connsiteY4" fmla="*/ 663743 h 720001"/>
              <a:gd name="connsiteX5" fmla="*/ 711281 w 778320"/>
              <a:gd name="connsiteY5" fmla="*/ 653054 h 720001"/>
              <a:gd name="connsiteX6" fmla="*/ 721969 w 778320"/>
              <a:gd name="connsiteY6" fmla="*/ 627457 h 720001"/>
              <a:gd name="connsiteX7" fmla="*/ 721969 w 778320"/>
              <a:gd name="connsiteY7" fmla="*/ 333700 h 720001"/>
              <a:gd name="connsiteX8" fmla="*/ 92544 w 778320"/>
              <a:gd name="connsiteY8" fmla="*/ 142049 h 720001"/>
              <a:gd name="connsiteX9" fmla="*/ 56258 w 778320"/>
              <a:gd name="connsiteY9" fmla="*/ 178336 h 720001"/>
              <a:gd name="connsiteX10" fmla="*/ 56258 w 778320"/>
              <a:gd name="connsiteY10" fmla="*/ 277443 h 720001"/>
              <a:gd name="connsiteX11" fmla="*/ 721969 w 778320"/>
              <a:gd name="connsiteY11" fmla="*/ 277443 h 720001"/>
              <a:gd name="connsiteX12" fmla="*/ 721969 w 778320"/>
              <a:gd name="connsiteY12" fmla="*/ 178336 h 720001"/>
              <a:gd name="connsiteX13" fmla="*/ 685683 w 778320"/>
              <a:gd name="connsiteY13" fmla="*/ 142049 h 720001"/>
              <a:gd name="connsiteX14" fmla="*/ 561355 w 778320"/>
              <a:gd name="connsiteY14" fmla="*/ 142049 h 720001"/>
              <a:gd name="connsiteX15" fmla="*/ 561355 w 778320"/>
              <a:gd name="connsiteY15" fmla="*/ 201026 h 720001"/>
              <a:gd name="connsiteX16" fmla="*/ 533226 w 778320"/>
              <a:gd name="connsiteY16" fmla="*/ 229249 h 720001"/>
              <a:gd name="connsiteX17" fmla="*/ 505097 w 778320"/>
              <a:gd name="connsiteY17" fmla="*/ 201120 h 720001"/>
              <a:gd name="connsiteX18" fmla="*/ 505097 w 778320"/>
              <a:gd name="connsiteY18" fmla="*/ 142049 h 720001"/>
              <a:gd name="connsiteX19" fmla="*/ 273129 w 778320"/>
              <a:gd name="connsiteY19" fmla="*/ 142049 h 720001"/>
              <a:gd name="connsiteX20" fmla="*/ 273129 w 778320"/>
              <a:gd name="connsiteY20" fmla="*/ 201026 h 720001"/>
              <a:gd name="connsiteX21" fmla="*/ 245001 w 778320"/>
              <a:gd name="connsiteY21" fmla="*/ 229249 h 720001"/>
              <a:gd name="connsiteX22" fmla="*/ 216872 w 778320"/>
              <a:gd name="connsiteY22" fmla="*/ 201120 h 720001"/>
              <a:gd name="connsiteX23" fmla="*/ 216872 w 778320"/>
              <a:gd name="connsiteY23" fmla="*/ 142049 h 720001"/>
              <a:gd name="connsiteX24" fmla="*/ 245001 w 778320"/>
              <a:gd name="connsiteY24" fmla="*/ 0 h 720001"/>
              <a:gd name="connsiteX25" fmla="*/ 273129 w 778320"/>
              <a:gd name="connsiteY25" fmla="*/ 28129 h 720001"/>
              <a:gd name="connsiteX26" fmla="*/ 273129 w 778320"/>
              <a:gd name="connsiteY26" fmla="*/ 85792 h 720001"/>
              <a:gd name="connsiteX27" fmla="*/ 505097 w 778320"/>
              <a:gd name="connsiteY27" fmla="*/ 85792 h 720001"/>
              <a:gd name="connsiteX28" fmla="*/ 505097 w 778320"/>
              <a:gd name="connsiteY28" fmla="*/ 28129 h 720001"/>
              <a:gd name="connsiteX29" fmla="*/ 533226 w 778320"/>
              <a:gd name="connsiteY29" fmla="*/ 0 h 720001"/>
              <a:gd name="connsiteX30" fmla="*/ 561355 w 778320"/>
              <a:gd name="connsiteY30" fmla="*/ 28129 h 720001"/>
              <a:gd name="connsiteX31" fmla="*/ 561355 w 778320"/>
              <a:gd name="connsiteY31" fmla="*/ 85792 h 720001"/>
              <a:gd name="connsiteX32" fmla="*/ 685683 w 778320"/>
              <a:gd name="connsiteY32" fmla="*/ 85792 h 720001"/>
              <a:gd name="connsiteX33" fmla="*/ 778320 w 778320"/>
              <a:gd name="connsiteY33" fmla="*/ 178336 h 720001"/>
              <a:gd name="connsiteX34" fmla="*/ 778320 w 778320"/>
              <a:gd name="connsiteY34" fmla="*/ 627457 h 720001"/>
              <a:gd name="connsiteX35" fmla="*/ 685777 w 778320"/>
              <a:gd name="connsiteY35" fmla="*/ 720001 h 720001"/>
              <a:gd name="connsiteX36" fmla="*/ 92544 w 778320"/>
              <a:gd name="connsiteY36" fmla="*/ 720001 h 720001"/>
              <a:gd name="connsiteX37" fmla="*/ 0 w 778320"/>
              <a:gd name="connsiteY37" fmla="*/ 627457 h 720001"/>
              <a:gd name="connsiteX38" fmla="*/ 0 w 778320"/>
              <a:gd name="connsiteY38" fmla="*/ 333700 h 720001"/>
              <a:gd name="connsiteX39" fmla="*/ 0 w 778320"/>
              <a:gd name="connsiteY39" fmla="*/ 277443 h 720001"/>
              <a:gd name="connsiteX40" fmla="*/ 0 w 778320"/>
              <a:gd name="connsiteY40" fmla="*/ 178336 h 720001"/>
              <a:gd name="connsiteX41" fmla="*/ 92544 w 778320"/>
              <a:gd name="connsiteY41" fmla="*/ 85792 h 720001"/>
              <a:gd name="connsiteX42" fmla="*/ 216872 w 778320"/>
              <a:gd name="connsiteY42" fmla="*/ 85792 h 720001"/>
              <a:gd name="connsiteX43" fmla="*/ 216872 w 778320"/>
              <a:gd name="connsiteY43" fmla="*/ 28129 h 720001"/>
              <a:gd name="connsiteX44" fmla="*/ 245001 w 778320"/>
              <a:gd name="connsiteY44" fmla="*/ 0 h 720001"/>
            </a:gdLst>
            <a:ahLst/>
            <a:cxnLst/>
            <a:rect l="l" t="t" r="r" b="b"/>
            <a:pathLst>
              <a:path w="778320" h="720001">
                <a:moveTo>
                  <a:pt x="56258" y="333700"/>
                </a:moveTo>
                <a:lnTo>
                  <a:pt x="56258" y="627457"/>
                </a:lnTo>
                <a:cubicBezTo>
                  <a:pt x="56258" y="637115"/>
                  <a:pt x="60008" y="646116"/>
                  <a:pt x="66946" y="653054"/>
                </a:cubicBezTo>
                <a:cubicBezTo>
                  <a:pt x="73885" y="659899"/>
                  <a:pt x="82980" y="663743"/>
                  <a:pt x="92544" y="663743"/>
                </a:cubicBezTo>
                <a:lnTo>
                  <a:pt x="685683" y="663743"/>
                </a:lnTo>
                <a:cubicBezTo>
                  <a:pt x="695341" y="663743"/>
                  <a:pt x="704342" y="659993"/>
                  <a:pt x="711281" y="653054"/>
                </a:cubicBezTo>
                <a:cubicBezTo>
                  <a:pt x="718125" y="646116"/>
                  <a:pt x="721969" y="637021"/>
                  <a:pt x="721969" y="627457"/>
                </a:cubicBezTo>
                <a:lnTo>
                  <a:pt x="721969" y="333700"/>
                </a:lnTo>
                <a:close/>
                <a:moveTo>
                  <a:pt x="92544" y="142049"/>
                </a:moveTo>
                <a:cubicBezTo>
                  <a:pt x="72478" y="142049"/>
                  <a:pt x="56258" y="158364"/>
                  <a:pt x="56258" y="178336"/>
                </a:cubicBezTo>
                <a:lnTo>
                  <a:pt x="56258" y="277443"/>
                </a:lnTo>
                <a:lnTo>
                  <a:pt x="721969" y="277443"/>
                </a:lnTo>
                <a:lnTo>
                  <a:pt x="721969" y="178336"/>
                </a:lnTo>
                <a:cubicBezTo>
                  <a:pt x="721969" y="158270"/>
                  <a:pt x="705655" y="142049"/>
                  <a:pt x="685683" y="142049"/>
                </a:cubicBezTo>
                <a:lnTo>
                  <a:pt x="561355" y="142049"/>
                </a:lnTo>
                <a:lnTo>
                  <a:pt x="561355" y="201026"/>
                </a:lnTo>
                <a:cubicBezTo>
                  <a:pt x="561355" y="216591"/>
                  <a:pt x="548790" y="229249"/>
                  <a:pt x="533226" y="229249"/>
                </a:cubicBezTo>
                <a:cubicBezTo>
                  <a:pt x="517661" y="229249"/>
                  <a:pt x="505097" y="216685"/>
                  <a:pt x="505097" y="201120"/>
                </a:cubicBezTo>
                <a:lnTo>
                  <a:pt x="505097" y="142049"/>
                </a:lnTo>
                <a:lnTo>
                  <a:pt x="273129" y="142049"/>
                </a:lnTo>
                <a:lnTo>
                  <a:pt x="273129" y="201026"/>
                </a:lnTo>
                <a:cubicBezTo>
                  <a:pt x="273129" y="216591"/>
                  <a:pt x="260565" y="229249"/>
                  <a:pt x="245001" y="229249"/>
                </a:cubicBezTo>
                <a:cubicBezTo>
                  <a:pt x="229436" y="229249"/>
                  <a:pt x="216872" y="216685"/>
                  <a:pt x="216872" y="201120"/>
                </a:cubicBezTo>
                <a:lnTo>
                  <a:pt x="216872" y="142049"/>
                </a:lnTo>
                <a:close/>
                <a:moveTo>
                  <a:pt x="245001" y="0"/>
                </a:moveTo>
                <a:cubicBezTo>
                  <a:pt x="260565" y="0"/>
                  <a:pt x="273129" y="12564"/>
                  <a:pt x="273129" y="28129"/>
                </a:cubicBezTo>
                <a:lnTo>
                  <a:pt x="273129" y="85792"/>
                </a:lnTo>
                <a:lnTo>
                  <a:pt x="505097" y="85792"/>
                </a:lnTo>
                <a:lnTo>
                  <a:pt x="505097" y="28129"/>
                </a:lnTo>
                <a:cubicBezTo>
                  <a:pt x="505097" y="12564"/>
                  <a:pt x="517661" y="0"/>
                  <a:pt x="533226" y="0"/>
                </a:cubicBezTo>
                <a:cubicBezTo>
                  <a:pt x="548790" y="0"/>
                  <a:pt x="561355" y="12564"/>
                  <a:pt x="561355" y="28129"/>
                </a:cubicBezTo>
                <a:lnTo>
                  <a:pt x="561355" y="85792"/>
                </a:lnTo>
                <a:lnTo>
                  <a:pt x="685683" y="85792"/>
                </a:lnTo>
                <a:cubicBezTo>
                  <a:pt x="736784" y="85792"/>
                  <a:pt x="778227" y="127235"/>
                  <a:pt x="778320" y="178336"/>
                </a:cubicBezTo>
                <a:lnTo>
                  <a:pt x="778320" y="627457"/>
                </a:lnTo>
                <a:cubicBezTo>
                  <a:pt x="778320" y="678370"/>
                  <a:pt x="736690" y="720001"/>
                  <a:pt x="685777" y="720001"/>
                </a:cubicBezTo>
                <a:lnTo>
                  <a:pt x="92544" y="720001"/>
                </a:lnTo>
                <a:cubicBezTo>
                  <a:pt x="41631" y="720001"/>
                  <a:pt x="0" y="678370"/>
                  <a:pt x="0" y="627457"/>
                </a:cubicBezTo>
                <a:lnTo>
                  <a:pt x="0" y="333700"/>
                </a:lnTo>
                <a:lnTo>
                  <a:pt x="0" y="277443"/>
                </a:lnTo>
                <a:lnTo>
                  <a:pt x="0" y="178336"/>
                </a:lnTo>
                <a:cubicBezTo>
                  <a:pt x="0" y="127235"/>
                  <a:pt x="41443" y="85792"/>
                  <a:pt x="92544" y="85792"/>
                </a:cubicBezTo>
                <a:lnTo>
                  <a:pt x="216872" y="85792"/>
                </a:lnTo>
                <a:lnTo>
                  <a:pt x="216872" y="28129"/>
                </a:lnTo>
                <a:cubicBezTo>
                  <a:pt x="216872" y="12564"/>
                  <a:pt x="229436" y="0"/>
                  <a:pt x="245001" y="0"/>
                </a:cubicBezTo>
                <a:close/>
              </a:path>
            </a:pathLst>
          </a:custGeom>
          <a:solidFill>
            <a:schemeClr val="bg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 sz="2000"/>
          </a:p>
        </p:txBody>
      </p:sp>
      <p:sp>
        <p:nvSpPr>
          <p:cNvPr id="6" name="标题 1">
            <a:extLst>
              <a:ext uri="{FF2B5EF4-FFF2-40B4-BE49-F238E27FC236}">
                <a16:creationId xmlns:a16="http://schemas.microsoft.com/office/drawing/2014/main" id="{D8CDAA17-CEEA-4AA5-36BB-7D7FC8010454}"/>
              </a:ext>
            </a:extLst>
          </p:cNvPr>
          <p:cNvSpPr txBox="1"/>
          <p:nvPr/>
        </p:nvSpPr>
        <p:spPr>
          <a:xfrm>
            <a:off x="602339" y="549864"/>
            <a:ext cx="10671175" cy="46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4000" b="1" dirty="0" err="1">
                <a:latin typeface="DengXian" panose="02010600030101010101" pitchFamily="2" charset="-122"/>
                <a:ea typeface="DengXian" panose="02010600030101010101" pitchFamily="2" charset="-122"/>
                <a:cs typeface="Lato Bold" pitchFamily="34" charset="-120"/>
              </a:rPr>
              <a:t>Categorias</a:t>
            </a:r>
            <a:r>
              <a:rPr lang="en-US" sz="4000" b="1" dirty="0">
                <a:latin typeface="DengXian" panose="02010600030101010101" pitchFamily="2" charset="-122"/>
                <a:ea typeface="DengXian" panose="02010600030101010101" pitchFamily="2" charset="-122"/>
                <a:cs typeface="Lato Bold" pitchFamily="34" charset="-120"/>
              </a:rPr>
              <a:t> de </a:t>
            </a:r>
            <a:r>
              <a:rPr lang="en-US" sz="4000" b="1" dirty="0" err="1">
                <a:latin typeface="DengXian" panose="02010600030101010101" pitchFamily="2" charset="-122"/>
                <a:ea typeface="DengXian" panose="02010600030101010101" pitchFamily="2" charset="-122"/>
                <a:cs typeface="Lato Bold" pitchFamily="34" charset="-120"/>
              </a:rPr>
              <a:t>Despesas</a:t>
            </a:r>
            <a:r>
              <a:rPr lang="en-US" sz="4000" b="1" dirty="0">
                <a:latin typeface="DengXian" panose="02010600030101010101" pitchFamily="2" charset="-122"/>
                <a:ea typeface="DengXian" panose="02010600030101010101" pitchFamily="2" charset="-122"/>
                <a:cs typeface="Lato Bold" pitchFamily="34" charset="-120"/>
              </a:rPr>
              <a:t> da Frota</a:t>
            </a:r>
            <a:endParaRPr lang="en-US" sz="4000" dirty="0"/>
          </a:p>
          <a:p>
            <a:pPr algn="l">
              <a:lnSpc>
                <a:spcPct val="110000"/>
              </a:lnSpc>
            </a:pPr>
            <a:endParaRPr kumimoji="1" lang="zh-CN" altLang="en-US" sz="4000" dirty="0"/>
          </a:p>
        </p:txBody>
      </p:sp>
      <p:cxnSp>
        <p:nvCxnSpPr>
          <p:cNvPr id="7" name="线条 1">
            <a:extLst>
              <a:ext uri="{FF2B5EF4-FFF2-40B4-BE49-F238E27FC236}">
                <a16:creationId xmlns:a16="http://schemas.microsoft.com/office/drawing/2014/main" id="{C859EC63-59D7-13DB-6F6B-A5A919B7CAED}"/>
              </a:ext>
            </a:extLst>
          </p:cNvPr>
          <p:cNvCxnSpPr/>
          <p:nvPr/>
        </p:nvCxnSpPr>
        <p:spPr>
          <a:xfrm>
            <a:off x="0" y="958850"/>
            <a:ext cx="12122150" cy="0"/>
          </a:xfrm>
          <a:prstGeom prst="line">
            <a:avLst/>
          </a:prstGeom>
          <a:noFill/>
          <a:ln w="28575" cap="sq">
            <a:solidFill>
              <a:schemeClr val="accent1"/>
            </a:solidFill>
            <a:prstDash val="solid"/>
            <a:miter/>
          </a:ln>
        </p:spPr>
      </p:cxnSp>
      <p:sp>
        <p:nvSpPr>
          <p:cNvPr id="11" name="标题 1">
            <a:extLst>
              <a:ext uri="{FF2B5EF4-FFF2-40B4-BE49-F238E27FC236}">
                <a16:creationId xmlns:a16="http://schemas.microsoft.com/office/drawing/2014/main" id="{82AAF023-1590-769F-F854-96A3B29E2A82}"/>
              </a:ext>
            </a:extLst>
          </p:cNvPr>
          <p:cNvSpPr txBox="1"/>
          <p:nvPr/>
        </p:nvSpPr>
        <p:spPr>
          <a:xfrm rot="16200000" flipH="1">
            <a:off x="5029359" y="-695718"/>
            <a:ext cx="2317638" cy="11171676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/>
          </a:solidFill>
          <a:ln w="12700" cap="sq">
            <a:solidFill>
              <a:schemeClr val="accent1">
                <a:alpha val="100000"/>
              </a:schemeClr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 sz="2000"/>
          </a:p>
        </p:txBody>
      </p:sp>
      <p:sp>
        <p:nvSpPr>
          <p:cNvPr id="12" name="标题 1">
            <a:extLst>
              <a:ext uri="{FF2B5EF4-FFF2-40B4-BE49-F238E27FC236}">
                <a16:creationId xmlns:a16="http://schemas.microsoft.com/office/drawing/2014/main" id="{58716BA4-990D-A4CC-3CFA-54E6577963FA}"/>
              </a:ext>
            </a:extLst>
          </p:cNvPr>
          <p:cNvSpPr txBox="1"/>
          <p:nvPr/>
        </p:nvSpPr>
        <p:spPr>
          <a:xfrm>
            <a:off x="237383" y="4450996"/>
            <a:ext cx="818252" cy="784904"/>
          </a:xfrm>
          <a:prstGeom prst="ellipse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 sz="2000"/>
          </a:p>
        </p:txBody>
      </p:sp>
      <p:sp>
        <p:nvSpPr>
          <p:cNvPr id="13" name="标题 1">
            <a:extLst>
              <a:ext uri="{FF2B5EF4-FFF2-40B4-BE49-F238E27FC236}">
                <a16:creationId xmlns:a16="http://schemas.microsoft.com/office/drawing/2014/main" id="{DDB7D867-A25A-8CA4-AFDD-496156D42E10}"/>
              </a:ext>
            </a:extLst>
          </p:cNvPr>
          <p:cNvSpPr txBox="1"/>
          <p:nvPr/>
        </p:nvSpPr>
        <p:spPr>
          <a:xfrm>
            <a:off x="417982" y="4645409"/>
            <a:ext cx="413338" cy="366784"/>
          </a:xfrm>
          <a:custGeom>
            <a:avLst/>
            <a:gdLst>
              <a:gd name="connsiteX0" fmla="*/ 56258 w 778320"/>
              <a:gd name="connsiteY0" fmla="*/ 333700 h 720001"/>
              <a:gd name="connsiteX1" fmla="*/ 56258 w 778320"/>
              <a:gd name="connsiteY1" fmla="*/ 627457 h 720001"/>
              <a:gd name="connsiteX2" fmla="*/ 66946 w 778320"/>
              <a:gd name="connsiteY2" fmla="*/ 653054 h 720001"/>
              <a:gd name="connsiteX3" fmla="*/ 92544 w 778320"/>
              <a:gd name="connsiteY3" fmla="*/ 663743 h 720001"/>
              <a:gd name="connsiteX4" fmla="*/ 685683 w 778320"/>
              <a:gd name="connsiteY4" fmla="*/ 663743 h 720001"/>
              <a:gd name="connsiteX5" fmla="*/ 711281 w 778320"/>
              <a:gd name="connsiteY5" fmla="*/ 653054 h 720001"/>
              <a:gd name="connsiteX6" fmla="*/ 721969 w 778320"/>
              <a:gd name="connsiteY6" fmla="*/ 627457 h 720001"/>
              <a:gd name="connsiteX7" fmla="*/ 721969 w 778320"/>
              <a:gd name="connsiteY7" fmla="*/ 333700 h 720001"/>
              <a:gd name="connsiteX8" fmla="*/ 92544 w 778320"/>
              <a:gd name="connsiteY8" fmla="*/ 142049 h 720001"/>
              <a:gd name="connsiteX9" fmla="*/ 56258 w 778320"/>
              <a:gd name="connsiteY9" fmla="*/ 178336 h 720001"/>
              <a:gd name="connsiteX10" fmla="*/ 56258 w 778320"/>
              <a:gd name="connsiteY10" fmla="*/ 277443 h 720001"/>
              <a:gd name="connsiteX11" fmla="*/ 721969 w 778320"/>
              <a:gd name="connsiteY11" fmla="*/ 277443 h 720001"/>
              <a:gd name="connsiteX12" fmla="*/ 721969 w 778320"/>
              <a:gd name="connsiteY12" fmla="*/ 178336 h 720001"/>
              <a:gd name="connsiteX13" fmla="*/ 685683 w 778320"/>
              <a:gd name="connsiteY13" fmla="*/ 142049 h 720001"/>
              <a:gd name="connsiteX14" fmla="*/ 561355 w 778320"/>
              <a:gd name="connsiteY14" fmla="*/ 142049 h 720001"/>
              <a:gd name="connsiteX15" fmla="*/ 561355 w 778320"/>
              <a:gd name="connsiteY15" fmla="*/ 201026 h 720001"/>
              <a:gd name="connsiteX16" fmla="*/ 533226 w 778320"/>
              <a:gd name="connsiteY16" fmla="*/ 229249 h 720001"/>
              <a:gd name="connsiteX17" fmla="*/ 505097 w 778320"/>
              <a:gd name="connsiteY17" fmla="*/ 201120 h 720001"/>
              <a:gd name="connsiteX18" fmla="*/ 505097 w 778320"/>
              <a:gd name="connsiteY18" fmla="*/ 142049 h 720001"/>
              <a:gd name="connsiteX19" fmla="*/ 273129 w 778320"/>
              <a:gd name="connsiteY19" fmla="*/ 142049 h 720001"/>
              <a:gd name="connsiteX20" fmla="*/ 273129 w 778320"/>
              <a:gd name="connsiteY20" fmla="*/ 201026 h 720001"/>
              <a:gd name="connsiteX21" fmla="*/ 245001 w 778320"/>
              <a:gd name="connsiteY21" fmla="*/ 229249 h 720001"/>
              <a:gd name="connsiteX22" fmla="*/ 216872 w 778320"/>
              <a:gd name="connsiteY22" fmla="*/ 201120 h 720001"/>
              <a:gd name="connsiteX23" fmla="*/ 216872 w 778320"/>
              <a:gd name="connsiteY23" fmla="*/ 142049 h 720001"/>
              <a:gd name="connsiteX24" fmla="*/ 245001 w 778320"/>
              <a:gd name="connsiteY24" fmla="*/ 0 h 720001"/>
              <a:gd name="connsiteX25" fmla="*/ 273129 w 778320"/>
              <a:gd name="connsiteY25" fmla="*/ 28129 h 720001"/>
              <a:gd name="connsiteX26" fmla="*/ 273129 w 778320"/>
              <a:gd name="connsiteY26" fmla="*/ 85792 h 720001"/>
              <a:gd name="connsiteX27" fmla="*/ 505097 w 778320"/>
              <a:gd name="connsiteY27" fmla="*/ 85792 h 720001"/>
              <a:gd name="connsiteX28" fmla="*/ 505097 w 778320"/>
              <a:gd name="connsiteY28" fmla="*/ 28129 h 720001"/>
              <a:gd name="connsiteX29" fmla="*/ 533226 w 778320"/>
              <a:gd name="connsiteY29" fmla="*/ 0 h 720001"/>
              <a:gd name="connsiteX30" fmla="*/ 561355 w 778320"/>
              <a:gd name="connsiteY30" fmla="*/ 28129 h 720001"/>
              <a:gd name="connsiteX31" fmla="*/ 561355 w 778320"/>
              <a:gd name="connsiteY31" fmla="*/ 85792 h 720001"/>
              <a:gd name="connsiteX32" fmla="*/ 685683 w 778320"/>
              <a:gd name="connsiteY32" fmla="*/ 85792 h 720001"/>
              <a:gd name="connsiteX33" fmla="*/ 778320 w 778320"/>
              <a:gd name="connsiteY33" fmla="*/ 178336 h 720001"/>
              <a:gd name="connsiteX34" fmla="*/ 778320 w 778320"/>
              <a:gd name="connsiteY34" fmla="*/ 627457 h 720001"/>
              <a:gd name="connsiteX35" fmla="*/ 685777 w 778320"/>
              <a:gd name="connsiteY35" fmla="*/ 720001 h 720001"/>
              <a:gd name="connsiteX36" fmla="*/ 92544 w 778320"/>
              <a:gd name="connsiteY36" fmla="*/ 720001 h 720001"/>
              <a:gd name="connsiteX37" fmla="*/ 0 w 778320"/>
              <a:gd name="connsiteY37" fmla="*/ 627457 h 720001"/>
              <a:gd name="connsiteX38" fmla="*/ 0 w 778320"/>
              <a:gd name="connsiteY38" fmla="*/ 333700 h 720001"/>
              <a:gd name="connsiteX39" fmla="*/ 0 w 778320"/>
              <a:gd name="connsiteY39" fmla="*/ 277443 h 720001"/>
              <a:gd name="connsiteX40" fmla="*/ 0 w 778320"/>
              <a:gd name="connsiteY40" fmla="*/ 178336 h 720001"/>
              <a:gd name="connsiteX41" fmla="*/ 92544 w 778320"/>
              <a:gd name="connsiteY41" fmla="*/ 85792 h 720001"/>
              <a:gd name="connsiteX42" fmla="*/ 216872 w 778320"/>
              <a:gd name="connsiteY42" fmla="*/ 85792 h 720001"/>
              <a:gd name="connsiteX43" fmla="*/ 216872 w 778320"/>
              <a:gd name="connsiteY43" fmla="*/ 28129 h 720001"/>
              <a:gd name="connsiteX44" fmla="*/ 245001 w 778320"/>
              <a:gd name="connsiteY44" fmla="*/ 0 h 720001"/>
            </a:gdLst>
            <a:ahLst/>
            <a:cxnLst/>
            <a:rect l="l" t="t" r="r" b="b"/>
            <a:pathLst>
              <a:path w="778320" h="720001">
                <a:moveTo>
                  <a:pt x="56258" y="333700"/>
                </a:moveTo>
                <a:lnTo>
                  <a:pt x="56258" y="627457"/>
                </a:lnTo>
                <a:cubicBezTo>
                  <a:pt x="56258" y="637115"/>
                  <a:pt x="60008" y="646116"/>
                  <a:pt x="66946" y="653054"/>
                </a:cubicBezTo>
                <a:cubicBezTo>
                  <a:pt x="73885" y="659899"/>
                  <a:pt x="82980" y="663743"/>
                  <a:pt x="92544" y="663743"/>
                </a:cubicBezTo>
                <a:lnTo>
                  <a:pt x="685683" y="663743"/>
                </a:lnTo>
                <a:cubicBezTo>
                  <a:pt x="695341" y="663743"/>
                  <a:pt x="704342" y="659993"/>
                  <a:pt x="711281" y="653054"/>
                </a:cubicBezTo>
                <a:cubicBezTo>
                  <a:pt x="718125" y="646116"/>
                  <a:pt x="721969" y="637021"/>
                  <a:pt x="721969" y="627457"/>
                </a:cubicBezTo>
                <a:lnTo>
                  <a:pt x="721969" y="333700"/>
                </a:lnTo>
                <a:close/>
                <a:moveTo>
                  <a:pt x="92544" y="142049"/>
                </a:moveTo>
                <a:cubicBezTo>
                  <a:pt x="72478" y="142049"/>
                  <a:pt x="56258" y="158364"/>
                  <a:pt x="56258" y="178336"/>
                </a:cubicBezTo>
                <a:lnTo>
                  <a:pt x="56258" y="277443"/>
                </a:lnTo>
                <a:lnTo>
                  <a:pt x="721969" y="277443"/>
                </a:lnTo>
                <a:lnTo>
                  <a:pt x="721969" y="178336"/>
                </a:lnTo>
                <a:cubicBezTo>
                  <a:pt x="721969" y="158270"/>
                  <a:pt x="705655" y="142049"/>
                  <a:pt x="685683" y="142049"/>
                </a:cubicBezTo>
                <a:lnTo>
                  <a:pt x="561355" y="142049"/>
                </a:lnTo>
                <a:lnTo>
                  <a:pt x="561355" y="201026"/>
                </a:lnTo>
                <a:cubicBezTo>
                  <a:pt x="561355" y="216591"/>
                  <a:pt x="548790" y="229249"/>
                  <a:pt x="533226" y="229249"/>
                </a:cubicBezTo>
                <a:cubicBezTo>
                  <a:pt x="517661" y="229249"/>
                  <a:pt x="505097" y="216685"/>
                  <a:pt x="505097" y="201120"/>
                </a:cubicBezTo>
                <a:lnTo>
                  <a:pt x="505097" y="142049"/>
                </a:lnTo>
                <a:lnTo>
                  <a:pt x="273129" y="142049"/>
                </a:lnTo>
                <a:lnTo>
                  <a:pt x="273129" y="201026"/>
                </a:lnTo>
                <a:cubicBezTo>
                  <a:pt x="273129" y="216591"/>
                  <a:pt x="260565" y="229249"/>
                  <a:pt x="245001" y="229249"/>
                </a:cubicBezTo>
                <a:cubicBezTo>
                  <a:pt x="229436" y="229249"/>
                  <a:pt x="216872" y="216685"/>
                  <a:pt x="216872" y="201120"/>
                </a:cubicBezTo>
                <a:lnTo>
                  <a:pt x="216872" y="142049"/>
                </a:lnTo>
                <a:close/>
                <a:moveTo>
                  <a:pt x="245001" y="0"/>
                </a:moveTo>
                <a:cubicBezTo>
                  <a:pt x="260565" y="0"/>
                  <a:pt x="273129" y="12564"/>
                  <a:pt x="273129" y="28129"/>
                </a:cubicBezTo>
                <a:lnTo>
                  <a:pt x="273129" y="85792"/>
                </a:lnTo>
                <a:lnTo>
                  <a:pt x="505097" y="85792"/>
                </a:lnTo>
                <a:lnTo>
                  <a:pt x="505097" y="28129"/>
                </a:lnTo>
                <a:cubicBezTo>
                  <a:pt x="505097" y="12564"/>
                  <a:pt x="517661" y="0"/>
                  <a:pt x="533226" y="0"/>
                </a:cubicBezTo>
                <a:cubicBezTo>
                  <a:pt x="548790" y="0"/>
                  <a:pt x="561355" y="12564"/>
                  <a:pt x="561355" y="28129"/>
                </a:cubicBezTo>
                <a:lnTo>
                  <a:pt x="561355" y="85792"/>
                </a:lnTo>
                <a:lnTo>
                  <a:pt x="685683" y="85792"/>
                </a:lnTo>
                <a:cubicBezTo>
                  <a:pt x="736784" y="85792"/>
                  <a:pt x="778227" y="127235"/>
                  <a:pt x="778320" y="178336"/>
                </a:cubicBezTo>
                <a:lnTo>
                  <a:pt x="778320" y="627457"/>
                </a:lnTo>
                <a:cubicBezTo>
                  <a:pt x="778320" y="678370"/>
                  <a:pt x="736690" y="720001"/>
                  <a:pt x="685777" y="720001"/>
                </a:cubicBezTo>
                <a:lnTo>
                  <a:pt x="92544" y="720001"/>
                </a:lnTo>
                <a:cubicBezTo>
                  <a:pt x="41631" y="720001"/>
                  <a:pt x="0" y="678370"/>
                  <a:pt x="0" y="627457"/>
                </a:cubicBezTo>
                <a:lnTo>
                  <a:pt x="0" y="333700"/>
                </a:lnTo>
                <a:lnTo>
                  <a:pt x="0" y="277443"/>
                </a:lnTo>
                <a:lnTo>
                  <a:pt x="0" y="178336"/>
                </a:lnTo>
                <a:cubicBezTo>
                  <a:pt x="0" y="127235"/>
                  <a:pt x="41443" y="85792"/>
                  <a:pt x="92544" y="85792"/>
                </a:cubicBezTo>
                <a:lnTo>
                  <a:pt x="216872" y="85792"/>
                </a:lnTo>
                <a:lnTo>
                  <a:pt x="216872" y="28129"/>
                </a:lnTo>
                <a:cubicBezTo>
                  <a:pt x="216872" y="12564"/>
                  <a:pt x="229436" y="0"/>
                  <a:pt x="245001" y="0"/>
                </a:cubicBezTo>
                <a:close/>
              </a:path>
            </a:pathLst>
          </a:custGeom>
          <a:solidFill>
            <a:schemeClr val="bg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 sz="2000"/>
          </a:p>
        </p:txBody>
      </p:sp>
      <p:sp>
        <p:nvSpPr>
          <p:cNvPr id="3" name="Text 5"/>
          <p:cNvSpPr/>
          <p:nvPr/>
        </p:nvSpPr>
        <p:spPr>
          <a:xfrm>
            <a:off x="1277910" y="2325221"/>
            <a:ext cx="2503646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000" b="1" dirty="0">
                <a:latin typeface="DengXian" panose="02010600030101010101" pitchFamily="2" charset="-122"/>
                <a:ea typeface="DengXian" panose="02010600030101010101" pitchFamily="2" charset="-122"/>
                <a:cs typeface="Lato Bold" pitchFamily="34" charset="-120"/>
              </a:rPr>
              <a:t>Despesas Obrigatórias</a:t>
            </a:r>
            <a:endParaRPr lang="en-US" sz="2000" dirty="0"/>
          </a:p>
        </p:txBody>
      </p:sp>
      <p:sp>
        <p:nvSpPr>
          <p:cNvPr id="14" name="Text 6"/>
          <p:cNvSpPr/>
          <p:nvPr/>
        </p:nvSpPr>
        <p:spPr>
          <a:xfrm>
            <a:off x="4368786" y="1813819"/>
            <a:ext cx="7220874" cy="158779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2000" b="1" dirty="0" err="1"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Licenciamento</a:t>
            </a:r>
            <a:r>
              <a:rPr lang="en-US" sz="2000" b="1" dirty="0"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:</a:t>
            </a:r>
            <a:r>
              <a:rPr lang="en-US" sz="2000" dirty="0"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 Taxa anual de licenciamento e emissão de documentos</a:t>
            </a:r>
            <a:endParaRPr lang="en-US" sz="2000" dirty="0"/>
          </a:p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2000" b="1" dirty="0"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Seguro Obrigatório (DPVAT):</a:t>
            </a:r>
            <a:r>
              <a:rPr lang="en-US" sz="2000" dirty="0"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 Quando aplicável</a:t>
            </a:r>
            <a:endParaRPr lang="en-US" sz="2000" dirty="0"/>
          </a:p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2000" b="1" dirty="0"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Multas e Infrações:</a:t>
            </a:r>
            <a:r>
              <a:rPr lang="en-US" sz="2000" dirty="0"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 Penalidades por descumprimento do CTB</a:t>
            </a:r>
            <a:endParaRPr lang="en-US" sz="2000" dirty="0"/>
          </a:p>
        </p:txBody>
      </p:sp>
      <p:sp>
        <p:nvSpPr>
          <p:cNvPr id="15" name="Text 7"/>
          <p:cNvSpPr/>
          <p:nvPr/>
        </p:nvSpPr>
        <p:spPr>
          <a:xfrm>
            <a:off x="1418549" y="4733024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000" b="1" dirty="0">
                <a:latin typeface="DengXian" panose="02010600030101010101" pitchFamily="2" charset="-122"/>
                <a:ea typeface="DengXian" panose="02010600030101010101" pitchFamily="2" charset="-122"/>
                <a:cs typeface="Lato Bold" pitchFamily="34" charset="-120"/>
              </a:rPr>
              <a:t>Outras Despesas</a:t>
            </a:r>
            <a:endParaRPr lang="en-US" sz="2000" dirty="0"/>
          </a:p>
        </p:txBody>
      </p:sp>
      <p:sp>
        <p:nvSpPr>
          <p:cNvPr id="18" name="Text 8"/>
          <p:cNvSpPr/>
          <p:nvPr/>
        </p:nvSpPr>
        <p:spPr>
          <a:xfrm>
            <a:off x="4368786" y="4132745"/>
            <a:ext cx="7102977" cy="127023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2000" b="1" dirty="0"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Seguro:</a:t>
            </a:r>
            <a:r>
              <a:rPr lang="en-US" sz="2000" dirty="0"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 Quando houver contratação de seguro total ou parcial</a:t>
            </a:r>
            <a:endParaRPr lang="en-US" sz="2000" dirty="0"/>
          </a:p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2000" b="1" dirty="0"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Rastreamento:</a:t>
            </a:r>
            <a:r>
              <a:rPr lang="en-US" sz="2000" dirty="0"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 Sistemas de monitoramento e localização</a:t>
            </a:r>
            <a:endParaRPr lang="en-US" sz="2000" dirty="0"/>
          </a:p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2000" b="1" dirty="0"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Lavagem:</a:t>
            </a:r>
            <a:r>
              <a:rPr lang="en-US" sz="2000" dirty="0"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 Serviços de limpeza interna e externa</a:t>
            </a:r>
            <a:endParaRPr lang="en-US" sz="2000" dirty="0"/>
          </a:p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2000" b="1" dirty="0"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Estacionamento:</a:t>
            </a:r>
            <a:r>
              <a:rPr lang="en-US" sz="2000" dirty="0"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 Quando aplicável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6310378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5A9387-DBF6-A38A-E2D3-AB4BA0444C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oogle Shape;61;p14">
            <a:extLst>
              <a:ext uri="{FF2B5EF4-FFF2-40B4-BE49-F238E27FC236}">
                <a16:creationId xmlns:a16="http://schemas.microsoft.com/office/drawing/2014/main" id="{C0799B50-75C3-37B1-E473-96B202EEDF6C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5110" y="-14514"/>
            <a:ext cx="1219199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标题 1">
            <a:extLst>
              <a:ext uri="{FF2B5EF4-FFF2-40B4-BE49-F238E27FC236}">
                <a16:creationId xmlns:a16="http://schemas.microsoft.com/office/drawing/2014/main" id="{68D15052-6A01-154A-5462-187167E66984}"/>
              </a:ext>
            </a:extLst>
          </p:cNvPr>
          <p:cNvSpPr txBox="1"/>
          <p:nvPr/>
        </p:nvSpPr>
        <p:spPr>
          <a:xfrm>
            <a:off x="458234" y="568065"/>
            <a:ext cx="10671175" cy="46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4000" b="1" dirty="0">
                <a:solidFill>
                  <a:srgbClr val="282824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Lato Bold" pitchFamily="34" charset="-120"/>
              </a:rPr>
              <a:t>Histórico de </a:t>
            </a:r>
            <a:r>
              <a:rPr lang="en-US" sz="4000" b="1" dirty="0" err="1">
                <a:solidFill>
                  <a:srgbClr val="282824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Lato Bold" pitchFamily="34" charset="-120"/>
              </a:rPr>
              <a:t>Manutenções</a:t>
            </a:r>
            <a:endParaRPr lang="en-US" sz="4000" b="1" dirty="0"/>
          </a:p>
          <a:p>
            <a:pPr algn="l">
              <a:lnSpc>
                <a:spcPct val="110000"/>
              </a:lnSpc>
            </a:pPr>
            <a:endParaRPr kumimoji="1" lang="zh-CN" altLang="en-US" sz="4000" b="1" dirty="0"/>
          </a:p>
        </p:txBody>
      </p:sp>
      <p:cxnSp>
        <p:nvCxnSpPr>
          <p:cNvPr id="7" name="线条 1">
            <a:extLst>
              <a:ext uri="{FF2B5EF4-FFF2-40B4-BE49-F238E27FC236}">
                <a16:creationId xmlns:a16="http://schemas.microsoft.com/office/drawing/2014/main" id="{D233525B-5A61-F3BC-0D0E-1F2B159C8D40}"/>
              </a:ext>
            </a:extLst>
          </p:cNvPr>
          <p:cNvCxnSpPr/>
          <p:nvPr/>
        </p:nvCxnSpPr>
        <p:spPr>
          <a:xfrm>
            <a:off x="0" y="958850"/>
            <a:ext cx="12122150" cy="0"/>
          </a:xfrm>
          <a:prstGeom prst="line">
            <a:avLst/>
          </a:prstGeom>
          <a:noFill/>
          <a:ln w="28575" cap="sq">
            <a:solidFill>
              <a:schemeClr val="accent1"/>
            </a:solidFill>
            <a:prstDash val="solid"/>
            <a:miter/>
          </a:ln>
        </p:spPr>
      </p:cxnSp>
      <p:sp>
        <p:nvSpPr>
          <p:cNvPr id="9" name="Text 1"/>
          <p:cNvSpPr/>
          <p:nvPr/>
        </p:nvSpPr>
        <p:spPr>
          <a:xfrm>
            <a:off x="500742" y="1146674"/>
            <a:ext cx="1132840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500"/>
              </a:lnSpc>
              <a:buNone/>
            </a:pPr>
            <a:r>
              <a:rPr lang="en-US" sz="2000" dirty="0"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O histórico completo de manutenções constitui ferramenta essencial para identificação de padrões, avaliação de qualidade dos serviços prestados e tomada de decisão sobre renovação da frota.</a:t>
            </a:r>
            <a:endParaRPr lang="en-US" sz="2000" dirty="0"/>
          </a:p>
        </p:txBody>
      </p:sp>
      <p:sp>
        <p:nvSpPr>
          <p:cNvPr id="10" name="Shape 2"/>
          <p:cNvSpPr/>
          <p:nvPr/>
        </p:nvSpPr>
        <p:spPr>
          <a:xfrm>
            <a:off x="471712" y="2093023"/>
            <a:ext cx="3240000" cy="3600000"/>
          </a:xfrm>
          <a:prstGeom prst="roundRect">
            <a:avLst>
              <a:gd name="adj" fmla="val 1075"/>
            </a:avLst>
          </a:prstGeom>
          <a:solidFill>
            <a:schemeClr val="accent1">
              <a:lumMod val="60000"/>
              <a:lumOff val="40000"/>
            </a:schemeClr>
          </a:solidFill>
          <a:ln w="22860">
            <a:solidFill>
              <a:srgbClr val="CBC5B8"/>
            </a:solidFill>
            <a:prstDash val="solid"/>
          </a:ln>
        </p:spPr>
      </p:sp>
      <p:sp>
        <p:nvSpPr>
          <p:cNvPr id="11" name="Text 3"/>
          <p:cNvSpPr/>
          <p:nvPr/>
        </p:nvSpPr>
        <p:spPr>
          <a:xfrm>
            <a:off x="471712" y="2314242"/>
            <a:ext cx="3240000" cy="36000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400"/>
              </a:lnSpc>
              <a:buNone/>
            </a:pPr>
            <a:r>
              <a:rPr lang="en-US" sz="2000" b="1" dirty="0">
                <a:latin typeface="DengXian" panose="02010600030101010101" pitchFamily="2" charset="-122"/>
                <a:ea typeface="DengXian" panose="02010600030101010101" pitchFamily="2" charset="-122"/>
                <a:cs typeface="Lato Bold" pitchFamily="34" charset="-120"/>
              </a:rPr>
              <a:t>Frequência de Intervenções</a:t>
            </a:r>
            <a:endParaRPr lang="en-US" sz="2000" dirty="0"/>
          </a:p>
        </p:txBody>
      </p:sp>
      <p:sp>
        <p:nvSpPr>
          <p:cNvPr id="12" name="Text 4"/>
          <p:cNvSpPr/>
          <p:nvPr/>
        </p:nvSpPr>
        <p:spPr>
          <a:xfrm>
            <a:off x="458234" y="2915925"/>
            <a:ext cx="3240000" cy="36000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500"/>
              </a:lnSpc>
              <a:buNone/>
            </a:pPr>
            <a:r>
              <a:rPr lang="en-US" sz="2000" dirty="0"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Número de manutenções preventivas e corretivas realizadas no período, comparado ao previsto no plano de manutenção</a:t>
            </a:r>
            <a:endParaRPr lang="en-US" sz="2000" dirty="0"/>
          </a:p>
        </p:txBody>
      </p:sp>
      <p:sp>
        <p:nvSpPr>
          <p:cNvPr id="13" name="Shape 5"/>
          <p:cNvSpPr/>
          <p:nvPr/>
        </p:nvSpPr>
        <p:spPr>
          <a:xfrm>
            <a:off x="4362577" y="2093023"/>
            <a:ext cx="3240000" cy="3600000"/>
          </a:xfrm>
          <a:prstGeom prst="roundRect">
            <a:avLst>
              <a:gd name="adj" fmla="val 1075"/>
            </a:avLst>
          </a:prstGeom>
          <a:solidFill>
            <a:schemeClr val="accent1">
              <a:lumMod val="60000"/>
              <a:lumOff val="40000"/>
            </a:schemeClr>
          </a:solidFill>
          <a:ln w="22860">
            <a:solidFill>
              <a:srgbClr val="CBC5B8"/>
            </a:solidFill>
            <a:prstDash val="solid"/>
          </a:ln>
        </p:spPr>
      </p:sp>
      <p:sp>
        <p:nvSpPr>
          <p:cNvPr id="14" name="Text 6"/>
          <p:cNvSpPr/>
          <p:nvPr/>
        </p:nvSpPr>
        <p:spPr>
          <a:xfrm>
            <a:off x="4269885" y="2314242"/>
            <a:ext cx="3240000" cy="36000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400"/>
              </a:lnSpc>
              <a:buNone/>
            </a:pPr>
            <a:r>
              <a:rPr lang="en-US" sz="2000" b="1" dirty="0">
                <a:latin typeface="DengXian" panose="02010600030101010101" pitchFamily="2" charset="-122"/>
                <a:ea typeface="DengXian" panose="02010600030101010101" pitchFamily="2" charset="-122"/>
                <a:cs typeface="Lato Bold" pitchFamily="34" charset="-120"/>
              </a:rPr>
              <a:t>Tipologia dos Defeitos</a:t>
            </a:r>
            <a:endParaRPr lang="en-US" sz="2000" dirty="0"/>
          </a:p>
        </p:txBody>
      </p:sp>
      <p:sp>
        <p:nvSpPr>
          <p:cNvPr id="15" name="Text 7"/>
          <p:cNvSpPr/>
          <p:nvPr/>
        </p:nvSpPr>
        <p:spPr>
          <a:xfrm>
            <a:off x="4299784" y="2916103"/>
            <a:ext cx="3240000" cy="36000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500"/>
              </a:lnSpc>
              <a:buNone/>
            </a:pPr>
            <a:r>
              <a:rPr lang="en-US" sz="2000" dirty="0"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Classificação por sistema afetado: motor, transmissão, suspensão, freios, elétrica, carroceria</a:t>
            </a:r>
            <a:endParaRPr lang="en-US" sz="2000" dirty="0"/>
          </a:p>
        </p:txBody>
      </p:sp>
      <p:sp>
        <p:nvSpPr>
          <p:cNvPr id="16" name="Shape 8"/>
          <p:cNvSpPr/>
          <p:nvPr/>
        </p:nvSpPr>
        <p:spPr>
          <a:xfrm>
            <a:off x="8253442" y="2078425"/>
            <a:ext cx="3240000" cy="3600000"/>
          </a:xfrm>
          <a:prstGeom prst="roundRect">
            <a:avLst>
              <a:gd name="adj" fmla="val 1075"/>
            </a:avLst>
          </a:prstGeom>
          <a:solidFill>
            <a:schemeClr val="accent1">
              <a:lumMod val="60000"/>
              <a:lumOff val="40000"/>
            </a:schemeClr>
          </a:solidFill>
          <a:ln w="22860">
            <a:solidFill>
              <a:srgbClr val="CBC5B8"/>
            </a:solidFill>
            <a:prstDash val="solid"/>
          </a:ln>
        </p:spPr>
      </p:sp>
      <p:sp>
        <p:nvSpPr>
          <p:cNvPr id="17" name="Text 9"/>
          <p:cNvSpPr/>
          <p:nvPr/>
        </p:nvSpPr>
        <p:spPr>
          <a:xfrm>
            <a:off x="8223543" y="2235227"/>
            <a:ext cx="3240000" cy="36000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400"/>
              </a:lnSpc>
              <a:buNone/>
            </a:pPr>
            <a:r>
              <a:rPr lang="en-US" sz="2000" b="1" dirty="0">
                <a:latin typeface="DengXian" panose="02010600030101010101" pitchFamily="2" charset="-122"/>
                <a:ea typeface="DengXian" panose="02010600030101010101" pitchFamily="2" charset="-122"/>
                <a:cs typeface="Lato Bold" pitchFamily="34" charset="-120"/>
              </a:rPr>
              <a:t>Peças Substituídas</a:t>
            </a:r>
            <a:endParaRPr lang="en-US" sz="2000" dirty="0"/>
          </a:p>
        </p:txBody>
      </p:sp>
      <p:sp>
        <p:nvSpPr>
          <p:cNvPr id="18" name="Text 10"/>
          <p:cNvSpPr/>
          <p:nvPr/>
        </p:nvSpPr>
        <p:spPr>
          <a:xfrm>
            <a:off x="8286336" y="2915925"/>
            <a:ext cx="3240000" cy="36000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500"/>
              </a:lnSpc>
              <a:buNone/>
            </a:pPr>
            <a:r>
              <a:rPr lang="en-US" sz="2000" dirty="0"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Relação completa de componentes trocados, com valor unitário, fornecedor e nota fiscal correspondente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9177475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FCB317-D321-DAFC-051B-5562BCDC1C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oogle Shape;61;p14">
            <a:extLst>
              <a:ext uri="{FF2B5EF4-FFF2-40B4-BE49-F238E27FC236}">
                <a16:creationId xmlns:a16="http://schemas.microsoft.com/office/drawing/2014/main" id="{5F1A46E6-1B26-09A0-4A93-6A81661B601E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5110" y="-14514"/>
            <a:ext cx="1219199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标题 1">
            <a:extLst>
              <a:ext uri="{FF2B5EF4-FFF2-40B4-BE49-F238E27FC236}">
                <a16:creationId xmlns:a16="http://schemas.microsoft.com/office/drawing/2014/main" id="{C9BB2177-2765-A354-6C82-B87EFAEC5E43}"/>
              </a:ext>
            </a:extLst>
          </p:cNvPr>
          <p:cNvSpPr txBox="1"/>
          <p:nvPr/>
        </p:nvSpPr>
        <p:spPr>
          <a:xfrm>
            <a:off x="526622" y="380876"/>
            <a:ext cx="10671175" cy="46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3600" b="1" dirty="0">
                <a:latin typeface="DengXian" panose="02010600030101010101" pitchFamily="2" charset="-122"/>
                <a:ea typeface="DengXian" panose="02010600030101010101" pitchFamily="2" charset="-122"/>
                <a:cs typeface="Lato Bold" pitchFamily="34" charset="-120"/>
              </a:rPr>
              <a:t>Histórico </a:t>
            </a:r>
            <a:r>
              <a:rPr lang="en-US" sz="4000" b="1" dirty="0">
                <a:latin typeface="DengXian" panose="02010600030101010101" pitchFamily="2" charset="-122"/>
                <a:ea typeface="DengXian" panose="02010600030101010101" pitchFamily="2" charset="-122"/>
                <a:cs typeface="Lato Bold" pitchFamily="34" charset="-120"/>
              </a:rPr>
              <a:t>de</a:t>
            </a:r>
            <a:r>
              <a:rPr lang="en-US" sz="3600" b="1" dirty="0">
                <a:latin typeface="DengXian" panose="02010600030101010101" pitchFamily="2" charset="-122"/>
                <a:ea typeface="DengXian" panose="02010600030101010101" pitchFamily="2" charset="-122"/>
                <a:cs typeface="Lato Bold" pitchFamily="34" charset="-120"/>
              </a:rPr>
              <a:t> </a:t>
            </a:r>
            <a:r>
              <a:rPr lang="en-US" sz="3600" b="1" dirty="0" err="1">
                <a:latin typeface="DengXian" panose="02010600030101010101" pitchFamily="2" charset="-122"/>
                <a:ea typeface="DengXian" panose="02010600030101010101" pitchFamily="2" charset="-122"/>
                <a:cs typeface="Lato Bold" pitchFamily="34" charset="-120"/>
              </a:rPr>
              <a:t>Manutenções</a:t>
            </a:r>
            <a:endParaRPr lang="en-US" sz="3600" dirty="0"/>
          </a:p>
          <a:p>
            <a:pPr algn="l">
              <a:lnSpc>
                <a:spcPct val="110000"/>
              </a:lnSpc>
            </a:pPr>
            <a:endParaRPr kumimoji="1" lang="zh-CN" altLang="en-US" dirty="0"/>
          </a:p>
        </p:txBody>
      </p:sp>
      <p:cxnSp>
        <p:nvCxnSpPr>
          <p:cNvPr id="7" name="线条 1">
            <a:extLst>
              <a:ext uri="{FF2B5EF4-FFF2-40B4-BE49-F238E27FC236}">
                <a16:creationId xmlns:a16="http://schemas.microsoft.com/office/drawing/2014/main" id="{B55F7E11-48DB-9ED3-68AC-BF2876E8B12C}"/>
              </a:ext>
            </a:extLst>
          </p:cNvPr>
          <p:cNvCxnSpPr/>
          <p:nvPr/>
        </p:nvCxnSpPr>
        <p:spPr>
          <a:xfrm>
            <a:off x="0" y="958850"/>
            <a:ext cx="12122150" cy="0"/>
          </a:xfrm>
          <a:prstGeom prst="line">
            <a:avLst/>
          </a:prstGeom>
          <a:noFill/>
          <a:ln w="28575" cap="sq">
            <a:solidFill>
              <a:schemeClr val="accent1"/>
            </a:solidFill>
            <a:prstDash val="solid"/>
            <a:miter/>
          </a:ln>
        </p:spPr>
      </p:cxnSp>
      <p:sp>
        <p:nvSpPr>
          <p:cNvPr id="19" name="Shape 11">
            <a:extLst>
              <a:ext uri="{FF2B5EF4-FFF2-40B4-BE49-F238E27FC236}">
                <a16:creationId xmlns:a16="http://schemas.microsoft.com/office/drawing/2014/main" id="{B2279EAB-9FA7-6864-6DA6-91F548CB804C}"/>
              </a:ext>
            </a:extLst>
          </p:cNvPr>
          <p:cNvSpPr/>
          <p:nvPr/>
        </p:nvSpPr>
        <p:spPr>
          <a:xfrm>
            <a:off x="598255" y="1426849"/>
            <a:ext cx="3240000" cy="3600000"/>
          </a:xfrm>
          <a:prstGeom prst="roundRect">
            <a:avLst>
              <a:gd name="adj" fmla="val 1075"/>
            </a:avLst>
          </a:prstGeom>
          <a:solidFill>
            <a:schemeClr val="accent1">
              <a:lumMod val="60000"/>
              <a:lumOff val="40000"/>
            </a:schemeClr>
          </a:solidFill>
          <a:ln w="22860">
            <a:solidFill>
              <a:srgbClr val="CBC5B8"/>
            </a:solidFill>
            <a:prstDash val="solid"/>
          </a:ln>
        </p:spPr>
      </p:sp>
      <p:sp>
        <p:nvSpPr>
          <p:cNvPr id="20" name="Text 12">
            <a:extLst>
              <a:ext uri="{FF2B5EF4-FFF2-40B4-BE49-F238E27FC236}">
                <a16:creationId xmlns:a16="http://schemas.microsoft.com/office/drawing/2014/main" id="{54D61C23-E92B-8640-CDCB-74DE35EED1EC}"/>
              </a:ext>
            </a:extLst>
          </p:cNvPr>
          <p:cNvSpPr/>
          <p:nvPr/>
        </p:nvSpPr>
        <p:spPr>
          <a:xfrm>
            <a:off x="848502" y="1729620"/>
            <a:ext cx="2381121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400"/>
              </a:lnSpc>
              <a:buNone/>
            </a:pPr>
            <a:r>
              <a:rPr lang="en-US" sz="2000" b="1" dirty="0">
                <a:latin typeface="DengXian" panose="02010600030101010101" pitchFamily="2" charset="-122"/>
                <a:ea typeface="DengXian" panose="02010600030101010101" pitchFamily="2" charset="-122"/>
                <a:cs typeface="Lato Bold" pitchFamily="34" charset="-120"/>
              </a:rPr>
              <a:t>Prestador do Serviço</a:t>
            </a:r>
            <a:endParaRPr lang="en-US" sz="2000" dirty="0"/>
          </a:p>
        </p:txBody>
      </p:sp>
      <p:sp>
        <p:nvSpPr>
          <p:cNvPr id="21" name="Text 13">
            <a:extLst>
              <a:ext uri="{FF2B5EF4-FFF2-40B4-BE49-F238E27FC236}">
                <a16:creationId xmlns:a16="http://schemas.microsoft.com/office/drawing/2014/main" id="{FBE6CA8C-B297-AEF7-4B25-C188B1B126AA}"/>
              </a:ext>
            </a:extLst>
          </p:cNvPr>
          <p:cNvSpPr/>
          <p:nvPr/>
        </p:nvSpPr>
        <p:spPr>
          <a:xfrm>
            <a:off x="848502" y="2253172"/>
            <a:ext cx="2562131" cy="1270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500"/>
              </a:lnSpc>
              <a:buNone/>
            </a:pPr>
            <a:r>
              <a:rPr lang="en-US" sz="2000" dirty="0"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Identificação da oficina responsável, número do contrato ou autorização de serviço, e fiscal designado</a:t>
            </a:r>
            <a:endParaRPr lang="en-US" sz="2000" dirty="0"/>
          </a:p>
        </p:txBody>
      </p:sp>
      <p:sp>
        <p:nvSpPr>
          <p:cNvPr id="22" name="Shape 14">
            <a:extLst>
              <a:ext uri="{FF2B5EF4-FFF2-40B4-BE49-F238E27FC236}">
                <a16:creationId xmlns:a16="http://schemas.microsoft.com/office/drawing/2014/main" id="{06579595-0760-272D-7F05-D505139A5208}"/>
              </a:ext>
            </a:extLst>
          </p:cNvPr>
          <p:cNvSpPr/>
          <p:nvPr/>
        </p:nvSpPr>
        <p:spPr>
          <a:xfrm>
            <a:off x="4448626" y="1422257"/>
            <a:ext cx="3240000" cy="3600000"/>
          </a:xfrm>
          <a:prstGeom prst="roundRect">
            <a:avLst>
              <a:gd name="adj" fmla="val 1976"/>
            </a:avLst>
          </a:prstGeom>
          <a:solidFill>
            <a:schemeClr val="accent1">
              <a:lumMod val="60000"/>
              <a:lumOff val="40000"/>
            </a:schemeClr>
          </a:solidFill>
          <a:ln w="22860">
            <a:solidFill>
              <a:srgbClr val="CBC5B8"/>
            </a:solidFill>
            <a:prstDash val="solid"/>
          </a:ln>
        </p:spPr>
      </p:sp>
      <p:sp>
        <p:nvSpPr>
          <p:cNvPr id="23" name="Text 15">
            <a:extLst>
              <a:ext uri="{FF2B5EF4-FFF2-40B4-BE49-F238E27FC236}">
                <a16:creationId xmlns:a16="http://schemas.microsoft.com/office/drawing/2014/main" id="{E99B8D08-49FE-FA57-F5E9-3867D3CA2FCE}"/>
              </a:ext>
            </a:extLst>
          </p:cNvPr>
          <p:cNvSpPr/>
          <p:nvPr/>
        </p:nvSpPr>
        <p:spPr>
          <a:xfrm>
            <a:off x="5275806" y="1697700"/>
            <a:ext cx="1570537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400"/>
              </a:lnSpc>
              <a:buNone/>
            </a:pPr>
            <a:r>
              <a:rPr lang="en-US" sz="2000" b="1" dirty="0">
                <a:latin typeface="DengXian" panose="02010600030101010101" pitchFamily="2" charset="-122"/>
                <a:ea typeface="DengXian" panose="02010600030101010101" pitchFamily="2" charset="-122"/>
                <a:cs typeface="Lato Bold" pitchFamily="34" charset="-120"/>
              </a:rPr>
              <a:t>Tempo de Indisponibilidade</a:t>
            </a:r>
            <a:endParaRPr lang="en-US" sz="2000" dirty="0"/>
          </a:p>
        </p:txBody>
      </p:sp>
      <p:sp>
        <p:nvSpPr>
          <p:cNvPr id="24" name="Text 16">
            <a:extLst>
              <a:ext uri="{FF2B5EF4-FFF2-40B4-BE49-F238E27FC236}">
                <a16:creationId xmlns:a16="http://schemas.microsoft.com/office/drawing/2014/main" id="{ABFD5979-4A3F-A950-9B49-14A0021D1A9E}"/>
              </a:ext>
            </a:extLst>
          </p:cNvPr>
          <p:cNvSpPr/>
          <p:nvPr/>
        </p:nvSpPr>
        <p:spPr>
          <a:xfrm>
            <a:off x="4545224" y="2283393"/>
            <a:ext cx="310155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500"/>
              </a:lnSpc>
              <a:buNone/>
            </a:pPr>
            <a:r>
              <a:rPr lang="en-US" sz="2000" dirty="0"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Período em que o veículo permaneceu parado desde a identificação do defeito até retorno à operação</a:t>
            </a:r>
            <a:endParaRPr lang="en-US" sz="2000" dirty="0"/>
          </a:p>
        </p:txBody>
      </p:sp>
      <p:sp>
        <p:nvSpPr>
          <p:cNvPr id="25" name="Shape 17">
            <a:extLst>
              <a:ext uri="{FF2B5EF4-FFF2-40B4-BE49-F238E27FC236}">
                <a16:creationId xmlns:a16="http://schemas.microsoft.com/office/drawing/2014/main" id="{33076EA0-F5FA-4495-A351-9D63EE41825D}"/>
              </a:ext>
            </a:extLst>
          </p:cNvPr>
          <p:cNvSpPr/>
          <p:nvPr/>
        </p:nvSpPr>
        <p:spPr>
          <a:xfrm>
            <a:off x="8397143" y="1422257"/>
            <a:ext cx="3240000" cy="3600000"/>
          </a:xfrm>
          <a:prstGeom prst="roundRect">
            <a:avLst>
              <a:gd name="adj" fmla="val 1976"/>
            </a:avLst>
          </a:prstGeom>
          <a:solidFill>
            <a:schemeClr val="accent1">
              <a:lumMod val="60000"/>
              <a:lumOff val="40000"/>
            </a:schemeClr>
          </a:solidFill>
          <a:ln w="22860">
            <a:solidFill>
              <a:srgbClr val="CBC5B8"/>
            </a:solidFill>
            <a:prstDash val="solid"/>
          </a:ln>
        </p:spPr>
      </p:sp>
      <p:sp>
        <p:nvSpPr>
          <p:cNvPr id="26" name="Text 18">
            <a:extLst>
              <a:ext uri="{FF2B5EF4-FFF2-40B4-BE49-F238E27FC236}">
                <a16:creationId xmlns:a16="http://schemas.microsoft.com/office/drawing/2014/main" id="{03DB6BD9-69F2-D517-9C63-D5CD95E7FD6D}"/>
              </a:ext>
            </a:extLst>
          </p:cNvPr>
          <p:cNvSpPr/>
          <p:nvPr/>
        </p:nvSpPr>
        <p:spPr>
          <a:xfrm>
            <a:off x="9122868" y="1690372"/>
            <a:ext cx="1788550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400"/>
              </a:lnSpc>
              <a:buNone/>
            </a:pPr>
            <a:r>
              <a:rPr lang="en-US" sz="2000" b="1" dirty="0">
                <a:latin typeface="DengXian" panose="02010600030101010101" pitchFamily="2" charset="-122"/>
                <a:ea typeface="DengXian" panose="02010600030101010101" pitchFamily="2" charset="-122"/>
                <a:cs typeface="Lato Bold" pitchFamily="34" charset="-120"/>
              </a:rPr>
              <a:t>Quilometragem no Momento</a:t>
            </a:r>
            <a:endParaRPr lang="en-US" sz="2000" dirty="0"/>
          </a:p>
        </p:txBody>
      </p:sp>
      <p:sp>
        <p:nvSpPr>
          <p:cNvPr id="27" name="Text 19">
            <a:extLst>
              <a:ext uri="{FF2B5EF4-FFF2-40B4-BE49-F238E27FC236}">
                <a16:creationId xmlns:a16="http://schemas.microsoft.com/office/drawing/2014/main" id="{B1EF4731-17E9-C0D4-0279-3F26F2381A26}"/>
              </a:ext>
            </a:extLst>
          </p:cNvPr>
          <p:cNvSpPr/>
          <p:nvPr/>
        </p:nvSpPr>
        <p:spPr>
          <a:xfrm>
            <a:off x="8474740" y="2253172"/>
            <a:ext cx="3084806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500"/>
              </a:lnSpc>
              <a:buNone/>
            </a:pPr>
            <a:r>
              <a:rPr lang="en-US" sz="2000" dirty="0"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Registro da quilometragem do veículo quando da realização de cada manutenção para análise de periodicidade</a:t>
            </a:r>
            <a:endParaRPr lang="en-US" sz="2000" dirty="0"/>
          </a:p>
        </p:txBody>
      </p:sp>
      <p:sp>
        <p:nvSpPr>
          <p:cNvPr id="2" name="Text 21"/>
          <p:cNvSpPr/>
          <p:nvPr/>
        </p:nvSpPr>
        <p:spPr>
          <a:xfrm>
            <a:off x="2218255" y="5160300"/>
            <a:ext cx="8008897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500"/>
              </a:lnSpc>
              <a:buNone/>
            </a:pPr>
            <a:r>
              <a:rPr lang="en-US" sz="2000" b="1" dirty="0"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Indicador de Alerta:</a:t>
            </a:r>
            <a:r>
              <a:rPr lang="en-US" sz="2000" dirty="0"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 A repetição do mesmo defeito em período inferior a 90 dias indica falha estrutural do veículo, qualidade inadequada das peças utilizadas ou execução deficiente do serviço de manutenção.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902297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D75245-482E-E184-FA81-72B50F3E36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61;p14">
            <a:extLst>
              <a:ext uri="{FF2B5EF4-FFF2-40B4-BE49-F238E27FC236}">
                <a16:creationId xmlns:a16="http://schemas.microsoft.com/office/drawing/2014/main" id="{960C6DEF-CA2B-94A9-32BA-C027D71A9B19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5110" y="-14514"/>
            <a:ext cx="1219199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EC60608C-B9A2-9F62-64B4-B0C702800033}"/>
              </a:ext>
            </a:extLst>
          </p:cNvPr>
          <p:cNvSpPr txBox="1"/>
          <p:nvPr/>
        </p:nvSpPr>
        <p:spPr>
          <a:xfrm>
            <a:off x="279400" y="1219201"/>
            <a:ext cx="11595100" cy="4952999"/>
          </a:xfrm>
          <a:custGeom>
            <a:avLst/>
            <a:gdLst>
              <a:gd name="connsiteX0" fmla="*/ 264751 w 8640000"/>
              <a:gd name="connsiteY0" fmla="*/ 0 h 2736000"/>
              <a:gd name="connsiteX1" fmla="*/ 8375249 w 8640000"/>
              <a:gd name="connsiteY1" fmla="*/ 0 h 2736000"/>
              <a:gd name="connsiteX2" fmla="*/ 8640000 w 8640000"/>
              <a:gd name="connsiteY2" fmla="*/ 264751 h 2736000"/>
              <a:gd name="connsiteX3" fmla="*/ 8640000 w 8640000"/>
              <a:gd name="connsiteY3" fmla="*/ 2160000 h 2736000"/>
              <a:gd name="connsiteX4" fmla="*/ 8336189 w 8640000"/>
              <a:gd name="connsiteY4" fmla="*/ 2448000 h 2736000"/>
              <a:gd name="connsiteX5" fmla="*/ 4623811 w 8640000"/>
              <a:gd name="connsiteY5" fmla="*/ 2448000 h 2736000"/>
              <a:gd name="connsiteX6" fmla="*/ 4320000 w 8640000"/>
              <a:gd name="connsiteY6" fmla="*/ 2736000 h 2736000"/>
              <a:gd name="connsiteX7" fmla="*/ 4016189 w 8640000"/>
              <a:gd name="connsiteY7" fmla="*/ 2448000 h 2736000"/>
              <a:gd name="connsiteX8" fmla="*/ 303812 w 8640000"/>
              <a:gd name="connsiteY8" fmla="*/ 2448000 h 2736000"/>
              <a:gd name="connsiteX9" fmla="*/ 0 w 8640000"/>
              <a:gd name="connsiteY9" fmla="*/ 2160000 h 2736000"/>
              <a:gd name="connsiteX10" fmla="*/ 0 w 8640000"/>
              <a:gd name="connsiteY10" fmla="*/ 2160000 h 2736000"/>
              <a:gd name="connsiteX11" fmla="*/ 0 w 8640000"/>
              <a:gd name="connsiteY11" fmla="*/ 264751 h 2736000"/>
              <a:gd name="connsiteX12" fmla="*/ 264751 w 8640000"/>
              <a:gd name="connsiteY12" fmla="*/ 0 h 2736000"/>
            </a:gdLst>
            <a:ahLst/>
            <a:cxnLst/>
            <a:rect l="l" t="t" r="r" b="b"/>
            <a:pathLst>
              <a:path w="8640000" h="2736000">
                <a:moveTo>
                  <a:pt x="264751" y="0"/>
                </a:moveTo>
                <a:lnTo>
                  <a:pt x="8375249" y="0"/>
                </a:lnTo>
                <a:cubicBezTo>
                  <a:pt x="8521467" y="0"/>
                  <a:pt x="8640000" y="118533"/>
                  <a:pt x="8640000" y="264751"/>
                </a:cubicBezTo>
                <a:lnTo>
                  <a:pt x="8640000" y="2160000"/>
                </a:lnTo>
                <a:cubicBezTo>
                  <a:pt x="8640000" y="2319058"/>
                  <a:pt x="8503979" y="2448000"/>
                  <a:pt x="8336189" y="2448000"/>
                </a:cubicBezTo>
                <a:lnTo>
                  <a:pt x="4623811" y="2448000"/>
                </a:lnTo>
                <a:cubicBezTo>
                  <a:pt x="4456021" y="2448000"/>
                  <a:pt x="4320000" y="2576942"/>
                  <a:pt x="4320000" y="2736000"/>
                </a:cubicBezTo>
                <a:cubicBezTo>
                  <a:pt x="4320000" y="2576942"/>
                  <a:pt x="4183979" y="2448000"/>
                  <a:pt x="4016189" y="2448000"/>
                </a:cubicBezTo>
                <a:lnTo>
                  <a:pt x="303812" y="2448000"/>
                </a:lnTo>
                <a:cubicBezTo>
                  <a:pt x="136021" y="2448000"/>
                  <a:pt x="0" y="2319058"/>
                  <a:pt x="0" y="2160000"/>
                </a:cubicBezTo>
                <a:lnTo>
                  <a:pt x="0" y="2160000"/>
                </a:lnTo>
                <a:lnTo>
                  <a:pt x="0" y="264751"/>
                </a:lnTo>
                <a:cubicBezTo>
                  <a:pt x="0" y="118533"/>
                  <a:pt x="118533" y="0"/>
                  <a:pt x="264751" y="0"/>
                </a:cubicBezTo>
                <a:close/>
              </a:path>
            </a:pathLst>
          </a:custGeom>
          <a:solidFill>
            <a:schemeClr val="bg1"/>
          </a:solidFill>
          <a:ln w="38100" cap="sq">
            <a:solidFill>
              <a:schemeClr val="accent1"/>
            </a:solidFill>
            <a:miter/>
          </a:ln>
          <a:effectLst>
            <a:outerShdw blurRad="317500" dist="190500" dir="3000000" algn="tl" rotWithShape="0">
              <a:schemeClr val="accent1">
                <a:alpha val="15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>
            <a:extLst>
              <a:ext uri="{FF2B5EF4-FFF2-40B4-BE49-F238E27FC236}">
                <a16:creationId xmlns:a16="http://schemas.microsoft.com/office/drawing/2014/main" id="{7F7ABC83-48D1-36C1-E0B7-30151718822F}"/>
              </a:ext>
            </a:extLst>
          </p:cNvPr>
          <p:cNvSpPr txBox="1"/>
          <p:nvPr/>
        </p:nvSpPr>
        <p:spPr>
          <a:xfrm>
            <a:off x="522378" y="259164"/>
            <a:ext cx="10671175" cy="46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>
              <a:lnSpc>
                <a:spcPts val="4850"/>
              </a:lnSpc>
            </a:pPr>
            <a:r>
              <a:rPr lang="en-US" sz="4000" b="1" dirty="0">
                <a:solidFill>
                  <a:srgbClr val="282824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Lato Bold" pitchFamily="34" charset="-120"/>
              </a:rPr>
              <a:t>Pontos </a:t>
            </a:r>
            <a:r>
              <a:rPr lang="en-US" sz="4000" b="1" dirty="0" err="1">
                <a:solidFill>
                  <a:srgbClr val="282824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Lato Bold" pitchFamily="34" charset="-120"/>
              </a:rPr>
              <a:t>Críticos</a:t>
            </a:r>
            <a:r>
              <a:rPr lang="en-US" sz="4000" b="1" dirty="0">
                <a:solidFill>
                  <a:srgbClr val="282824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Lato Bold" pitchFamily="34" charset="-120"/>
              </a:rPr>
              <a:t> no Controle </a:t>
            </a:r>
            <a:r>
              <a:rPr lang="en-US" sz="4000" b="1" dirty="0" err="1">
                <a:solidFill>
                  <a:srgbClr val="282824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Lato Bold" pitchFamily="34" charset="-120"/>
              </a:rPr>
              <a:t>Atual</a:t>
            </a:r>
            <a:endParaRPr lang="en-US" sz="4000" dirty="0"/>
          </a:p>
        </p:txBody>
      </p:sp>
      <p:cxnSp>
        <p:nvCxnSpPr>
          <p:cNvPr id="5" name="线条 1">
            <a:extLst>
              <a:ext uri="{FF2B5EF4-FFF2-40B4-BE49-F238E27FC236}">
                <a16:creationId xmlns:a16="http://schemas.microsoft.com/office/drawing/2014/main" id="{CD61B974-5FE5-A1EA-23D3-A78FD0F1DF32}"/>
              </a:ext>
            </a:extLst>
          </p:cNvPr>
          <p:cNvCxnSpPr/>
          <p:nvPr/>
        </p:nvCxnSpPr>
        <p:spPr>
          <a:xfrm>
            <a:off x="0" y="958850"/>
            <a:ext cx="12122150" cy="0"/>
          </a:xfrm>
          <a:prstGeom prst="line">
            <a:avLst/>
          </a:prstGeom>
          <a:noFill/>
          <a:ln w="28575" cap="sq">
            <a:solidFill>
              <a:schemeClr val="accent1"/>
            </a:solidFill>
            <a:prstDash val="solid"/>
            <a:miter/>
          </a:ln>
        </p:spPr>
      </p:cxnSp>
      <p:sp>
        <p:nvSpPr>
          <p:cNvPr id="7" name="Text 1"/>
          <p:cNvSpPr/>
          <p:nvPr/>
        </p:nvSpPr>
        <p:spPr>
          <a:xfrm>
            <a:off x="683260" y="1431996"/>
            <a:ext cx="676626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000" b="1" dirty="0">
                <a:latin typeface="DengXian" panose="02010600030101010101" pitchFamily="2" charset="-122"/>
                <a:ea typeface="DengXian" panose="02010600030101010101" pitchFamily="2" charset="-122"/>
                <a:cs typeface="Lato Bold" pitchFamily="34" charset="-120"/>
              </a:rPr>
              <a:t>Fragilidades Comuns Identificadas</a:t>
            </a:r>
            <a:endParaRPr lang="en-US" sz="2000" dirty="0"/>
          </a:p>
        </p:txBody>
      </p:sp>
      <p:sp>
        <p:nvSpPr>
          <p:cNvPr id="8" name="Shape 2"/>
          <p:cNvSpPr/>
          <p:nvPr/>
        </p:nvSpPr>
        <p:spPr>
          <a:xfrm>
            <a:off x="660399" y="1942536"/>
            <a:ext cx="81775" cy="680799"/>
          </a:xfrm>
          <a:prstGeom prst="rect">
            <a:avLst/>
          </a:prstGeom>
          <a:solidFill>
            <a:srgbClr val="282824"/>
          </a:solidFill>
          <a:ln/>
        </p:spPr>
      </p:sp>
      <p:sp>
        <p:nvSpPr>
          <p:cNvPr id="9" name="Text 3"/>
          <p:cNvSpPr/>
          <p:nvPr/>
        </p:nvSpPr>
        <p:spPr>
          <a:xfrm>
            <a:off x="927338" y="1886259"/>
            <a:ext cx="10794762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b="1" dirty="0"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Ausência de Padronização:</a:t>
            </a:r>
            <a:r>
              <a:rPr lang="en-US" sz="2000" dirty="0"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 Cada setor adota metodologia própria de registro, inviabilizando consolidação de dados e análise comparativa</a:t>
            </a:r>
            <a:endParaRPr lang="en-US" sz="2000" dirty="0"/>
          </a:p>
        </p:txBody>
      </p:sp>
      <p:sp>
        <p:nvSpPr>
          <p:cNvPr id="11" name="Text 5"/>
          <p:cNvSpPr/>
          <p:nvPr/>
        </p:nvSpPr>
        <p:spPr>
          <a:xfrm>
            <a:off x="927338" y="2781688"/>
            <a:ext cx="10794762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b="1" dirty="0"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Defasagem Temporal:</a:t>
            </a:r>
            <a:r>
              <a:rPr lang="en-US" sz="2000" dirty="0"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 Informações registradas com atraso significativo, comprometendo a tempestividade das decisões gerenciais</a:t>
            </a:r>
            <a:endParaRPr lang="en-US" sz="2000" dirty="0"/>
          </a:p>
        </p:txBody>
      </p:sp>
      <p:sp>
        <p:nvSpPr>
          <p:cNvPr id="13" name="Text 7"/>
          <p:cNvSpPr/>
          <p:nvPr/>
        </p:nvSpPr>
        <p:spPr>
          <a:xfrm>
            <a:off x="927338" y="3603875"/>
            <a:ext cx="10794762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b="1" dirty="0"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Inexistência de Conferência:</a:t>
            </a:r>
            <a:r>
              <a:rPr lang="en-US" sz="2000" dirty="0"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 Falta de rotina de validação cruzada entre registros de abastecimento, manutenção e uso efetivo</a:t>
            </a:r>
            <a:endParaRPr lang="en-US" sz="2000" dirty="0"/>
          </a:p>
        </p:txBody>
      </p:sp>
      <p:sp>
        <p:nvSpPr>
          <p:cNvPr id="15" name="Text 9"/>
          <p:cNvSpPr/>
          <p:nvPr/>
        </p:nvSpPr>
        <p:spPr>
          <a:xfrm>
            <a:off x="927338" y="4570497"/>
            <a:ext cx="10794762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b="1" dirty="0"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Controles Paralelos:</a:t>
            </a:r>
            <a:r>
              <a:rPr lang="en-US" sz="2000" dirty="0"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 Sistemas informais mantidos por servidores à margem dos processos oficiais, gerando inconsistências</a:t>
            </a:r>
            <a:endParaRPr lang="en-US" sz="2000" dirty="0"/>
          </a:p>
        </p:txBody>
      </p:sp>
      <p:sp>
        <p:nvSpPr>
          <p:cNvPr id="16" name="Shape 2">
            <a:extLst>
              <a:ext uri="{FF2B5EF4-FFF2-40B4-BE49-F238E27FC236}">
                <a16:creationId xmlns:a16="http://schemas.microsoft.com/office/drawing/2014/main" id="{E879A971-FD97-0517-5E3D-C45F32BFDE4F}"/>
              </a:ext>
            </a:extLst>
          </p:cNvPr>
          <p:cNvSpPr/>
          <p:nvPr/>
        </p:nvSpPr>
        <p:spPr>
          <a:xfrm>
            <a:off x="660399" y="2823717"/>
            <a:ext cx="81775" cy="680799"/>
          </a:xfrm>
          <a:prstGeom prst="rect">
            <a:avLst/>
          </a:prstGeom>
          <a:solidFill>
            <a:srgbClr val="282824"/>
          </a:solidFill>
          <a:ln/>
        </p:spPr>
      </p:sp>
      <p:sp>
        <p:nvSpPr>
          <p:cNvPr id="17" name="Shape 2">
            <a:extLst>
              <a:ext uri="{FF2B5EF4-FFF2-40B4-BE49-F238E27FC236}">
                <a16:creationId xmlns:a16="http://schemas.microsoft.com/office/drawing/2014/main" id="{901E08B4-A8BB-A625-FB5F-53BB96DE5630}"/>
              </a:ext>
            </a:extLst>
          </p:cNvPr>
          <p:cNvSpPr/>
          <p:nvPr/>
        </p:nvSpPr>
        <p:spPr>
          <a:xfrm>
            <a:off x="657291" y="3704898"/>
            <a:ext cx="71046" cy="680799"/>
          </a:xfrm>
          <a:prstGeom prst="rect">
            <a:avLst/>
          </a:prstGeom>
          <a:solidFill>
            <a:srgbClr val="282824"/>
          </a:solidFill>
          <a:ln/>
        </p:spPr>
      </p:sp>
      <p:sp>
        <p:nvSpPr>
          <p:cNvPr id="18" name="Shape 2">
            <a:extLst>
              <a:ext uri="{FF2B5EF4-FFF2-40B4-BE49-F238E27FC236}">
                <a16:creationId xmlns:a16="http://schemas.microsoft.com/office/drawing/2014/main" id="{A5FA3D1D-59F1-3957-257B-05CC339215F7}"/>
              </a:ext>
            </a:extLst>
          </p:cNvPr>
          <p:cNvSpPr/>
          <p:nvPr/>
        </p:nvSpPr>
        <p:spPr>
          <a:xfrm>
            <a:off x="623948" y="4586079"/>
            <a:ext cx="81775" cy="680799"/>
          </a:xfrm>
          <a:prstGeom prst="rect">
            <a:avLst/>
          </a:prstGeom>
          <a:solidFill>
            <a:srgbClr val="282824"/>
          </a:solidFill>
          <a:ln/>
        </p:spPr>
      </p:sp>
    </p:spTree>
    <p:extLst>
      <p:ext uri="{BB962C8B-B14F-4D97-AF65-F5344CB8AC3E}">
        <p14:creationId xmlns:p14="http://schemas.microsoft.com/office/powerpoint/2010/main" val="36758284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Google Shape;61;p14">
            <a:extLst>
              <a:ext uri="{FF2B5EF4-FFF2-40B4-BE49-F238E27FC236}">
                <a16:creationId xmlns:a16="http://schemas.microsoft.com/office/drawing/2014/main" id="{FBCB78AC-9662-4C9C-41C1-4FC805CDC125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" y="0"/>
            <a:ext cx="1219199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标题 1"/>
          <p:cNvSpPr txBox="1"/>
          <p:nvPr/>
        </p:nvSpPr>
        <p:spPr>
          <a:xfrm>
            <a:off x="334484" y="1030584"/>
            <a:ext cx="340208" cy="252000"/>
          </a:xfrm>
          <a:prstGeom prst="rect">
            <a:avLst/>
          </a:prstGeom>
          <a:noFill/>
          <a:ln w="12700" cap="sq">
            <a:noFill/>
            <a:miter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10000"/>
              </a:lnSpc>
            </a:pPr>
            <a:r>
              <a:rPr kumimoji="1" lang="en-US" altLang="zh-CN" sz="4000" b="1" dirty="0">
                <a:ln w="12700">
                  <a:noFill/>
                </a:ln>
                <a:solidFill>
                  <a:srgbClr val="FF6600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poppins-bold"/>
              </a:rPr>
              <a:t>1.</a:t>
            </a:r>
            <a:endParaRPr kumimoji="1" lang="zh-CN" altLang="en-US" sz="4000" b="1" dirty="0">
              <a:solidFill>
                <a:srgbClr val="FF6600"/>
              </a:solidFill>
            </a:endParaRPr>
          </a:p>
        </p:txBody>
      </p:sp>
      <p:sp>
        <p:nvSpPr>
          <p:cNvPr id="4" name="标题 1"/>
          <p:cNvSpPr txBox="1"/>
          <p:nvPr/>
        </p:nvSpPr>
        <p:spPr>
          <a:xfrm>
            <a:off x="853408" y="1018492"/>
            <a:ext cx="4834224" cy="720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>
              <a:lnSpc>
                <a:spcPct val="130000"/>
              </a:lnSpc>
            </a:pPr>
            <a:r>
              <a:rPr lang="pt-BR" sz="2400" b="1" dirty="0"/>
              <a:t>Levantamento de dados: uso, gastos, manutenções, controle </a:t>
            </a:r>
            <a:endParaRPr kumimoji="1" lang="zh-CN" altLang="en-US" sz="2400" b="1" dirty="0"/>
          </a:p>
        </p:txBody>
      </p:sp>
      <p:sp>
        <p:nvSpPr>
          <p:cNvPr id="5" name="标题 1"/>
          <p:cNvSpPr txBox="1"/>
          <p:nvPr/>
        </p:nvSpPr>
        <p:spPr>
          <a:xfrm>
            <a:off x="7218076" y="1030584"/>
            <a:ext cx="4834224" cy="720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>
              <a:lnSpc>
                <a:spcPct val="130000"/>
              </a:lnSpc>
            </a:pPr>
            <a:r>
              <a:rPr lang="pt-BR" sz="2400" b="1" dirty="0"/>
              <a:t>Identificação de gargalos operacionais </a:t>
            </a:r>
            <a:endParaRPr kumimoji="1" lang="zh-CN" altLang="en-US" sz="2400" b="1" dirty="0"/>
          </a:p>
        </p:txBody>
      </p:sp>
      <p:sp>
        <p:nvSpPr>
          <p:cNvPr id="6" name="标题 1"/>
          <p:cNvSpPr txBox="1"/>
          <p:nvPr/>
        </p:nvSpPr>
        <p:spPr>
          <a:xfrm>
            <a:off x="6500626" y="1042676"/>
            <a:ext cx="340208" cy="252000"/>
          </a:xfrm>
          <a:prstGeom prst="rect">
            <a:avLst/>
          </a:prstGeom>
          <a:noFill/>
          <a:ln w="12700" cap="sq">
            <a:noFill/>
            <a:miter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10000"/>
              </a:lnSpc>
            </a:pPr>
            <a:r>
              <a:rPr kumimoji="1" lang="en-US" altLang="zh-CN" sz="4000" b="1" dirty="0">
                <a:ln w="12700">
                  <a:noFill/>
                </a:ln>
                <a:solidFill>
                  <a:srgbClr val="FF6600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poppins-bold"/>
              </a:rPr>
              <a:t>2.</a:t>
            </a:r>
            <a:endParaRPr kumimoji="1" lang="zh-CN" altLang="en-US" sz="4000" b="1" dirty="0">
              <a:solidFill>
                <a:srgbClr val="FF6600"/>
              </a:solidFill>
            </a:endParaRPr>
          </a:p>
        </p:txBody>
      </p:sp>
      <p:sp>
        <p:nvSpPr>
          <p:cNvPr id="7" name="标题 1"/>
          <p:cNvSpPr txBox="1"/>
          <p:nvPr/>
        </p:nvSpPr>
        <p:spPr>
          <a:xfrm>
            <a:off x="853408" y="2306089"/>
            <a:ext cx="4834224" cy="720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>
              <a:lnSpc>
                <a:spcPct val="130000"/>
              </a:lnSpc>
            </a:pPr>
            <a:r>
              <a:rPr lang="pt-BR" sz="2400" b="1" dirty="0"/>
              <a:t>Avaliação da maturidade digital da gestão de frota </a:t>
            </a:r>
            <a:endParaRPr kumimoji="1" lang="zh-CN" altLang="en-US" sz="2400" b="1" dirty="0"/>
          </a:p>
        </p:txBody>
      </p:sp>
      <p:sp>
        <p:nvSpPr>
          <p:cNvPr id="8" name="标题 1"/>
          <p:cNvSpPr txBox="1"/>
          <p:nvPr/>
        </p:nvSpPr>
        <p:spPr>
          <a:xfrm>
            <a:off x="339158" y="2318181"/>
            <a:ext cx="340208" cy="252000"/>
          </a:xfrm>
          <a:prstGeom prst="rect">
            <a:avLst/>
          </a:prstGeom>
          <a:noFill/>
          <a:ln w="12700" cap="sq">
            <a:noFill/>
            <a:miter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10000"/>
              </a:lnSpc>
            </a:pPr>
            <a:r>
              <a:rPr kumimoji="1" lang="en-US" altLang="zh-CN" sz="4000" b="1" dirty="0">
                <a:ln w="12700">
                  <a:noFill/>
                </a:ln>
                <a:solidFill>
                  <a:srgbClr val="FF6600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poppins-bold"/>
              </a:rPr>
              <a:t>3.</a:t>
            </a:r>
            <a:endParaRPr kumimoji="1" lang="zh-CN" altLang="en-US" sz="4000" b="1" dirty="0">
              <a:solidFill>
                <a:srgbClr val="FF6600"/>
              </a:solidFill>
            </a:endParaRPr>
          </a:p>
        </p:txBody>
      </p:sp>
      <p:sp>
        <p:nvSpPr>
          <p:cNvPr id="9" name="标题 1"/>
          <p:cNvSpPr txBox="1"/>
          <p:nvPr/>
        </p:nvSpPr>
        <p:spPr>
          <a:xfrm>
            <a:off x="7218076" y="2323968"/>
            <a:ext cx="4834224" cy="720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>
              <a:lnSpc>
                <a:spcPct val="130000"/>
              </a:lnSpc>
            </a:pPr>
            <a:r>
              <a:rPr lang="pt-BR" sz="2400" b="1" dirty="0"/>
              <a:t>Análise do perfil dos motoristas e operadores </a:t>
            </a:r>
            <a:endParaRPr kumimoji="1" lang="zh-CN" altLang="en-US" sz="2400" b="1" dirty="0"/>
          </a:p>
        </p:txBody>
      </p:sp>
      <p:sp>
        <p:nvSpPr>
          <p:cNvPr id="10" name="标题 1"/>
          <p:cNvSpPr txBox="1"/>
          <p:nvPr/>
        </p:nvSpPr>
        <p:spPr>
          <a:xfrm>
            <a:off x="6495952" y="2322711"/>
            <a:ext cx="450948" cy="275826"/>
          </a:xfrm>
          <a:prstGeom prst="rect">
            <a:avLst/>
          </a:prstGeom>
          <a:noFill/>
          <a:ln w="12700" cap="sq">
            <a:noFill/>
            <a:miter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10000"/>
              </a:lnSpc>
            </a:pPr>
            <a:r>
              <a:rPr kumimoji="1" lang="en-US" altLang="zh-CN" sz="4000" b="1" dirty="0">
                <a:ln w="12700">
                  <a:noFill/>
                </a:ln>
                <a:solidFill>
                  <a:srgbClr val="FF6600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poppins-bold"/>
              </a:rPr>
              <a:t>4.</a:t>
            </a:r>
            <a:endParaRPr kumimoji="1" lang="zh-CN" altLang="en-US" sz="4000" b="1" dirty="0">
              <a:solidFill>
                <a:srgbClr val="FF6600"/>
              </a:solidFill>
            </a:endParaRPr>
          </a:p>
        </p:txBody>
      </p:sp>
      <p:sp>
        <p:nvSpPr>
          <p:cNvPr id="11" name="标题 1"/>
          <p:cNvSpPr txBox="1"/>
          <p:nvPr/>
        </p:nvSpPr>
        <p:spPr>
          <a:xfrm>
            <a:off x="853408" y="3557317"/>
            <a:ext cx="4834224" cy="720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>
              <a:lnSpc>
                <a:spcPct val="130000"/>
              </a:lnSpc>
            </a:pPr>
            <a:r>
              <a:rPr lang="pt-BR" sz="2400" b="1" dirty="0"/>
              <a:t>atual da frota: ativos, obsolescência e uso por setor </a:t>
            </a:r>
            <a:endParaRPr kumimoji="1" lang="zh-CN" altLang="en-US" sz="2400" b="1" dirty="0"/>
          </a:p>
        </p:txBody>
      </p:sp>
      <p:sp>
        <p:nvSpPr>
          <p:cNvPr id="12" name="标题 1"/>
          <p:cNvSpPr txBox="1"/>
          <p:nvPr/>
        </p:nvSpPr>
        <p:spPr>
          <a:xfrm>
            <a:off x="339158" y="3556060"/>
            <a:ext cx="340208" cy="252000"/>
          </a:xfrm>
          <a:prstGeom prst="rect">
            <a:avLst/>
          </a:prstGeom>
          <a:noFill/>
          <a:ln w="12700" cap="sq">
            <a:noFill/>
            <a:miter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10000"/>
              </a:lnSpc>
            </a:pPr>
            <a:r>
              <a:rPr kumimoji="1" lang="en-US" altLang="zh-CN" sz="4000" b="1" dirty="0">
                <a:ln w="12700">
                  <a:noFill/>
                </a:ln>
                <a:solidFill>
                  <a:srgbClr val="FF6600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poppins-bold"/>
              </a:rPr>
              <a:t>5.</a:t>
            </a:r>
            <a:endParaRPr kumimoji="1" lang="zh-CN" altLang="en-US" sz="4000" b="1" dirty="0">
              <a:solidFill>
                <a:srgbClr val="FF6600"/>
              </a:solidFill>
            </a:endParaRPr>
          </a:p>
        </p:txBody>
      </p:sp>
      <p:sp>
        <p:nvSpPr>
          <p:cNvPr id="13" name="标题 1"/>
          <p:cNvSpPr txBox="1"/>
          <p:nvPr/>
        </p:nvSpPr>
        <p:spPr>
          <a:xfrm>
            <a:off x="7229310" y="3597550"/>
            <a:ext cx="4834224" cy="720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>
              <a:lnSpc>
                <a:spcPct val="130000"/>
              </a:lnSpc>
            </a:pPr>
            <a:r>
              <a:rPr lang="pt-BR" sz="2400" b="1" dirty="0"/>
              <a:t>Identificação de falhas recorrentes e retrabalhos </a:t>
            </a:r>
            <a:endParaRPr kumimoji="1" lang="zh-CN" altLang="en-US" sz="2400" b="1" dirty="0"/>
          </a:p>
        </p:txBody>
      </p:sp>
      <p:sp>
        <p:nvSpPr>
          <p:cNvPr id="14" name="标题 1"/>
          <p:cNvSpPr txBox="1"/>
          <p:nvPr/>
        </p:nvSpPr>
        <p:spPr>
          <a:xfrm>
            <a:off x="6511860" y="3596293"/>
            <a:ext cx="340208" cy="252000"/>
          </a:xfrm>
          <a:prstGeom prst="rect">
            <a:avLst/>
          </a:prstGeom>
          <a:noFill/>
          <a:ln w="12700" cap="sq">
            <a:noFill/>
            <a:miter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10000"/>
              </a:lnSpc>
            </a:pPr>
            <a:r>
              <a:rPr kumimoji="1" lang="en-US" altLang="zh-CN" sz="4000" b="1" dirty="0">
                <a:ln w="12700">
                  <a:noFill/>
                </a:ln>
                <a:solidFill>
                  <a:srgbClr val="FF6600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poppins-bold"/>
              </a:rPr>
              <a:t>6.</a:t>
            </a:r>
            <a:endParaRPr kumimoji="1" lang="zh-CN" altLang="en-US" sz="4000" b="1" dirty="0">
              <a:solidFill>
                <a:srgbClr val="FF6600"/>
              </a:solidFill>
            </a:endParaRPr>
          </a:p>
        </p:txBody>
      </p:sp>
      <p:sp>
        <p:nvSpPr>
          <p:cNvPr id="15" name="标题 1"/>
          <p:cNvSpPr txBox="1"/>
          <p:nvPr/>
        </p:nvSpPr>
        <p:spPr>
          <a:xfrm>
            <a:off x="858082" y="4823975"/>
            <a:ext cx="4834224" cy="720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>
              <a:lnSpc>
                <a:spcPct val="130000"/>
              </a:lnSpc>
            </a:pPr>
            <a:r>
              <a:rPr lang="pt-BR" sz="2400" b="1" dirty="0"/>
              <a:t>Documentos e formulários utilizados nos registros manuais </a:t>
            </a:r>
            <a:br>
              <a:rPr lang="pt-BR" sz="2400" b="1" dirty="0"/>
            </a:br>
            <a:endParaRPr kumimoji="1" lang="zh-CN" altLang="en-US" sz="2400" b="1" dirty="0"/>
          </a:p>
        </p:txBody>
      </p:sp>
      <p:sp>
        <p:nvSpPr>
          <p:cNvPr id="16" name="标题 1"/>
          <p:cNvSpPr txBox="1"/>
          <p:nvPr/>
        </p:nvSpPr>
        <p:spPr>
          <a:xfrm>
            <a:off x="339158" y="4822718"/>
            <a:ext cx="340208" cy="252000"/>
          </a:xfrm>
          <a:prstGeom prst="rect">
            <a:avLst/>
          </a:prstGeom>
          <a:noFill/>
          <a:ln w="12700" cap="sq">
            <a:noFill/>
            <a:miter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10000"/>
              </a:lnSpc>
            </a:pPr>
            <a:r>
              <a:rPr kumimoji="1" lang="en-US" altLang="zh-CN" sz="4000" b="1" dirty="0">
                <a:ln w="12700">
                  <a:noFill/>
                </a:ln>
                <a:solidFill>
                  <a:srgbClr val="FF6600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poppins-bold"/>
              </a:rPr>
              <a:t>7.</a:t>
            </a:r>
            <a:endParaRPr kumimoji="1" lang="zh-CN" altLang="en-US" sz="4000" b="1" dirty="0">
              <a:solidFill>
                <a:srgbClr val="FF6600"/>
              </a:solidFill>
            </a:endParaRPr>
          </a:p>
        </p:txBody>
      </p:sp>
      <p:sp>
        <p:nvSpPr>
          <p:cNvPr id="17" name="标题 1"/>
          <p:cNvSpPr txBox="1"/>
          <p:nvPr/>
        </p:nvSpPr>
        <p:spPr>
          <a:xfrm>
            <a:off x="7229310" y="4847306"/>
            <a:ext cx="4834224" cy="720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r>
              <a:rPr lang="pt-BR" sz="2400" b="1" dirty="0"/>
              <a:t>Relacionamento com oficinas, contratos vigentes e prestadores</a:t>
            </a:r>
          </a:p>
        </p:txBody>
      </p:sp>
      <p:sp>
        <p:nvSpPr>
          <p:cNvPr id="18" name="标题 1"/>
          <p:cNvSpPr txBox="1"/>
          <p:nvPr/>
        </p:nvSpPr>
        <p:spPr>
          <a:xfrm>
            <a:off x="6511860" y="4846049"/>
            <a:ext cx="340208" cy="252000"/>
          </a:xfrm>
          <a:prstGeom prst="rect">
            <a:avLst/>
          </a:prstGeom>
          <a:noFill/>
          <a:ln w="12700" cap="sq">
            <a:noFill/>
            <a:miter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10000"/>
              </a:lnSpc>
            </a:pPr>
            <a:r>
              <a:rPr kumimoji="1" lang="en-US" altLang="zh-CN" sz="4000" b="1" dirty="0">
                <a:ln w="12700">
                  <a:noFill/>
                </a:ln>
                <a:solidFill>
                  <a:srgbClr val="FF6600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poppins-bold"/>
              </a:rPr>
              <a:t>8.</a:t>
            </a:r>
            <a:endParaRPr kumimoji="1" lang="zh-CN" altLang="en-US" sz="4000" b="1" dirty="0">
              <a:solidFill>
                <a:srgbClr val="FF6600"/>
              </a:solidFill>
            </a:endParaRPr>
          </a:p>
        </p:txBody>
      </p:sp>
      <p:sp>
        <p:nvSpPr>
          <p:cNvPr id="35" name="标题 1"/>
          <p:cNvSpPr txBox="1"/>
          <p:nvPr/>
        </p:nvSpPr>
        <p:spPr>
          <a:xfrm>
            <a:off x="2052163" y="90415"/>
            <a:ext cx="4558650" cy="647127"/>
          </a:xfrm>
          <a:prstGeom prst="rect">
            <a:avLst/>
          </a:prstGeom>
          <a:noFill/>
          <a:ln w="12700" cap="sq">
            <a:noFill/>
            <a:miter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00000"/>
              </a:lnSpc>
            </a:pPr>
            <a:r>
              <a:rPr kumimoji="1" lang="en-US" altLang="zh-CN" sz="4000" b="1" dirty="0" err="1">
                <a:ln w="12700">
                  <a:noFill/>
                </a:ln>
                <a:solidFill>
                  <a:srgbClr val="FE7600">
                    <a:alpha val="100000"/>
                  </a:srgbClr>
                </a:solidFill>
                <a:latin typeface="DengXian" panose="02010600030101010101" pitchFamily="2" charset="-122"/>
                <a:ea typeface="DengXian" panose="02010600030101010101" pitchFamily="2" charset="-122"/>
                <a:cs typeface="poppins-bold"/>
              </a:rPr>
              <a:t>C</a:t>
            </a:r>
            <a:r>
              <a:rPr kumimoji="1" lang="en-US" altLang="zh-CN" sz="4000" b="1" dirty="0" err="1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DengXian" panose="02010600030101010101" pitchFamily="2" charset="-122"/>
                <a:ea typeface="DengXian" panose="02010600030101010101" pitchFamily="2" charset="-122"/>
                <a:cs typeface="poppins-bold"/>
              </a:rPr>
              <a:t>onteúdo</a:t>
            </a:r>
            <a:endParaRPr kumimoji="1" lang="zh-CN" altLang="en-US" sz="4000" b="1" dirty="0"/>
          </a:p>
        </p:txBody>
      </p:sp>
      <p:cxnSp>
        <p:nvCxnSpPr>
          <p:cNvPr id="36" name="线条 1"/>
          <p:cNvCxnSpPr/>
          <p:nvPr/>
        </p:nvCxnSpPr>
        <p:spPr>
          <a:xfrm flipH="1">
            <a:off x="1810862" y="710646"/>
            <a:ext cx="4558651" cy="0"/>
          </a:xfrm>
          <a:prstGeom prst="line">
            <a:avLst/>
          </a:prstGeom>
          <a:noFill/>
          <a:ln w="12700" cap="sq">
            <a:solidFill>
              <a:schemeClr val="tx1"/>
            </a:solidFill>
            <a:miter/>
          </a:ln>
        </p:spPr>
      </p:cxn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34FF66-54A4-3171-E8B2-FDBFCFCCBA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61;p14">
            <a:extLst>
              <a:ext uri="{FF2B5EF4-FFF2-40B4-BE49-F238E27FC236}">
                <a16:creationId xmlns:a16="http://schemas.microsoft.com/office/drawing/2014/main" id="{34CDF03F-B146-8DC7-7770-20B953404DAE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5110" y="-14514"/>
            <a:ext cx="1219199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3CFD4A1C-B5B9-A3BD-8704-97F9636F6D27}"/>
              </a:ext>
            </a:extLst>
          </p:cNvPr>
          <p:cNvSpPr txBox="1"/>
          <p:nvPr/>
        </p:nvSpPr>
        <p:spPr>
          <a:xfrm>
            <a:off x="279400" y="1219201"/>
            <a:ext cx="11595100" cy="4952999"/>
          </a:xfrm>
          <a:custGeom>
            <a:avLst/>
            <a:gdLst>
              <a:gd name="connsiteX0" fmla="*/ 264751 w 8640000"/>
              <a:gd name="connsiteY0" fmla="*/ 0 h 2736000"/>
              <a:gd name="connsiteX1" fmla="*/ 8375249 w 8640000"/>
              <a:gd name="connsiteY1" fmla="*/ 0 h 2736000"/>
              <a:gd name="connsiteX2" fmla="*/ 8640000 w 8640000"/>
              <a:gd name="connsiteY2" fmla="*/ 264751 h 2736000"/>
              <a:gd name="connsiteX3" fmla="*/ 8640000 w 8640000"/>
              <a:gd name="connsiteY3" fmla="*/ 2160000 h 2736000"/>
              <a:gd name="connsiteX4" fmla="*/ 8336189 w 8640000"/>
              <a:gd name="connsiteY4" fmla="*/ 2448000 h 2736000"/>
              <a:gd name="connsiteX5" fmla="*/ 4623811 w 8640000"/>
              <a:gd name="connsiteY5" fmla="*/ 2448000 h 2736000"/>
              <a:gd name="connsiteX6" fmla="*/ 4320000 w 8640000"/>
              <a:gd name="connsiteY6" fmla="*/ 2736000 h 2736000"/>
              <a:gd name="connsiteX7" fmla="*/ 4016189 w 8640000"/>
              <a:gd name="connsiteY7" fmla="*/ 2448000 h 2736000"/>
              <a:gd name="connsiteX8" fmla="*/ 303812 w 8640000"/>
              <a:gd name="connsiteY8" fmla="*/ 2448000 h 2736000"/>
              <a:gd name="connsiteX9" fmla="*/ 0 w 8640000"/>
              <a:gd name="connsiteY9" fmla="*/ 2160000 h 2736000"/>
              <a:gd name="connsiteX10" fmla="*/ 0 w 8640000"/>
              <a:gd name="connsiteY10" fmla="*/ 2160000 h 2736000"/>
              <a:gd name="connsiteX11" fmla="*/ 0 w 8640000"/>
              <a:gd name="connsiteY11" fmla="*/ 264751 h 2736000"/>
              <a:gd name="connsiteX12" fmla="*/ 264751 w 8640000"/>
              <a:gd name="connsiteY12" fmla="*/ 0 h 2736000"/>
            </a:gdLst>
            <a:ahLst/>
            <a:cxnLst/>
            <a:rect l="l" t="t" r="r" b="b"/>
            <a:pathLst>
              <a:path w="8640000" h="2736000">
                <a:moveTo>
                  <a:pt x="264751" y="0"/>
                </a:moveTo>
                <a:lnTo>
                  <a:pt x="8375249" y="0"/>
                </a:lnTo>
                <a:cubicBezTo>
                  <a:pt x="8521467" y="0"/>
                  <a:pt x="8640000" y="118533"/>
                  <a:pt x="8640000" y="264751"/>
                </a:cubicBezTo>
                <a:lnTo>
                  <a:pt x="8640000" y="2160000"/>
                </a:lnTo>
                <a:cubicBezTo>
                  <a:pt x="8640000" y="2319058"/>
                  <a:pt x="8503979" y="2448000"/>
                  <a:pt x="8336189" y="2448000"/>
                </a:cubicBezTo>
                <a:lnTo>
                  <a:pt x="4623811" y="2448000"/>
                </a:lnTo>
                <a:cubicBezTo>
                  <a:pt x="4456021" y="2448000"/>
                  <a:pt x="4320000" y="2576942"/>
                  <a:pt x="4320000" y="2736000"/>
                </a:cubicBezTo>
                <a:cubicBezTo>
                  <a:pt x="4320000" y="2576942"/>
                  <a:pt x="4183979" y="2448000"/>
                  <a:pt x="4016189" y="2448000"/>
                </a:cubicBezTo>
                <a:lnTo>
                  <a:pt x="303812" y="2448000"/>
                </a:lnTo>
                <a:cubicBezTo>
                  <a:pt x="136021" y="2448000"/>
                  <a:pt x="0" y="2319058"/>
                  <a:pt x="0" y="2160000"/>
                </a:cubicBezTo>
                <a:lnTo>
                  <a:pt x="0" y="2160000"/>
                </a:lnTo>
                <a:lnTo>
                  <a:pt x="0" y="264751"/>
                </a:lnTo>
                <a:cubicBezTo>
                  <a:pt x="0" y="118533"/>
                  <a:pt x="118533" y="0"/>
                  <a:pt x="264751" y="0"/>
                </a:cubicBezTo>
                <a:close/>
              </a:path>
            </a:pathLst>
          </a:custGeom>
          <a:solidFill>
            <a:schemeClr val="accent1"/>
          </a:solidFill>
          <a:ln w="38100" cap="sq">
            <a:solidFill>
              <a:schemeClr val="accent1"/>
            </a:solidFill>
            <a:miter/>
          </a:ln>
          <a:effectLst>
            <a:outerShdw blurRad="317500" dist="190500" dir="3000000" algn="tl" rotWithShape="0">
              <a:schemeClr val="accent1">
                <a:alpha val="15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>
            <a:extLst>
              <a:ext uri="{FF2B5EF4-FFF2-40B4-BE49-F238E27FC236}">
                <a16:creationId xmlns:a16="http://schemas.microsoft.com/office/drawing/2014/main" id="{E0AC7670-DEF7-1D95-9B93-CC30B9DD1F06}"/>
              </a:ext>
            </a:extLst>
          </p:cNvPr>
          <p:cNvSpPr txBox="1"/>
          <p:nvPr/>
        </p:nvSpPr>
        <p:spPr>
          <a:xfrm>
            <a:off x="522377" y="303029"/>
            <a:ext cx="10671175" cy="46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>
              <a:lnSpc>
                <a:spcPts val="4850"/>
              </a:lnSpc>
            </a:pPr>
            <a:r>
              <a:rPr lang="en-US" sz="4000" b="1" dirty="0">
                <a:solidFill>
                  <a:srgbClr val="282824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Lato Bold" pitchFamily="34" charset="-120"/>
              </a:rPr>
              <a:t>Pontos </a:t>
            </a:r>
            <a:r>
              <a:rPr lang="en-US" sz="4000" b="1" dirty="0" err="1">
                <a:solidFill>
                  <a:srgbClr val="282824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Lato Bold" pitchFamily="34" charset="-120"/>
              </a:rPr>
              <a:t>Críticos</a:t>
            </a:r>
            <a:r>
              <a:rPr lang="en-US" sz="4000" b="1" dirty="0">
                <a:solidFill>
                  <a:srgbClr val="282824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Lato Bold" pitchFamily="34" charset="-120"/>
              </a:rPr>
              <a:t> no Controle </a:t>
            </a:r>
            <a:r>
              <a:rPr lang="en-US" sz="4000" b="1" dirty="0" err="1">
                <a:solidFill>
                  <a:srgbClr val="282824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Lato Bold" pitchFamily="34" charset="-120"/>
              </a:rPr>
              <a:t>Atual</a:t>
            </a:r>
            <a:endParaRPr lang="en-US" sz="4000" dirty="0"/>
          </a:p>
        </p:txBody>
      </p:sp>
      <p:cxnSp>
        <p:nvCxnSpPr>
          <p:cNvPr id="5" name="线条 1">
            <a:extLst>
              <a:ext uri="{FF2B5EF4-FFF2-40B4-BE49-F238E27FC236}">
                <a16:creationId xmlns:a16="http://schemas.microsoft.com/office/drawing/2014/main" id="{0D36855E-0F74-E97C-38C4-79E3A324DB98}"/>
              </a:ext>
            </a:extLst>
          </p:cNvPr>
          <p:cNvCxnSpPr/>
          <p:nvPr/>
        </p:nvCxnSpPr>
        <p:spPr>
          <a:xfrm>
            <a:off x="0" y="958850"/>
            <a:ext cx="12122150" cy="0"/>
          </a:xfrm>
          <a:prstGeom prst="line">
            <a:avLst/>
          </a:prstGeom>
          <a:noFill/>
          <a:ln w="28575" cap="sq">
            <a:solidFill>
              <a:schemeClr val="accent1"/>
            </a:solidFill>
            <a:prstDash val="solid"/>
            <a:miter/>
          </a:ln>
        </p:spPr>
      </p:cxnSp>
      <p:sp>
        <p:nvSpPr>
          <p:cNvPr id="3" name="Text 11"/>
          <p:cNvSpPr/>
          <p:nvPr/>
        </p:nvSpPr>
        <p:spPr>
          <a:xfrm>
            <a:off x="2807056" y="1146672"/>
            <a:ext cx="584211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ct val="150000"/>
              </a:lnSpc>
              <a:spcAft>
                <a:spcPts val="1200"/>
              </a:spcAft>
              <a:buNone/>
            </a:pPr>
            <a:r>
              <a:rPr lang="en-US" sz="3000" b="1" dirty="0">
                <a:solidFill>
                  <a:srgbClr val="FFFFFF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Lato Bold" pitchFamily="34" charset="-120"/>
              </a:rPr>
              <a:t>Impacto para o Controle Interno</a:t>
            </a:r>
            <a:endParaRPr lang="en-US" sz="3000" dirty="0"/>
          </a:p>
        </p:txBody>
      </p:sp>
      <p:sp>
        <p:nvSpPr>
          <p:cNvPr id="14" name="Text 12"/>
          <p:cNvSpPr/>
          <p:nvPr/>
        </p:nvSpPr>
        <p:spPr>
          <a:xfrm>
            <a:off x="317500" y="1644651"/>
            <a:ext cx="11557000" cy="131020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150000"/>
              </a:lnSpc>
              <a:spcAft>
                <a:spcPts val="1200"/>
              </a:spcAft>
              <a:buNone/>
            </a:pPr>
            <a:r>
              <a:rPr lang="en-US" sz="3000" dirty="0">
                <a:solidFill>
                  <a:srgbClr val="FFFFFF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A fragilidade nos controles atuais compromete diretamente a capacidade do município em demonstrar economicidade, regularidade e eficiência na gestão da frota.</a:t>
            </a:r>
            <a:endParaRPr lang="en-US" sz="3000" dirty="0"/>
          </a:p>
        </p:txBody>
      </p:sp>
      <p:sp>
        <p:nvSpPr>
          <p:cNvPr id="10" name="Text 13"/>
          <p:cNvSpPr/>
          <p:nvPr/>
        </p:nvSpPr>
        <p:spPr>
          <a:xfrm>
            <a:off x="317500" y="3621689"/>
            <a:ext cx="11557000" cy="19917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150000"/>
              </a:lnSpc>
              <a:spcAft>
                <a:spcPts val="1200"/>
              </a:spcAft>
              <a:buNone/>
            </a:pPr>
            <a:r>
              <a:rPr lang="en-US" sz="3000" dirty="0">
                <a:solidFill>
                  <a:srgbClr val="FFFFFF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Do ponto de vista do controle externo, a ausência de registros confiáveis e tempestivos inviabiliza a prestação de contas adequada e aumenta significativamente o risco de apontamentos pelo TCE.</a:t>
            </a:r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38880649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10"/>
          <p:cNvPicPr>
            <a:picLocks noChangeAspect="1"/>
          </p:cNvPicPr>
          <p:nvPr/>
        </p:nvPicPr>
        <p:blipFill>
          <a:blip r:embed="rId2">
            <a:alphaModFix amt="50000"/>
          </a:blip>
          <a:srcRect t="17340" b="17340"/>
          <a:stretch>
            <a:fillRect/>
          </a:stretch>
        </p:blipFill>
        <p:spPr>
          <a:xfrm>
            <a:off x="-101600" y="-1145874"/>
            <a:ext cx="12395200" cy="8096531"/>
          </a:xfrm>
          <a:custGeom>
            <a:avLst/>
            <a:gdLst>
              <a:gd name="connsiteX0" fmla="*/ 0 w 6306532"/>
              <a:gd name="connsiteY0" fmla="*/ 0 h 4119419"/>
              <a:gd name="connsiteX1" fmla="*/ 6306532 w 6306532"/>
              <a:gd name="connsiteY1" fmla="*/ 0 h 4119419"/>
              <a:gd name="connsiteX2" fmla="*/ 6306532 w 6306532"/>
              <a:gd name="connsiteY2" fmla="*/ 4119419 h 4119419"/>
              <a:gd name="connsiteX3" fmla="*/ 0 w 6306532"/>
              <a:gd name="connsiteY3" fmla="*/ 4119419 h 4119419"/>
            </a:gdLst>
            <a:ahLst/>
            <a:cxnLst/>
            <a:rect l="l" t="t" r="r" b="b"/>
            <a:pathLst>
              <a:path w="6306532" h="4119419">
                <a:moveTo>
                  <a:pt x="0" y="0"/>
                </a:moveTo>
                <a:lnTo>
                  <a:pt x="6306532" y="0"/>
                </a:lnTo>
                <a:lnTo>
                  <a:pt x="6306532" y="4119419"/>
                </a:lnTo>
                <a:lnTo>
                  <a:pt x="0" y="4119419"/>
                </a:lnTo>
                <a:close/>
              </a:path>
            </a:pathLst>
          </a:custGeom>
          <a:noFill/>
          <a:ln>
            <a:noFill/>
          </a:ln>
        </p:spPr>
      </p:pic>
      <p:cxnSp>
        <p:nvCxnSpPr>
          <p:cNvPr id="8" name="线条 1"/>
          <p:cNvCxnSpPr/>
          <p:nvPr/>
        </p:nvCxnSpPr>
        <p:spPr>
          <a:xfrm>
            <a:off x="0" y="958850"/>
            <a:ext cx="12122150" cy="0"/>
          </a:xfrm>
          <a:prstGeom prst="line">
            <a:avLst/>
          </a:prstGeom>
          <a:noFill/>
          <a:ln w="28575" cap="sq">
            <a:solidFill>
              <a:schemeClr val="accent1"/>
            </a:solidFill>
            <a:prstDash val="solid"/>
            <a:miter/>
          </a:ln>
        </p:spPr>
      </p:cxnSp>
      <p:sp>
        <p:nvSpPr>
          <p:cNvPr id="9" name="Text 2"/>
          <p:cNvSpPr/>
          <p:nvPr/>
        </p:nvSpPr>
        <p:spPr>
          <a:xfrm>
            <a:off x="539790" y="3048512"/>
            <a:ext cx="11652210" cy="124015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4850"/>
              </a:lnSpc>
              <a:buNone/>
            </a:pPr>
            <a:r>
              <a:rPr lang="en-US" sz="6000" b="1" dirty="0">
                <a:latin typeface="DengXian" panose="02010600030101010101" pitchFamily="2" charset="-122"/>
                <a:ea typeface="DengXian" panose="02010600030101010101" pitchFamily="2" charset="-122"/>
                <a:cs typeface="Lato Bold" pitchFamily="34" charset="-120"/>
              </a:rPr>
              <a:t>Identificação de Gargalos Operacionais</a:t>
            </a:r>
            <a:endParaRPr lang="en-US" sz="6000" dirty="0"/>
          </a:p>
        </p:txBody>
      </p:sp>
      <p:sp>
        <p:nvSpPr>
          <p:cNvPr id="10" name="Text 3"/>
          <p:cNvSpPr/>
          <p:nvPr/>
        </p:nvSpPr>
        <p:spPr>
          <a:xfrm>
            <a:off x="539790" y="4546187"/>
            <a:ext cx="11360110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500"/>
              </a:lnSpc>
              <a:buNone/>
            </a:pPr>
            <a:r>
              <a:rPr lang="en-US" sz="3000" b="1" dirty="0"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Gargalos operacionais são pontos críticos que reduzem drasticamente a eficiência da gestão de frota, elevam custos desnecessariamente e comprometem a prestação dos serviços públicos. Sua identificação é essencial para priorização de melhorias.</a:t>
            </a:r>
            <a:endParaRPr lang="en-US" sz="3000" b="1" dirty="0"/>
          </a:p>
        </p:txBody>
      </p:sp>
      <p:sp>
        <p:nvSpPr>
          <p:cNvPr id="13" name="标题 1">
            <a:extLst>
              <a:ext uri="{FF2B5EF4-FFF2-40B4-BE49-F238E27FC236}">
                <a16:creationId xmlns:a16="http://schemas.microsoft.com/office/drawing/2014/main" id="{A41B8ADC-2AC4-CFEE-42A1-4273F59699AF}"/>
              </a:ext>
            </a:extLst>
          </p:cNvPr>
          <p:cNvSpPr txBox="1"/>
          <p:nvPr/>
        </p:nvSpPr>
        <p:spPr>
          <a:xfrm>
            <a:off x="4918710" y="547812"/>
            <a:ext cx="2354580" cy="2354580"/>
          </a:xfrm>
          <a:prstGeom prst="ellipse">
            <a:avLst/>
          </a:prstGeom>
          <a:gradFill>
            <a:gsLst>
              <a:gs pos="0">
                <a:schemeClr val="accent2"/>
              </a:gs>
              <a:gs pos="82000">
                <a:schemeClr val="accent1"/>
              </a:gs>
            </a:gsLst>
            <a:lin ang="54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4" name="标题 1">
            <a:extLst>
              <a:ext uri="{FF2B5EF4-FFF2-40B4-BE49-F238E27FC236}">
                <a16:creationId xmlns:a16="http://schemas.microsoft.com/office/drawing/2014/main" id="{BFD6D343-B4A2-C47E-91E2-BB101A9C01CF}"/>
              </a:ext>
            </a:extLst>
          </p:cNvPr>
          <p:cNvSpPr txBox="1"/>
          <p:nvPr/>
        </p:nvSpPr>
        <p:spPr>
          <a:xfrm>
            <a:off x="5138162" y="797892"/>
            <a:ext cx="1915676" cy="1915676"/>
          </a:xfrm>
          <a:prstGeom prst="ellipse">
            <a:avLst/>
          </a:pr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5" name="标题 1">
            <a:extLst>
              <a:ext uri="{FF2B5EF4-FFF2-40B4-BE49-F238E27FC236}">
                <a16:creationId xmlns:a16="http://schemas.microsoft.com/office/drawing/2014/main" id="{CE5B45E4-4E5E-EFE7-AE9C-D10206BDDF2D}"/>
              </a:ext>
            </a:extLst>
          </p:cNvPr>
          <p:cNvSpPr txBox="1"/>
          <p:nvPr/>
        </p:nvSpPr>
        <p:spPr>
          <a:xfrm>
            <a:off x="4834890" y="900170"/>
            <a:ext cx="2218948" cy="1414512"/>
          </a:xfrm>
          <a:prstGeom prst="rect">
            <a:avLst/>
          </a:prstGeom>
          <a:noFill/>
          <a:ln w="12700" cap="sq">
            <a:noFill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kumimoji="1" lang="en-US" altLang="zh-CN" sz="9600" dirty="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DengXian" panose="02010600030101010101" pitchFamily="2" charset="-122"/>
                <a:ea typeface="DengXian" panose="02010600030101010101" pitchFamily="2" charset="-122"/>
                <a:cs typeface="Barlow-Black"/>
              </a:rPr>
              <a:t> 02</a:t>
            </a:r>
            <a:endParaRPr kumimoji="1" lang="zh-CN" altLang="en-US" dirty="0"/>
          </a:p>
        </p:txBody>
      </p:sp>
      <p:sp>
        <p:nvSpPr>
          <p:cNvPr id="16" name="标题 1">
            <a:extLst>
              <a:ext uri="{FF2B5EF4-FFF2-40B4-BE49-F238E27FC236}">
                <a16:creationId xmlns:a16="http://schemas.microsoft.com/office/drawing/2014/main" id="{DF1DA682-0FB0-6414-D442-88A398B07D80}"/>
              </a:ext>
            </a:extLst>
          </p:cNvPr>
          <p:cNvSpPr txBox="1"/>
          <p:nvPr/>
        </p:nvSpPr>
        <p:spPr>
          <a:xfrm>
            <a:off x="3583422" y="592901"/>
            <a:ext cx="419100" cy="419100"/>
          </a:xfrm>
          <a:prstGeom prst="ellipse">
            <a:avLst/>
          </a:prstGeom>
          <a:solidFill>
            <a:schemeClr val="accent2"/>
          </a:solidFill>
          <a:ln w="12700" cap="sq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1B3255-D032-1FDC-FB66-2B567A64DE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Google Shape;61;p14">
            <a:extLst>
              <a:ext uri="{FF2B5EF4-FFF2-40B4-BE49-F238E27FC236}">
                <a16:creationId xmlns:a16="http://schemas.microsoft.com/office/drawing/2014/main" id="{AAAF158C-4BF1-1E12-421E-253B4C77887E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5110" y="-14514"/>
            <a:ext cx="1219199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标题 1">
            <a:extLst>
              <a:ext uri="{FF2B5EF4-FFF2-40B4-BE49-F238E27FC236}">
                <a16:creationId xmlns:a16="http://schemas.microsoft.com/office/drawing/2014/main" id="{695DF515-D447-519A-02B5-2BDE0BDC6338}"/>
              </a:ext>
            </a:extLst>
          </p:cNvPr>
          <p:cNvSpPr txBox="1"/>
          <p:nvPr/>
        </p:nvSpPr>
        <p:spPr>
          <a:xfrm>
            <a:off x="492379" y="251910"/>
            <a:ext cx="10671175" cy="46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>
              <a:lnSpc>
                <a:spcPts val="4850"/>
              </a:lnSpc>
            </a:pPr>
            <a:r>
              <a:rPr lang="en-US" sz="4000" b="1" dirty="0" err="1">
                <a:latin typeface="DengXian" panose="02010600030101010101" pitchFamily="2" charset="-122"/>
                <a:ea typeface="DengXian" panose="02010600030101010101" pitchFamily="2" charset="-122"/>
                <a:cs typeface="Lato Bold" pitchFamily="34" charset="-120"/>
              </a:rPr>
              <a:t>Gargalos</a:t>
            </a:r>
            <a:r>
              <a:rPr lang="en-US" sz="4000" b="1" dirty="0">
                <a:latin typeface="DengXian" panose="02010600030101010101" pitchFamily="2" charset="-122"/>
                <a:ea typeface="DengXian" panose="02010600030101010101" pitchFamily="2" charset="-122"/>
                <a:cs typeface="Lato Bold" pitchFamily="34" charset="-120"/>
              </a:rPr>
              <a:t> Mais </a:t>
            </a:r>
            <a:r>
              <a:rPr lang="en-US" sz="4000" b="1" dirty="0" err="1">
                <a:latin typeface="DengXian" panose="02010600030101010101" pitchFamily="2" charset="-122"/>
                <a:ea typeface="DengXian" panose="02010600030101010101" pitchFamily="2" charset="-122"/>
                <a:cs typeface="Lato Bold" pitchFamily="34" charset="-120"/>
              </a:rPr>
              <a:t>Frequentes</a:t>
            </a:r>
            <a:r>
              <a:rPr lang="en-US" sz="4000" b="1" dirty="0">
                <a:latin typeface="DengXian" panose="02010600030101010101" pitchFamily="2" charset="-122"/>
                <a:ea typeface="DengXian" panose="02010600030101010101" pitchFamily="2" charset="-122"/>
                <a:cs typeface="Lato Bold" pitchFamily="34" charset="-120"/>
              </a:rPr>
              <a:t> em </a:t>
            </a:r>
            <a:r>
              <a:rPr lang="en-US" sz="4000" b="1" dirty="0" err="1">
                <a:latin typeface="DengXian" panose="02010600030101010101" pitchFamily="2" charset="-122"/>
                <a:ea typeface="DengXian" panose="02010600030101010101" pitchFamily="2" charset="-122"/>
                <a:cs typeface="Lato Bold" pitchFamily="34" charset="-120"/>
              </a:rPr>
              <a:t>Municípios</a:t>
            </a:r>
            <a:endParaRPr lang="en-US" sz="4000" dirty="0"/>
          </a:p>
        </p:txBody>
      </p:sp>
      <p:cxnSp>
        <p:nvCxnSpPr>
          <p:cNvPr id="20" name="线条 1">
            <a:extLst>
              <a:ext uri="{FF2B5EF4-FFF2-40B4-BE49-F238E27FC236}">
                <a16:creationId xmlns:a16="http://schemas.microsoft.com/office/drawing/2014/main" id="{2BDF3E83-B347-DA61-CEBE-07B72A5F7A96}"/>
              </a:ext>
            </a:extLst>
          </p:cNvPr>
          <p:cNvCxnSpPr/>
          <p:nvPr/>
        </p:nvCxnSpPr>
        <p:spPr>
          <a:xfrm>
            <a:off x="0" y="958850"/>
            <a:ext cx="12122150" cy="0"/>
          </a:xfrm>
          <a:prstGeom prst="line">
            <a:avLst/>
          </a:prstGeom>
          <a:noFill/>
          <a:ln w="28575" cap="sq">
            <a:solidFill>
              <a:schemeClr val="accent1"/>
            </a:solidFill>
            <a:prstDash val="solid"/>
            <a:miter/>
          </a:ln>
        </p:spPr>
      </p:cxnSp>
      <p:pic>
        <p:nvPicPr>
          <p:cNvPr id="2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885" y="1077959"/>
            <a:ext cx="2471555" cy="1527457"/>
          </a:xfrm>
          <a:prstGeom prst="rect">
            <a:avLst/>
          </a:prstGeom>
        </p:spPr>
      </p:pic>
      <p:sp>
        <p:nvSpPr>
          <p:cNvPr id="23" name="Text 1"/>
          <p:cNvSpPr/>
          <p:nvPr/>
        </p:nvSpPr>
        <p:spPr>
          <a:xfrm>
            <a:off x="471885" y="2853423"/>
            <a:ext cx="3074670" cy="6203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latin typeface="DengXian" panose="02010600030101010101" pitchFamily="2" charset="-122"/>
                <a:ea typeface="DengXian" panose="02010600030101010101" pitchFamily="2" charset="-122"/>
                <a:cs typeface="Lato Bold" pitchFamily="34" charset="-120"/>
              </a:rPr>
              <a:t>Abastecimento Sem Controle Efetivo</a:t>
            </a:r>
            <a:endParaRPr lang="en-US" sz="1950" dirty="0"/>
          </a:p>
        </p:txBody>
      </p:sp>
      <p:sp>
        <p:nvSpPr>
          <p:cNvPr id="24" name="Text 2"/>
          <p:cNvSpPr/>
          <p:nvPr/>
        </p:nvSpPr>
        <p:spPr>
          <a:xfrm>
            <a:off x="471885" y="3592801"/>
            <a:ext cx="2513686" cy="1270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Ausência de registro adequado de quilometragem, horário e setor responsável no momento do abastecimento, permitindo desvios</a:t>
            </a:r>
            <a:endParaRPr lang="en-US" sz="1550" dirty="0"/>
          </a:p>
        </p:txBody>
      </p:sp>
      <p:pic>
        <p:nvPicPr>
          <p:cNvPr id="25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6412" y="1077959"/>
            <a:ext cx="2471555" cy="1527457"/>
          </a:xfrm>
          <a:prstGeom prst="rect">
            <a:avLst/>
          </a:prstGeom>
        </p:spPr>
      </p:pic>
      <p:sp>
        <p:nvSpPr>
          <p:cNvPr id="26" name="Text 3"/>
          <p:cNvSpPr/>
          <p:nvPr/>
        </p:nvSpPr>
        <p:spPr>
          <a:xfrm>
            <a:off x="3356412" y="2853423"/>
            <a:ext cx="3074670" cy="6203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latin typeface="DengXian" panose="02010600030101010101" pitchFamily="2" charset="-122"/>
                <a:ea typeface="DengXian" panose="02010600030101010101" pitchFamily="2" charset="-122"/>
                <a:cs typeface="Lato Bold" pitchFamily="34" charset="-120"/>
              </a:rPr>
              <a:t>Manutenção Emergencial Predominante</a:t>
            </a:r>
            <a:endParaRPr lang="en-US" sz="1950" dirty="0"/>
          </a:p>
        </p:txBody>
      </p:sp>
      <p:sp>
        <p:nvSpPr>
          <p:cNvPr id="27" name="Text 4"/>
          <p:cNvSpPr/>
          <p:nvPr/>
        </p:nvSpPr>
        <p:spPr>
          <a:xfrm>
            <a:off x="3356412" y="3592801"/>
            <a:ext cx="2513686" cy="1270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Predomínio de manutenções corretivas sobre preventivas, indicando gestão reativa e elevando custos significativamente</a:t>
            </a:r>
            <a:endParaRPr lang="en-US" sz="1550" dirty="0"/>
          </a:p>
        </p:txBody>
      </p:sp>
      <p:pic>
        <p:nvPicPr>
          <p:cNvPr id="28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26689" y="1077959"/>
            <a:ext cx="2471555" cy="1527457"/>
          </a:xfrm>
          <a:prstGeom prst="rect">
            <a:avLst/>
          </a:prstGeom>
        </p:spPr>
      </p:pic>
      <p:sp>
        <p:nvSpPr>
          <p:cNvPr id="29" name="Text 5"/>
          <p:cNvSpPr/>
          <p:nvPr/>
        </p:nvSpPr>
        <p:spPr>
          <a:xfrm>
            <a:off x="6526689" y="2853423"/>
            <a:ext cx="3074670" cy="6203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latin typeface="DengXian" panose="02010600030101010101" pitchFamily="2" charset="-122"/>
                <a:ea typeface="DengXian" panose="02010600030101010101" pitchFamily="2" charset="-122"/>
                <a:cs typeface="Lato Bold" pitchFamily="34" charset="-120"/>
              </a:rPr>
              <a:t>Veículos Obsoletos em Operação</a:t>
            </a:r>
            <a:endParaRPr lang="en-US" sz="1950" dirty="0"/>
          </a:p>
        </p:txBody>
      </p:sp>
      <p:sp>
        <p:nvSpPr>
          <p:cNvPr id="30" name="Text 6"/>
          <p:cNvSpPr/>
          <p:nvPr/>
        </p:nvSpPr>
        <p:spPr>
          <a:xfrm>
            <a:off x="6526689" y="3592801"/>
            <a:ext cx="2513686" cy="1270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Permanência de veículos além da vida útil em operação, com custos de manutenção superiores ao valor de mercado</a:t>
            </a:r>
            <a:endParaRPr lang="en-US" sz="1550" dirty="0"/>
          </a:p>
        </p:txBody>
      </p:sp>
      <p:pic>
        <p:nvPicPr>
          <p:cNvPr id="31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82666" y="1077913"/>
            <a:ext cx="2471720" cy="1527622"/>
          </a:xfrm>
          <a:prstGeom prst="rect">
            <a:avLst/>
          </a:prstGeom>
        </p:spPr>
      </p:pic>
      <p:sp>
        <p:nvSpPr>
          <p:cNvPr id="32" name="Text 7"/>
          <p:cNvSpPr/>
          <p:nvPr/>
        </p:nvSpPr>
        <p:spPr>
          <a:xfrm>
            <a:off x="9582666" y="2853542"/>
            <a:ext cx="3074789" cy="6203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latin typeface="DengXian" panose="02010600030101010101" pitchFamily="2" charset="-122"/>
                <a:ea typeface="DengXian" panose="02010600030101010101" pitchFamily="2" charset="-122"/>
                <a:cs typeface="Lato Bold" pitchFamily="34" charset="-120"/>
              </a:rPr>
              <a:t>Inexistência de Rodízio Planejado</a:t>
            </a:r>
            <a:endParaRPr lang="en-US" sz="1950" dirty="0"/>
          </a:p>
        </p:txBody>
      </p:sp>
      <p:sp>
        <p:nvSpPr>
          <p:cNvPr id="33" name="Text 8"/>
          <p:cNvSpPr/>
          <p:nvPr/>
        </p:nvSpPr>
        <p:spPr>
          <a:xfrm>
            <a:off x="9582667" y="3592920"/>
            <a:ext cx="2137448" cy="1270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Ausência de critérios técnicos para distribuição de uso entre veículos similares, gerando desgaste desigual da frota</a:t>
            </a:r>
            <a:endParaRPr lang="en-US" sz="1550" dirty="0"/>
          </a:p>
        </p:txBody>
      </p:sp>
    </p:spTree>
    <p:extLst>
      <p:ext uri="{BB962C8B-B14F-4D97-AF65-F5344CB8AC3E}">
        <p14:creationId xmlns:p14="http://schemas.microsoft.com/office/powerpoint/2010/main" val="37168558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73D119-8741-A78E-96CE-40A3DED166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oogle Shape;61;p14">
            <a:extLst>
              <a:ext uri="{FF2B5EF4-FFF2-40B4-BE49-F238E27FC236}">
                <a16:creationId xmlns:a16="http://schemas.microsoft.com/office/drawing/2014/main" id="{544363DD-C1F2-DA51-EEAA-EDAD1E1258C8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5110" y="-14514"/>
            <a:ext cx="1219199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2B32D9FF-9AE7-7DED-3374-18875BACE225}"/>
              </a:ext>
            </a:extLst>
          </p:cNvPr>
          <p:cNvSpPr txBox="1"/>
          <p:nvPr/>
        </p:nvSpPr>
        <p:spPr>
          <a:xfrm rot="1748867">
            <a:off x="320425" y="2469077"/>
            <a:ext cx="256674" cy="221271"/>
          </a:xfrm>
          <a:prstGeom prst="triangle">
            <a:avLst/>
          </a:prstGeom>
          <a:solidFill>
            <a:schemeClr val="accent1">
              <a:lumMod val="50000"/>
            </a:schemeClr>
          </a:solidFill>
          <a:ln w="12700" cap="flat">
            <a:solidFill>
              <a:schemeClr val="accent1">
                <a:shade val="15000"/>
              </a:schemeClr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 sz="2200"/>
          </a:p>
        </p:txBody>
      </p:sp>
      <p:sp>
        <p:nvSpPr>
          <p:cNvPr id="3" name="标题 1">
            <a:extLst>
              <a:ext uri="{FF2B5EF4-FFF2-40B4-BE49-F238E27FC236}">
                <a16:creationId xmlns:a16="http://schemas.microsoft.com/office/drawing/2014/main" id="{BC9E85D5-4520-1805-91AB-8E1CF373801A}"/>
              </a:ext>
            </a:extLst>
          </p:cNvPr>
          <p:cNvSpPr txBox="1"/>
          <p:nvPr/>
        </p:nvSpPr>
        <p:spPr>
          <a:xfrm>
            <a:off x="491338" y="1125712"/>
            <a:ext cx="11417872" cy="1506980"/>
          </a:xfrm>
          <a:prstGeom prst="rect">
            <a:avLst/>
          </a:prstGeom>
          <a:solidFill>
            <a:schemeClr val="bg1"/>
          </a:solidFill>
          <a:ln w="1270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 sz="2200"/>
          </a:p>
        </p:txBody>
      </p:sp>
      <p:sp>
        <p:nvSpPr>
          <p:cNvPr id="4" name="标题 1">
            <a:extLst>
              <a:ext uri="{FF2B5EF4-FFF2-40B4-BE49-F238E27FC236}">
                <a16:creationId xmlns:a16="http://schemas.microsoft.com/office/drawing/2014/main" id="{B4CDF1CF-6BE3-34F8-D35A-903C7BA36C48}"/>
              </a:ext>
            </a:extLst>
          </p:cNvPr>
          <p:cNvSpPr txBox="1"/>
          <p:nvPr/>
        </p:nvSpPr>
        <p:spPr>
          <a:xfrm>
            <a:off x="266748" y="2047600"/>
            <a:ext cx="1149735" cy="569495"/>
          </a:xfrm>
          <a:prstGeom prst="homePlate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 sz="2200"/>
          </a:p>
        </p:txBody>
      </p:sp>
      <p:sp>
        <p:nvSpPr>
          <p:cNvPr id="5" name="标题 1">
            <a:extLst>
              <a:ext uri="{FF2B5EF4-FFF2-40B4-BE49-F238E27FC236}">
                <a16:creationId xmlns:a16="http://schemas.microsoft.com/office/drawing/2014/main" id="{6A68B5C2-B81A-DC7C-E34C-F3776940DE4F}"/>
              </a:ext>
            </a:extLst>
          </p:cNvPr>
          <p:cNvSpPr txBox="1"/>
          <p:nvPr/>
        </p:nvSpPr>
        <p:spPr>
          <a:xfrm>
            <a:off x="448762" y="2067652"/>
            <a:ext cx="638342" cy="529390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30000"/>
              </a:lnSpc>
            </a:pPr>
            <a:r>
              <a:rPr kumimoji="1" lang="en-US" altLang="zh-CN" sz="2200" dirty="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DengXian" panose="02010600030101010101" pitchFamily="2" charset="-122"/>
                <a:ea typeface="DengXian" panose="02010600030101010101" pitchFamily="2" charset="-122"/>
                <a:cs typeface="poppins-bold"/>
              </a:rPr>
              <a:t>01</a:t>
            </a:r>
            <a:endParaRPr kumimoji="1" lang="zh-CN" altLang="en-US" sz="2200" dirty="0"/>
          </a:p>
        </p:txBody>
      </p:sp>
      <p:sp>
        <p:nvSpPr>
          <p:cNvPr id="7" name="标题 1">
            <a:extLst>
              <a:ext uri="{FF2B5EF4-FFF2-40B4-BE49-F238E27FC236}">
                <a16:creationId xmlns:a16="http://schemas.microsoft.com/office/drawing/2014/main" id="{B9D5C3FD-5E1D-19C9-F47C-0CDC4EE54816}"/>
              </a:ext>
            </a:extLst>
          </p:cNvPr>
          <p:cNvSpPr txBox="1"/>
          <p:nvPr/>
        </p:nvSpPr>
        <p:spPr>
          <a:xfrm>
            <a:off x="10922620" y="2420578"/>
            <a:ext cx="778042" cy="64168"/>
          </a:xfrm>
          <a:prstGeom prst="rect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 sz="2200"/>
          </a:p>
        </p:txBody>
      </p:sp>
      <p:sp>
        <p:nvSpPr>
          <p:cNvPr id="8" name="标题 1">
            <a:extLst>
              <a:ext uri="{FF2B5EF4-FFF2-40B4-BE49-F238E27FC236}">
                <a16:creationId xmlns:a16="http://schemas.microsoft.com/office/drawing/2014/main" id="{7FFD8526-B9F6-78A6-B72C-8C92251DC5EB}"/>
              </a:ext>
            </a:extLst>
          </p:cNvPr>
          <p:cNvSpPr txBox="1"/>
          <p:nvPr/>
        </p:nvSpPr>
        <p:spPr>
          <a:xfrm flipV="1">
            <a:off x="10614077" y="2252131"/>
            <a:ext cx="539482" cy="4571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 sz="2200"/>
          </a:p>
        </p:txBody>
      </p:sp>
      <p:sp>
        <p:nvSpPr>
          <p:cNvPr id="9" name="标题 1">
            <a:extLst>
              <a:ext uri="{FF2B5EF4-FFF2-40B4-BE49-F238E27FC236}">
                <a16:creationId xmlns:a16="http://schemas.microsoft.com/office/drawing/2014/main" id="{0D89EA0C-1A1D-F2B2-AC46-9E97C6CFBF95}"/>
              </a:ext>
            </a:extLst>
          </p:cNvPr>
          <p:cNvSpPr txBox="1"/>
          <p:nvPr/>
        </p:nvSpPr>
        <p:spPr>
          <a:xfrm>
            <a:off x="588444" y="1438264"/>
            <a:ext cx="778042" cy="64168"/>
          </a:xfrm>
          <a:prstGeom prst="rect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 sz="2200"/>
          </a:p>
        </p:txBody>
      </p:sp>
      <p:sp>
        <p:nvSpPr>
          <p:cNvPr id="10" name="标题 1">
            <a:extLst>
              <a:ext uri="{FF2B5EF4-FFF2-40B4-BE49-F238E27FC236}">
                <a16:creationId xmlns:a16="http://schemas.microsoft.com/office/drawing/2014/main" id="{1221A13D-0C28-17A7-721A-3802037DF680}"/>
              </a:ext>
            </a:extLst>
          </p:cNvPr>
          <p:cNvSpPr txBox="1"/>
          <p:nvPr/>
        </p:nvSpPr>
        <p:spPr>
          <a:xfrm flipV="1">
            <a:off x="279901" y="1269817"/>
            <a:ext cx="539482" cy="4571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 sz="2200"/>
          </a:p>
        </p:txBody>
      </p:sp>
      <p:sp>
        <p:nvSpPr>
          <p:cNvPr id="11" name="标题 1">
            <a:extLst>
              <a:ext uri="{FF2B5EF4-FFF2-40B4-BE49-F238E27FC236}">
                <a16:creationId xmlns:a16="http://schemas.microsoft.com/office/drawing/2014/main" id="{F1206983-8E9C-3636-9B16-AC81315D3458}"/>
              </a:ext>
            </a:extLst>
          </p:cNvPr>
          <p:cNvSpPr txBox="1"/>
          <p:nvPr/>
        </p:nvSpPr>
        <p:spPr>
          <a:xfrm>
            <a:off x="448762" y="206382"/>
            <a:ext cx="10671175" cy="46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>
              <a:lnSpc>
                <a:spcPts val="4850"/>
              </a:lnSpc>
            </a:pPr>
            <a:r>
              <a:rPr lang="en-US" sz="4000" b="1" dirty="0" err="1">
                <a:solidFill>
                  <a:srgbClr val="282824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Lato Bold" pitchFamily="34" charset="-120"/>
              </a:rPr>
              <a:t>Gargalos</a:t>
            </a:r>
            <a:r>
              <a:rPr lang="en-US" sz="4000" b="1" dirty="0">
                <a:solidFill>
                  <a:srgbClr val="282824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Lato Bold" pitchFamily="34" charset="-120"/>
              </a:rPr>
              <a:t> </a:t>
            </a:r>
            <a:r>
              <a:rPr lang="en-US" sz="4000" b="1" dirty="0" err="1">
                <a:solidFill>
                  <a:srgbClr val="282824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Lato Bold" pitchFamily="34" charset="-120"/>
              </a:rPr>
              <a:t>Administrativos</a:t>
            </a:r>
            <a:endParaRPr lang="en-US" sz="4000" dirty="0"/>
          </a:p>
        </p:txBody>
      </p:sp>
      <p:cxnSp>
        <p:nvCxnSpPr>
          <p:cNvPr id="12" name="线条 1">
            <a:extLst>
              <a:ext uri="{FF2B5EF4-FFF2-40B4-BE49-F238E27FC236}">
                <a16:creationId xmlns:a16="http://schemas.microsoft.com/office/drawing/2014/main" id="{C496F67A-2CCB-3E45-8669-CCF1DFA1AF64}"/>
              </a:ext>
            </a:extLst>
          </p:cNvPr>
          <p:cNvCxnSpPr/>
          <p:nvPr/>
        </p:nvCxnSpPr>
        <p:spPr>
          <a:xfrm>
            <a:off x="0" y="958850"/>
            <a:ext cx="12122150" cy="0"/>
          </a:xfrm>
          <a:prstGeom prst="line">
            <a:avLst/>
          </a:prstGeom>
          <a:noFill/>
          <a:ln w="28575" cap="sq">
            <a:solidFill>
              <a:schemeClr val="accent1"/>
            </a:solidFill>
            <a:prstDash val="solid"/>
            <a:miter/>
          </a:ln>
        </p:spPr>
      </p:cxnSp>
      <p:sp>
        <p:nvSpPr>
          <p:cNvPr id="14" name="标题 1">
            <a:extLst>
              <a:ext uri="{FF2B5EF4-FFF2-40B4-BE49-F238E27FC236}">
                <a16:creationId xmlns:a16="http://schemas.microsoft.com/office/drawing/2014/main" id="{C5C00256-B653-7132-8AAD-FE9690D51697}"/>
              </a:ext>
            </a:extLst>
          </p:cNvPr>
          <p:cNvSpPr txBox="1"/>
          <p:nvPr/>
        </p:nvSpPr>
        <p:spPr>
          <a:xfrm rot="1748867">
            <a:off x="333578" y="4128858"/>
            <a:ext cx="256674" cy="221271"/>
          </a:xfrm>
          <a:prstGeom prst="triangle">
            <a:avLst/>
          </a:prstGeom>
          <a:solidFill>
            <a:schemeClr val="accent1">
              <a:lumMod val="50000"/>
            </a:schemeClr>
          </a:solidFill>
          <a:ln w="12700" cap="flat">
            <a:solidFill>
              <a:schemeClr val="accent1">
                <a:shade val="15000"/>
              </a:schemeClr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 sz="2200"/>
          </a:p>
        </p:txBody>
      </p:sp>
      <p:sp>
        <p:nvSpPr>
          <p:cNvPr id="15" name="标题 1">
            <a:extLst>
              <a:ext uri="{FF2B5EF4-FFF2-40B4-BE49-F238E27FC236}">
                <a16:creationId xmlns:a16="http://schemas.microsoft.com/office/drawing/2014/main" id="{9303278A-3E6D-2917-DB41-79D0CFF65671}"/>
              </a:ext>
            </a:extLst>
          </p:cNvPr>
          <p:cNvSpPr txBox="1"/>
          <p:nvPr/>
        </p:nvSpPr>
        <p:spPr>
          <a:xfrm>
            <a:off x="504491" y="2785493"/>
            <a:ext cx="11417872" cy="1506980"/>
          </a:xfrm>
          <a:prstGeom prst="rect">
            <a:avLst/>
          </a:prstGeom>
          <a:solidFill>
            <a:schemeClr val="bg1"/>
          </a:solidFill>
          <a:ln w="1270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 sz="2200"/>
          </a:p>
        </p:txBody>
      </p:sp>
      <p:sp>
        <p:nvSpPr>
          <p:cNvPr id="16" name="标题 1">
            <a:extLst>
              <a:ext uri="{FF2B5EF4-FFF2-40B4-BE49-F238E27FC236}">
                <a16:creationId xmlns:a16="http://schemas.microsoft.com/office/drawing/2014/main" id="{82B3FFF4-E245-80C3-0774-56970654EB90}"/>
              </a:ext>
            </a:extLst>
          </p:cNvPr>
          <p:cNvSpPr txBox="1"/>
          <p:nvPr/>
        </p:nvSpPr>
        <p:spPr>
          <a:xfrm>
            <a:off x="279901" y="3707381"/>
            <a:ext cx="1149735" cy="569495"/>
          </a:xfrm>
          <a:prstGeom prst="homePlate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 sz="2200"/>
          </a:p>
        </p:txBody>
      </p:sp>
      <p:sp>
        <p:nvSpPr>
          <p:cNvPr id="17" name="标题 1">
            <a:extLst>
              <a:ext uri="{FF2B5EF4-FFF2-40B4-BE49-F238E27FC236}">
                <a16:creationId xmlns:a16="http://schemas.microsoft.com/office/drawing/2014/main" id="{AA84DC2A-8278-359B-F02A-A242A48E7B7A}"/>
              </a:ext>
            </a:extLst>
          </p:cNvPr>
          <p:cNvSpPr txBox="1"/>
          <p:nvPr/>
        </p:nvSpPr>
        <p:spPr>
          <a:xfrm>
            <a:off x="461915" y="3727433"/>
            <a:ext cx="638342" cy="529390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30000"/>
              </a:lnSpc>
            </a:pPr>
            <a:r>
              <a:rPr kumimoji="1" lang="en-US" altLang="zh-CN" sz="2200" dirty="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DengXian" panose="02010600030101010101" pitchFamily="2" charset="-122"/>
                <a:ea typeface="DengXian" panose="02010600030101010101" pitchFamily="2" charset="-122"/>
                <a:cs typeface="poppins-bold"/>
              </a:rPr>
              <a:t>02</a:t>
            </a:r>
            <a:endParaRPr kumimoji="1" lang="zh-CN" altLang="en-US" sz="2200" dirty="0"/>
          </a:p>
        </p:txBody>
      </p:sp>
      <p:sp>
        <p:nvSpPr>
          <p:cNvPr id="18" name="标题 1">
            <a:extLst>
              <a:ext uri="{FF2B5EF4-FFF2-40B4-BE49-F238E27FC236}">
                <a16:creationId xmlns:a16="http://schemas.microsoft.com/office/drawing/2014/main" id="{4DE98AB3-4C75-5EA3-6AF1-120E72E901E1}"/>
              </a:ext>
            </a:extLst>
          </p:cNvPr>
          <p:cNvSpPr txBox="1"/>
          <p:nvPr/>
        </p:nvSpPr>
        <p:spPr>
          <a:xfrm>
            <a:off x="10935773" y="4080359"/>
            <a:ext cx="778042" cy="64168"/>
          </a:xfrm>
          <a:prstGeom prst="rect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 sz="2200"/>
          </a:p>
        </p:txBody>
      </p:sp>
      <p:sp>
        <p:nvSpPr>
          <p:cNvPr id="19" name="标题 1">
            <a:extLst>
              <a:ext uri="{FF2B5EF4-FFF2-40B4-BE49-F238E27FC236}">
                <a16:creationId xmlns:a16="http://schemas.microsoft.com/office/drawing/2014/main" id="{1A4D053F-D42F-C197-82F9-E72874A2968F}"/>
              </a:ext>
            </a:extLst>
          </p:cNvPr>
          <p:cNvSpPr txBox="1"/>
          <p:nvPr/>
        </p:nvSpPr>
        <p:spPr>
          <a:xfrm flipV="1">
            <a:off x="10627230" y="3911912"/>
            <a:ext cx="539482" cy="4571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 sz="2200"/>
          </a:p>
        </p:txBody>
      </p:sp>
      <p:sp>
        <p:nvSpPr>
          <p:cNvPr id="20" name="标题 1">
            <a:extLst>
              <a:ext uri="{FF2B5EF4-FFF2-40B4-BE49-F238E27FC236}">
                <a16:creationId xmlns:a16="http://schemas.microsoft.com/office/drawing/2014/main" id="{A1AEB11D-83D6-F304-AD1C-7B54FF5CF797}"/>
              </a:ext>
            </a:extLst>
          </p:cNvPr>
          <p:cNvSpPr txBox="1"/>
          <p:nvPr/>
        </p:nvSpPr>
        <p:spPr>
          <a:xfrm>
            <a:off x="601597" y="3098045"/>
            <a:ext cx="778042" cy="64168"/>
          </a:xfrm>
          <a:prstGeom prst="rect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 sz="2200"/>
          </a:p>
        </p:txBody>
      </p:sp>
      <p:sp>
        <p:nvSpPr>
          <p:cNvPr id="21" name="标题 1">
            <a:extLst>
              <a:ext uri="{FF2B5EF4-FFF2-40B4-BE49-F238E27FC236}">
                <a16:creationId xmlns:a16="http://schemas.microsoft.com/office/drawing/2014/main" id="{D90345D8-1DE3-8E72-3540-A0C0DF5664F2}"/>
              </a:ext>
            </a:extLst>
          </p:cNvPr>
          <p:cNvSpPr txBox="1"/>
          <p:nvPr/>
        </p:nvSpPr>
        <p:spPr>
          <a:xfrm flipV="1">
            <a:off x="293054" y="2929598"/>
            <a:ext cx="539482" cy="4571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 sz="2200"/>
          </a:p>
        </p:txBody>
      </p:sp>
      <p:sp>
        <p:nvSpPr>
          <p:cNvPr id="30" name="标题 1">
            <a:extLst>
              <a:ext uri="{FF2B5EF4-FFF2-40B4-BE49-F238E27FC236}">
                <a16:creationId xmlns:a16="http://schemas.microsoft.com/office/drawing/2014/main" id="{2D60DAFB-A75A-294A-9113-6D8F6BF5DB27}"/>
              </a:ext>
            </a:extLst>
          </p:cNvPr>
          <p:cNvSpPr txBox="1"/>
          <p:nvPr/>
        </p:nvSpPr>
        <p:spPr>
          <a:xfrm rot="1748867">
            <a:off x="333578" y="5888386"/>
            <a:ext cx="256674" cy="221271"/>
          </a:xfrm>
          <a:prstGeom prst="triangle">
            <a:avLst/>
          </a:prstGeom>
          <a:solidFill>
            <a:schemeClr val="accent1">
              <a:lumMod val="50000"/>
            </a:schemeClr>
          </a:solidFill>
          <a:ln w="12700" cap="flat">
            <a:solidFill>
              <a:schemeClr val="accent1">
                <a:shade val="15000"/>
              </a:schemeClr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 sz="2200"/>
          </a:p>
        </p:txBody>
      </p:sp>
      <p:sp>
        <p:nvSpPr>
          <p:cNvPr id="31" name="标题 1">
            <a:extLst>
              <a:ext uri="{FF2B5EF4-FFF2-40B4-BE49-F238E27FC236}">
                <a16:creationId xmlns:a16="http://schemas.microsoft.com/office/drawing/2014/main" id="{A5804D04-8DB4-A9A0-29A7-8E03FAA3DF98}"/>
              </a:ext>
            </a:extLst>
          </p:cNvPr>
          <p:cNvSpPr txBox="1"/>
          <p:nvPr/>
        </p:nvSpPr>
        <p:spPr>
          <a:xfrm>
            <a:off x="504491" y="4545021"/>
            <a:ext cx="11417872" cy="1506980"/>
          </a:xfrm>
          <a:prstGeom prst="rect">
            <a:avLst/>
          </a:prstGeom>
          <a:solidFill>
            <a:schemeClr val="bg1"/>
          </a:solidFill>
          <a:ln w="1270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 sz="2200"/>
          </a:p>
        </p:txBody>
      </p:sp>
      <p:sp>
        <p:nvSpPr>
          <p:cNvPr id="32" name="标题 1">
            <a:extLst>
              <a:ext uri="{FF2B5EF4-FFF2-40B4-BE49-F238E27FC236}">
                <a16:creationId xmlns:a16="http://schemas.microsoft.com/office/drawing/2014/main" id="{6173E275-1815-2228-AEB5-DFE73B812205}"/>
              </a:ext>
            </a:extLst>
          </p:cNvPr>
          <p:cNvSpPr txBox="1"/>
          <p:nvPr/>
        </p:nvSpPr>
        <p:spPr>
          <a:xfrm>
            <a:off x="279901" y="5466909"/>
            <a:ext cx="1149735" cy="569495"/>
          </a:xfrm>
          <a:prstGeom prst="homePlate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 sz="2200"/>
          </a:p>
        </p:txBody>
      </p:sp>
      <p:sp>
        <p:nvSpPr>
          <p:cNvPr id="33" name="标题 1">
            <a:extLst>
              <a:ext uri="{FF2B5EF4-FFF2-40B4-BE49-F238E27FC236}">
                <a16:creationId xmlns:a16="http://schemas.microsoft.com/office/drawing/2014/main" id="{D2536DB3-9667-918A-C7DA-0057FC33D4DE}"/>
              </a:ext>
            </a:extLst>
          </p:cNvPr>
          <p:cNvSpPr txBox="1"/>
          <p:nvPr/>
        </p:nvSpPr>
        <p:spPr>
          <a:xfrm>
            <a:off x="461915" y="5486961"/>
            <a:ext cx="638342" cy="529390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30000"/>
              </a:lnSpc>
            </a:pPr>
            <a:r>
              <a:rPr kumimoji="1" lang="en-US" altLang="zh-CN" sz="2200" dirty="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DengXian" panose="02010600030101010101" pitchFamily="2" charset="-122"/>
                <a:ea typeface="DengXian" panose="02010600030101010101" pitchFamily="2" charset="-122"/>
                <a:cs typeface="poppins-bold"/>
              </a:rPr>
              <a:t>03</a:t>
            </a:r>
            <a:endParaRPr kumimoji="1" lang="zh-CN" altLang="en-US" sz="2200" dirty="0"/>
          </a:p>
        </p:txBody>
      </p:sp>
      <p:sp>
        <p:nvSpPr>
          <p:cNvPr id="34" name="标题 1">
            <a:extLst>
              <a:ext uri="{FF2B5EF4-FFF2-40B4-BE49-F238E27FC236}">
                <a16:creationId xmlns:a16="http://schemas.microsoft.com/office/drawing/2014/main" id="{C2F96295-63C6-D24F-E050-34455AE18D82}"/>
              </a:ext>
            </a:extLst>
          </p:cNvPr>
          <p:cNvSpPr txBox="1"/>
          <p:nvPr/>
        </p:nvSpPr>
        <p:spPr>
          <a:xfrm>
            <a:off x="10935773" y="5839887"/>
            <a:ext cx="778042" cy="64168"/>
          </a:xfrm>
          <a:prstGeom prst="rect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 sz="2200"/>
          </a:p>
        </p:txBody>
      </p:sp>
      <p:sp>
        <p:nvSpPr>
          <p:cNvPr id="35" name="标题 1">
            <a:extLst>
              <a:ext uri="{FF2B5EF4-FFF2-40B4-BE49-F238E27FC236}">
                <a16:creationId xmlns:a16="http://schemas.microsoft.com/office/drawing/2014/main" id="{FB790C7C-BB9C-36E6-D380-7011423C153E}"/>
              </a:ext>
            </a:extLst>
          </p:cNvPr>
          <p:cNvSpPr txBox="1"/>
          <p:nvPr/>
        </p:nvSpPr>
        <p:spPr>
          <a:xfrm flipV="1">
            <a:off x="10627230" y="5671440"/>
            <a:ext cx="539482" cy="4571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 sz="2200"/>
          </a:p>
        </p:txBody>
      </p:sp>
      <p:sp>
        <p:nvSpPr>
          <p:cNvPr id="36" name="标题 1">
            <a:extLst>
              <a:ext uri="{FF2B5EF4-FFF2-40B4-BE49-F238E27FC236}">
                <a16:creationId xmlns:a16="http://schemas.microsoft.com/office/drawing/2014/main" id="{F0353AD1-D4BF-5819-6B75-9BADD1F57CDD}"/>
              </a:ext>
            </a:extLst>
          </p:cNvPr>
          <p:cNvSpPr txBox="1"/>
          <p:nvPr/>
        </p:nvSpPr>
        <p:spPr>
          <a:xfrm>
            <a:off x="601597" y="4857573"/>
            <a:ext cx="778042" cy="64168"/>
          </a:xfrm>
          <a:prstGeom prst="rect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 sz="2200"/>
          </a:p>
        </p:txBody>
      </p:sp>
      <p:sp>
        <p:nvSpPr>
          <p:cNvPr id="37" name="标题 1">
            <a:extLst>
              <a:ext uri="{FF2B5EF4-FFF2-40B4-BE49-F238E27FC236}">
                <a16:creationId xmlns:a16="http://schemas.microsoft.com/office/drawing/2014/main" id="{11548E40-D71F-D256-5BAE-A079118487E1}"/>
              </a:ext>
            </a:extLst>
          </p:cNvPr>
          <p:cNvSpPr txBox="1"/>
          <p:nvPr/>
        </p:nvSpPr>
        <p:spPr>
          <a:xfrm flipV="1">
            <a:off x="293054" y="4689126"/>
            <a:ext cx="539482" cy="4571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 sz="2200"/>
          </a:p>
        </p:txBody>
      </p:sp>
      <p:sp>
        <p:nvSpPr>
          <p:cNvPr id="38" name="Text 4"/>
          <p:cNvSpPr/>
          <p:nvPr/>
        </p:nvSpPr>
        <p:spPr>
          <a:xfrm>
            <a:off x="1563332" y="1373692"/>
            <a:ext cx="2600920" cy="6203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200" b="1" dirty="0">
                <a:latin typeface="DengXian" panose="02010600030101010101" pitchFamily="2" charset="-122"/>
                <a:ea typeface="DengXian" panose="02010600030101010101" pitchFamily="2" charset="-122"/>
                <a:cs typeface="Lato Bold" pitchFamily="34" charset="-120"/>
              </a:rPr>
              <a:t>Autorização Centralizada Excessiva</a:t>
            </a:r>
            <a:endParaRPr lang="en-US" sz="2200" dirty="0"/>
          </a:p>
        </p:txBody>
      </p:sp>
      <p:sp>
        <p:nvSpPr>
          <p:cNvPr id="39" name="Text 5"/>
          <p:cNvSpPr/>
          <p:nvPr/>
        </p:nvSpPr>
        <p:spPr>
          <a:xfrm>
            <a:off x="4640480" y="1369687"/>
            <a:ext cx="6752303" cy="8069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200" dirty="0"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Necessidade de múltiplas aprovações para procedimentos rotineiros, gerando atrasos e burocratização desnecessária do processo</a:t>
            </a:r>
            <a:endParaRPr lang="en-US" sz="2200" dirty="0"/>
          </a:p>
        </p:txBody>
      </p:sp>
      <p:sp>
        <p:nvSpPr>
          <p:cNvPr id="40" name="Text 8"/>
          <p:cNvSpPr/>
          <p:nvPr/>
        </p:nvSpPr>
        <p:spPr>
          <a:xfrm>
            <a:off x="1526742" y="3099919"/>
            <a:ext cx="2600920" cy="6203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200" b="1" dirty="0">
                <a:latin typeface="DengXian" panose="02010600030101010101" pitchFamily="2" charset="-122"/>
                <a:ea typeface="DengXian" panose="02010600030101010101" pitchFamily="2" charset="-122"/>
                <a:cs typeface="Lato Bold" pitchFamily="34" charset="-120"/>
              </a:rPr>
              <a:t>Ausência de Fiscal de Contrato Designado</a:t>
            </a:r>
            <a:endParaRPr lang="en-US" sz="2200" dirty="0"/>
          </a:p>
        </p:txBody>
      </p:sp>
      <p:sp>
        <p:nvSpPr>
          <p:cNvPr id="41" name="Text 9"/>
          <p:cNvSpPr/>
          <p:nvPr/>
        </p:nvSpPr>
        <p:spPr>
          <a:xfrm>
            <a:off x="4630867" y="3068076"/>
            <a:ext cx="6959536" cy="91373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200" dirty="0"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Contratos de manutenção e abastecimento sem fiscal formalmente designado e capacitado, comprometendo a qualidade da fiscalização</a:t>
            </a:r>
            <a:endParaRPr lang="en-US" sz="2200" dirty="0"/>
          </a:p>
        </p:txBody>
      </p:sp>
      <p:sp>
        <p:nvSpPr>
          <p:cNvPr id="42" name="Text 12"/>
          <p:cNvSpPr/>
          <p:nvPr/>
        </p:nvSpPr>
        <p:spPr>
          <a:xfrm>
            <a:off x="1526742" y="4863992"/>
            <a:ext cx="2600920" cy="6203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200" b="1" dirty="0">
                <a:latin typeface="DengXian" panose="02010600030101010101" pitchFamily="2" charset="-122"/>
                <a:ea typeface="DengXian" panose="02010600030101010101" pitchFamily="2" charset="-122"/>
                <a:cs typeface="Lato Bold" pitchFamily="34" charset="-120"/>
              </a:rPr>
              <a:t>Falta de Integração Entre Setores</a:t>
            </a:r>
            <a:endParaRPr lang="en-US" sz="2200" dirty="0"/>
          </a:p>
        </p:txBody>
      </p:sp>
      <p:sp>
        <p:nvSpPr>
          <p:cNvPr id="43" name="Text 13"/>
          <p:cNvSpPr/>
          <p:nvPr/>
        </p:nvSpPr>
        <p:spPr>
          <a:xfrm>
            <a:off x="4617043" y="4831841"/>
            <a:ext cx="7016701" cy="90044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200" dirty="0"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Comunicação deficiente entre almoxarifado, compras, frota e contabilidade, gerando retrabalho e perda de informações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11740706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F4F131-4761-90DB-2E1A-BEBD19853A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oogle Shape;61;p14">
            <a:extLst>
              <a:ext uri="{FF2B5EF4-FFF2-40B4-BE49-F238E27FC236}">
                <a16:creationId xmlns:a16="http://schemas.microsoft.com/office/drawing/2014/main" id="{5417DAD6-95B2-E6E0-8D8A-55531E54442C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5110" y="-14514"/>
            <a:ext cx="1219199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FA91895E-8C0E-47C0-D342-05ABCB2CA831}"/>
              </a:ext>
            </a:extLst>
          </p:cNvPr>
          <p:cNvSpPr txBox="1"/>
          <p:nvPr/>
        </p:nvSpPr>
        <p:spPr>
          <a:xfrm rot="1748867">
            <a:off x="320425" y="2469077"/>
            <a:ext cx="256674" cy="221271"/>
          </a:xfrm>
          <a:prstGeom prst="triangle">
            <a:avLst/>
          </a:prstGeom>
          <a:solidFill>
            <a:schemeClr val="accent1">
              <a:lumMod val="50000"/>
            </a:schemeClr>
          </a:solidFill>
          <a:ln w="12700" cap="flat">
            <a:solidFill>
              <a:schemeClr val="accent1">
                <a:shade val="15000"/>
              </a:schemeClr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 sz="2200"/>
          </a:p>
        </p:txBody>
      </p:sp>
      <p:sp>
        <p:nvSpPr>
          <p:cNvPr id="3" name="标题 1">
            <a:extLst>
              <a:ext uri="{FF2B5EF4-FFF2-40B4-BE49-F238E27FC236}">
                <a16:creationId xmlns:a16="http://schemas.microsoft.com/office/drawing/2014/main" id="{0AC68C60-9BAE-FF1F-7185-DF7B9CBDE8DA}"/>
              </a:ext>
            </a:extLst>
          </p:cNvPr>
          <p:cNvSpPr txBox="1"/>
          <p:nvPr/>
        </p:nvSpPr>
        <p:spPr>
          <a:xfrm>
            <a:off x="491338" y="1125712"/>
            <a:ext cx="11417872" cy="1506980"/>
          </a:xfrm>
          <a:prstGeom prst="rect">
            <a:avLst/>
          </a:prstGeom>
          <a:solidFill>
            <a:schemeClr val="bg1"/>
          </a:solidFill>
          <a:ln w="1270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 sz="2200"/>
          </a:p>
        </p:txBody>
      </p:sp>
      <p:sp>
        <p:nvSpPr>
          <p:cNvPr id="4" name="标题 1">
            <a:extLst>
              <a:ext uri="{FF2B5EF4-FFF2-40B4-BE49-F238E27FC236}">
                <a16:creationId xmlns:a16="http://schemas.microsoft.com/office/drawing/2014/main" id="{2D472C62-1035-86B6-BDF9-25771DEE864C}"/>
              </a:ext>
            </a:extLst>
          </p:cNvPr>
          <p:cNvSpPr txBox="1"/>
          <p:nvPr/>
        </p:nvSpPr>
        <p:spPr>
          <a:xfrm>
            <a:off x="266748" y="2047600"/>
            <a:ext cx="1149735" cy="569495"/>
          </a:xfrm>
          <a:prstGeom prst="homePlate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 sz="2200"/>
          </a:p>
        </p:txBody>
      </p:sp>
      <p:sp>
        <p:nvSpPr>
          <p:cNvPr id="5" name="标题 1">
            <a:extLst>
              <a:ext uri="{FF2B5EF4-FFF2-40B4-BE49-F238E27FC236}">
                <a16:creationId xmlns:a16="http://schemas.microsoft.com/office/drawing/2014/main" id="{5349A014-67B5-F471-9547-2A6ECCF3F398}"/>
              </a:ext>
            </a:extLst>
          </p:cNvPr>
          <p:cNvSpPr txBox="1"/>
          <p:nvPr/>
        </p:nvSpPr>
        <p:spPr>
          <a:xfrm>
            <a:off x="448762" y="2067652"/>
            <a:ext cx="638342" cy="529390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30000"/>
              </a:lnSpc>
            </a:pPr>
            <a:r>
              <a:rPr kumimoji="1" lang="en-US" altLang="zh-CN" sz="2200" dirty="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DengXian" panose="02010600030101010101" pitchFamily="2" charset="-122"/>
                <a:ea typeface="DengXian" panose="02010600030101010101" pitchFamily="2" charset="-122"/>
                <a:cs typeface="poppins-bold"/>
              </a:rPr>
              <a:t>04</a:t>
            </a:r>
            <a:endParaRPr kumimoji="1" lang="zh-CN" altLang="en-US" sz="2200" dirty="0"/>
          </a:p>
        </p:txBody>
      </p:sp>
      <p:sp>
        <p:nvSpPr>
          <p:cNvPr id="7" name="标题 1">
            <a:extLst>
              <a:ext uri="{FF2B5EF4-FFF2-40B4-BE49-F238E27FC236}">
                <a16:creationId xmlns:a16="http://schemas.microsoft.com/office/drawing/2014/main" id="{9B6AF11D-036E-6277-713B-279E4EA9EAF4}"/>
              </a:ext>
            </a:extLst>
          </p:cNvPr>
          <p:cNvSpPr txBox="1"/>
          <p:nvPr/>
        </p:nvSpPr>
        <p:spPr>
          <a:xfrm>
            <a:off x="10922620" y="2420578"/>
            <a:ext cx="778042" cy="64168"/>
          </a:xfrm>
          <a:prstGeom prst="rect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 sz="2200"/>
          </a:p>
        </p:txBody>
      </p:sp>
      <p:sp>
        <p:nvSpPr>
          <p:cNvPr id="8" name="标题 1">
            <a:extLst>
              <a:ext uri="{FF2B5EF4-FFF2-40B4-BE49-F238E27FC236}">
                <a16:creationId xmlns:a16="http://schemas.microsoft.com/office/drawing/2014/main" id="{47C5EA69-B3B1-138F-C9FB-0C7CC25175B9}"/>
              </a:ext>
            </a:extLst>
          </p:cNvPr>
          <p:cNvSpPr txBox="1"/>
          <p:nvPr/>
        </p:nvSpPr>
        <p:spPr>
          <a:xfrm flipV="1">
            <a:off x="10614077" y="2252131"/>
            <a:ext cx="539482" cy="4571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 sz="2200"/>
          </a:p>
        </p:txBody>
      </p:sp>
      <p:sp>
        <p:nvSpPr>
          <p:cNvPr id="9" name="标题 1">
            <a:extLst>
              <a:ext uri="{FF2B5EF4-FFF2-40B4-BE49-F238E27FC236}">
                <a16:creationId xmlns:a16="http://schemas.microsoft.com/office/drawing/2014/main" id="{03E737A8-80BC-89F0-CD99-3512B650FF69}"/>
              </a:ext>
            </a:extLst>
          </p:cNvPr>
          <p:cNvSpPr txBox="1"/>
          <p:nvPr/>
        </p:nvSpPr>
        <p:spPr>
          <a:xfrm>
            <a:off x="588444" y="1438264"/>
            <a:ext cx="778042" cy="64168"/>
          </a:xfrm>
          <a:prstGeom prst="rect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 sz="2200"/>
          </a:p>
        </p:txBody>
      </p:sp>
      <p:sp>
        <p:nvSpPr>
          <p:cNvPr id="10" name="标题 1">
            <a:extLst>
              <a:ext uri="{FF2B5EF4-FFF2-40B4-BE49-F238E27FC236}">
                <a16:creationId xmlns:a16="http://schemas.microsoft.com/office/drawing/2014/main" id="{283FB4F9-3623-E72A-D18E-DA368A9858CF}"/>
              </a:ext>
            </a:extLst>
          </p:cNvPr>
          <p:cNvSpPr txBox="1"/>
          <p:nvPr/>
        </p:nvSpPr>
        <p:spPr>
          <a:xfrm flipV="1">
            <a:off x="279901" y="1269817"/>
            <a:ext cx="539482" cy="4571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 sz="2200"/>
          </a:p>
        </p:txBody>
      </p:sp>
      <p:sp>
        <p:nvSpPr>
          <p:cNvPr id="11" name="标题 1">
            <a:extLst>
              <a:ext uri="{FF2B5EF4-FFF2-40B4-BE49-F238E27FC236}">
                <a16:creationId xmlns:a16="http://schemas.microsoft.com/office/drawing/2014/main" id="{5E7068CB-C927-4648-2530-646BBCE46959}"/>
              </a:ext>
            </a:extLst>
          </p:cNvPr>
          <p:cNvSpPr txBox="1"/>
          <p:nvPr/>
        </p:nvSpPr>
        <p:spPr>
          <a:xfrm>
            <a:off x="504491" y="226786"/>
            <a:ext cx="10671175" cy="46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>
              <a:lnSpc>
                <a:spcPts val="4850"/>
              </a:lnSpc>
            </a:pPr>
            <a:r>
              <a:rPr lang="en-US" sz="4000" b="1" dirty="0" err="1">
                <a:solidFill>
                  <a:srgbClr val="282824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Lato Bold" pitchFamily="34" charset="-120"/>
              </a:rPr>
              <a:t>Gargalos</a:t>
            </a:r>
            <a:r>
              <a:rPr lang="en-US" sz="4000" b="1" dirty="0">
                <a:solidFill>
                  <a:srgbClr val="282824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Lato Bold" pitchFamily="34" charset="-120"/>
              </a:rPr>
              <a:t> </a:t>
            </a:r>
            <a:r>
              <a:rPr lang="en-US" sz="4000" b="1" dirty="0" err="1">
                <a:solidFill>
                  <a:srgbClr val="282824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Lato Bold" pitchFamily="34" charset="-120"/>
              </a:rPr>
              <a:t>Administrativos</a:t>
            </a:r>
            <a:endParaRPr lang="en-US" sz="4000" dirty="0"/>
          </a:p>
        </p:txBody>
      </p:sp>
      <p:cxnSp>
        <p:nvCxnSpPr>
          <p:cNvPr id="12" name="线条 1">
            <a:extLst>
              <a:ext uri="{FF2B5EF4-FFF2-40B4-BE49-F238E27FC236}">
                <a16:creationId xmlns:a16="http://schemas.microsoft.com/office/drawing/2014/main" id="{FBF20420-F9BA-2F06-71D7-BF5716824F90}"/>
              </a:ext>
            </a:extLst>
          </p:cNvPr>
          <p:cNvCxnSpPr/>
          <p:nvPr/>
        </p:nvCxnSpPr>
        <p:spPr>
          <a:xfrm>
            <a:off x="0" y="958850"/>
            <a:ext cx="12122150" cy="0"/>
          </a:xfrm>
          <a:prstGeom prst="line">
            <a:avLst/>
          </a:prstGeom>
          <a:noFill/>
          <a:ln w="28575" cap="sq">
            <a:solidFill>
              <a:schemeClr val="accent1"/>
            </a:solidFill>
            <a:prstDash val="solid"/>
            <a:miter/>
          </a:ln>
        </p:spPr>
      </p:cxnSp>
      <p:sp>
        <p:nvSpPr>
          <p:cNvPr id="14" name="标题 1">
            <a:extLst>
              <a:ext uri="{FF2B5EF4-FFF2-40B4-BE49-F238E27FC236}">
                <a16:creationId xmlns:a16="http://schemas.microsoft.com/office/drawing/2014/main" id="{1EE24B1F-91F9-CE08-F6BA-C158CB35184A}"/>
              </a:ext>
            </a:extLst>
          </p:cNvPr>
          <p:cNvSpPr txBox="1"/>
          <p:nvPr/>
        </p:nvSpPr>
        <p:spPr>
          <a:xfrm rot="1748867">
            <a:off x="333578" y="4128858"/>
            <a:ext cx="256674" cy="221271"/>
          </a:xfrm>
          <a:prstGeom prst="triangle">
            <a:avLst/>
          </a:prstGeom>
          <a:solidFill>
            <a:schemeClr val="accent1">
              <a:lumMod val="50000"/>
            </a:schemeClr>
          </a:solidFill>
          <a:ln w="12700" cap="flat">
            <a:solidFill>
              <a:schemeClr val="accent1">
                <a:shade val="15000"/>
              </a:schemeClr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 sz="2200"/>
          </a:p>
        </p:txBody>
      </p:sp>
      <p:sp>
        <p:nvSpPr>
          <p:cNvPr id="15" name="标题 1">
            <a:extLst>
              <a:ext uri="{FF2B5EF4-FFF2-40B4-BE49-F238E27FC236}">
                <a16:creationId xmlns:a16="http://schemas.microsoft.com/office/drawing/2014/main" id="{59EC5008-0EDF-149B-E4CD-48BAEB8AC7E2}"/>
              </a:ext>
            </a:extLst>
          </p:cNvPr>
          <p:cNvSpPr txBox="1"/>
          <p:nvPr/>
        </p:nvSpPr>
        <p:spPr>
          <a:xfrm>
            <a:off x="504491" y="2785493"/>
            <a:ext cx="11417872" cy="1506980"/>
          </a:xfrm>
          <a:prstGeom prst="rect">
            <a:avLst/>
          </a:prstGeom>
          <a:solidFill>
            <a:schemeClr val="bg1"/>
          </a:solidFill>
          <a:ln w="1270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 sz="2200"/>
          </a:p>
        </p:txBody>
      </p:sp>
      <p:sp>
        <p:nvSpPr>
          <p:cNvPr id="16" name="标题 1">
            <a:extLst>
              <a:ext uri="{FF2B5EF4-FFF2-40B4-BE49-F238E27FC236}">
                <a16:creationId xmlns:a16="http://schemas.microsoft.com/office/drawing/2014/main" id="{FE68C98A-CD8E-CB81-4FF6-B5FC3E7AEA63}"/>
              </a:ext>
            </a:extLst>
          </p:cNvPr>
          <p:cNvSpPr txBox="1"/>
          <p:nvPr/>
        </p:nvSpPr>
        <p:spPr>
          <a:xfrm>
            <a:off x="279901" y="3707381"/>
            <a:ext cx="1149735" cy="569495"/>
          </a:xfrm>
          <a:prstGeom prst="homePlate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 sz="2200"/>
          </a:p>
        </p:txBody>
      </p:sp>
      <p:sp>
        <p:nvSpPr>
          <p:cNvPr id="17" name="标题 1">
            <a:extLst>
              <a:ext uri="{FF2B5EF4-FFF2-40B4-BE49-F238E27FC236}">
                <a16:creationId xmlns:a16="http://schemas.microsoft.com/office/drawing/2014/main" id="{DAAE8D07-B1AB-01E8-C10D-7EC7124D3A8A}"/>
              </a:ext>
            </a:extLst>
          </p:cNvPr>
          <p:cNvSpPr txBox="1"/>
          <p:nvPr/>
        </p:nvSpPr>
        <p:spPr>
          <a:xfrm>
            <a:off x="461915" y="3727433"/>
            <a:ext cx="638342" cy="529390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30000"/>
              </a:lnSpc>
            </a:pPr>
            <a:r>
              <a:rPr kumimoji="1" lang="en-US" altLang="zh-CN" sz="2200" dirty="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DengXian" panose="02010600030101010101" pitchFamily="2" charset="-122"/>
                <a:ea typeface="DengXian" panose="02010600030101010101" pitchFamily="2" charset="-122"/>
                <a:cs typeface="poppins-bold"/>
              </a:rPr>
              <a:t>05</a:t>
            </a:r>
            <a:endParaRPr kumimoji="1" lang="zh-CN" altLang="en-US" sz="2200" dirty="0"/>
          </a:p>
        </p:txBody>
      </p:sp>
      <p:sp>
        <p:nvSpPr>
          <p:cNvPr id="18" name="标题 1">
            <a:extLst>
              <a:ext uri="{FF2B5EF4-FFF2-40B4-BE49-F238E27FC236}">
                <a16:creationId xmlns:a16="http://schemas.microsoft.com/office/drawing/2014/main" id="{8E37960B-2E80-A118-000A-31E3CAF1FF00}"/>
              </a:ext>
            </a:extLst>
          </p:cNvPr>
          <p:cNvSpPr txBox="1"/>
          <p:nvPr/>
        </p:nvSpPr>
        <p:spPr>
          <a:xfrm>
            <a:off x="10935773" y="4080359"/>
            <a:ext cx="778042" cy="64168"/>
          </a:xfrm>
          <a:prstGeom prst="rect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 sz="2200"/>
          </a:p>
        </p:txBody>
      </p:sp>
      <p:sp>
        <p:nvSpPr>
          <p:cNvPr id="19" name="标题 1">
            <a:extLst>
              <a:ext uri="{FF2B5EF4-FFF2-40B4-BE49-F238E27FC236}">
                <a16:creationId xmlns:a16="http://schemas.microsoft.com/office/drawing/2014/main" id="{2FF272FF-7B74-FB22-C936-6BDF6569859A}"/>
              </a:ext>
            </a:extLst>
          </p:cNvPr>
          <p:cNvSpPr txBox="1"/>
          <p:nvPr/>
        </p:nvSpPr>
        <p:spPr>
          <a:xfrm flipV="1">
            <a:off x="10627230" y="3911912"/>
            <a:ext cx="539482" cy="4571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 sz="2200"/>
          </a:p>
        </p:txBody>
      </p:sp>
      <p:sp>
        <p:nvSpPr>
          <p:cNvPr id="20" name="标题 1">
            <a:extLst>
              <a:ext uri="{FF2B5EF4-FFF2-40B4-BE49-F238E27FC236}">
                <a16:creationId xmlns:a16="http://schemas.microsoft.com/office/drawing/2014/main" id="{CF42276A-8898-ED8E-E26F-C8D62BE62C35}"/>
              </a:ext>
            </a:extLst>
          </p:cNvPr>
          <p:cNvSpPr txBox="1"/>
          <p:nvPr/>
        </p:nvSpPr>
        <p:spPr>
          <a:xfrm>
            <a:off x="601597" y="3098045"/>
            <a:ext cx="778042" cy="64168"/>
          </a:xfrm>
          <a:prstGeom prst="rect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 sz="2200"/>
          </a:p>
        </p:txBody>
      </p:sp>
      <p:sp>
        <p:nvSpPr>
          <p:cNvPr id="21" name="标题 1">
            <a:extLst>
              <a:ext uri="{FF2B5EF4-FFF2-40B4-BE49-F238E27FC236}">
                <a16:creationId xmlns:a16="http://schemas.microsoft.com/office/drawing/2014/main" id="{7CCE7862-BBF7-7EDA-A030-361A981CAEA7}"/>
              </a:ext>
            </a:extLst>
          </p:cNvPr>
          <p:cNvSpPr txBox="1"/>
          <p:nvPr/>
        </p:nvSpPr>
        <p:spPr>
          <a:xfrm flipV="1">
            <a:off x="293054" y="2929598"/>
            <a:ext cx="539482" cy="4571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 sz="2200"/>
          </a:p>
        </p:txBody>
      </p:sp>
      <p:sp>
        <p:nvSpPr>
          <p:cNvPr id="6" name="Text 16"/>
          <p:cNvSpPr/>
          <p:nvPr/>
        </p:nvSpPr>
        <p:spPr>
          <a:xfrm>
            <a:off x="1615468" y="1394166"/>
            <a:ext cx="2600920" cy="6203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200" b="1" dirty="0">
                <a:latin typeface="DengXian" panose="02010600030101010101" pitchFamily="2" charset="-122"/>
                <a:ea typeface="DengXian" panose="02010600030101010101" pitchFamily="2" charset="-122"/>
                <a:cs typeface="Lato Bold" pitchFamily="34" charset="-120"/>
              </a:rPr>
              <a:t>Desatualização do Plano de Manutenção</a:t>
            </a:r>
            <a:endParaRPr lang="en-US" sz="2200" dirty="0"/>
          </a:p>
        </p:txBody>
      </p:sp>
      <p:sp>
        <p:nvSpPr>
          <p:cNvPr id="22" name="Text 17"/>
          <p:cNvSpPr/>
          <p:nvPr/>
        </p:nvSpPr>
        <p:spPr>
          <a:xfrm>
            <a:off x="4617043" y="1396182"/>
            <a:ext cx="6869054" cy="98756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200" dirty="0"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Ausência de plano preventivo atualizado ou descumprimento sistemático do cronograma estabelecido</a:t>
            </a:r>
            <a:endParaRPr lang="en-US" sz="2200" dirty="0"/>
          </a:p>
        </p:txBody>
      </p:sp>
      <p:sp>
        <p:nvSpPr>
          <p:cNvPr id="23" name="Text 20"/>
          <p:cNvSpPr/>
          <p:nvPr/>
        </p:nvSpPr>
        <p:spPr>
          <a:xfrm>
            <a:off x="1549091" y="3043118"/>
            <a:ext cx="2600920" cy="93047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200" b="1" dirty="0">
                <a:latin typeface="DengXian" panose="02010600030101010101" pitchFamily="2" charset="-122"/>
                <a:ea typeface="DengXian" panose="02010600030101010101" pitchFamily="2" charset="-122"/>
                <a:cs typeface="Lato Bold" pitchFamily="34" charset="-120"/>
              </a:rPr>
              <a:t>Documentação Incompleta ou Irregular</a:t>
            </a:r>
            <a:endParaRPr lang="en-US" sz="2200" dirty="0"/>
          </a:p>
        </p:txBody>
      </p:sp>
      <p:sp>
        <p:nvSpPr>
          <p:cNvPr id="24" name="Text 21"/>
          <p:cNvSpPr/>
          <p:nvPr/>
        </p:nvSpPr>
        <p:spPr>
          <a:xfrm>
            <a:off x="4617042" y="2997787"/>
            <a:ext cx="6762157" cy="95984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200" dirty="0"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Ordens de serviço sem assinatura, notas fiscais sem conferência adequada, relatórios mensais não elaborados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37229832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48C48C-EFF4-1BA2-FF8D-F7D5FE9184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oogle Shape;61;p14">
            <a:extLst>
              <a:ext uri="{FF2B5EF4-FFF2-40B4-BE49-F238E27FC236}">
                <a16:creationId xmlns:a16="http://schemas.microsoft.com/office/drawing/2014/main" id="{3B644AEF-5FD1-FE95-2C56-76A86801094A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5110" y="-14514"/>
            <a:ext cx="12191990" cy="6858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2" name="线条 1">
            <a:extLst>
              <a:ext uri="{FF2B5EF4-FFF2-40B4-BE49-F238E27FC236}">
                <a16:creationId xmlns:a16="http://schemas.microsoft.com/office/drawing/2014/main" id="{31E23A98-64B5-BC2E-52D3-F6F2ADF2C796}"/>
              </a:ext>
            </a:extLst>
          </p:cNvPr>
          <p:cNvCxnSpPr>
            <a:cxnSpLocks/>
          </p:cNvCxnSpPr>
          <p:nvPr/>
        </p:nvCxnSpPr>
        <p:spPr>
          <a:xfrm>
            <a:off x="0" y="958850"/>
            <a:ext cx="10652466" cy="0"/>
          </a:xfrm>
          <a:prstGeom prst="line">
            <a:avLst/>
          </a:prstGeom>
          <a:noFill/>
          <a:ln w="28575" cap="sq">
            <a:solidFill>
              <a:schemeClr val="accent1"/>
            </a:solidFill>
            <a:prstDash val="solid"/>
            <a:miter/>
          </a:ln>
        </p:spPr>
      </p:cxnSp>
      <p:sp>
        <p:nvSpPr>
          <p:cNvPr id="25" name="Text 0"/>
          <p:cNvSpPr/>
          <p:nvPr/>
        </p:nvSpPr>
        <p:spPr>
          <a:xfrm>
            <a:off x="549642" y="214904"/>
            <a:ext cx="9625727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4000" b="1" dirty="0">
                <a:solidFill>
                  <a:srgbClr val="282824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Lato Bold" pitchFamily="34" charset="-120"/>
              </a:rPr>
              <a:t>Metodologia para Identificação de Gargalos</a:t>
            </a:r>
            <a:endParaRPr lang="en-US" sz="4000" dirty="0"/>
          </a:p>
        </p:txBody>
      </p:sp>
      <p:sp>
        <p:nvSpPr>
          <p:cNvPr id="26" name="Text 1"/>
          <p:cNvSpPr/>
          <p:nvPr/>
        </p:nvSpPr>
        <p:spPr>
          <a:xfrm>
            <a:off x="387390" y="1234270"/>
            <a:ext cx="174309" cy="248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latin typeface="DengXian" panose="02010600030101010101" pitchFamily="2" charset="-122"/>
                <a:ea typeface="DengXian" panose="02010600030101010101" pitchFamily="2" charset="-122"/>
                <a:cs typeface="Lato Light" pitchFamily="34" charset="-120"/>
              </a:rPr>
              <a:t>01</a:t>
            </a:r>
            <a:endParaRPr lang="en-US" sz="2000" dirty="0"/>
          </a:p>
        </p:txBody>
      </p:sp>
      <p:sp>
        <p:nvSpPr>
          <p:cNvPr id="27" name="Shape 2"/>
          <p:cNvSpPr/>
          <p:nvPr/>
        </p:nvSpPr>
        <p:spPr>
          <a:xfrm>
            <a:off x="387390" y="1548595"/>
            <a:ext cx="3704229" cy="108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</p:sp>
      <p:sp>
        <p:nvSpPr>
          <p:cNvPr id="28" name="Text 3"/>
          <p:cNvSpPr/>
          <p:nvPr/>
        </p:nvSpPr>
        <p:spPr>
          <a:xfrm>
            <a:off x="387390" y="1693494"/>
            <a:ext cx="275358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000" b="1" dirty="0">
                <a:latin typeface="DengXian" panose="02010600030101010101" pitchFamily="2" charset="-122"/>
                <a:ea typeface="DengXian" panose="02010600030101010101" pitchFamily="2" charset="-122"/>
                <a:cs typeface="Lato Bold" pitchFamily="34" charset="-120"/>
              </a:rPr>
              <a:t>Mapeamento do Fluxo Atual</a:t>
            </a:r>
            <a:endParaRPr lang="en-US" sz="2000" dirty="0"/>
          </a:p>
        </p:txBody>
      </p:sp>
      <p:sp>
        <p:nvSpPr>
          <p:cNvPr id="29" name="Text 4"/>
          <p:cNvSpPr/>
          <p:nvPr/>
        </p:nvSpPr>
        <p:spPr>
          <a:xfrm>
            <a:off x="387390" y="2122714"/>
            <a:ext cx="3704229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Documentar passo a passo todos os processos relacionados à gestão da frota: abastecimento, manutenção, uso diário e controles</a:t>
            </a:r>
            <a:endParaRPr lang="en-US" sz="2000" dirty="0"/>
          </a:p>
        </p:txBody>
      </p:sp>
      <p:sp>
        <p:nvSpPr>
          <p:cNvPr id="30" name="Text 5"/>
          <p:cNvSpPr/>
          <p:nvPr/>
        </p:nvSpPr>
        <p:spPr>
          <a:xfrm>
            <a:off x="4467208" y="1234270"/>
            <a:ext cx="174309" cy="248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latin typeface="DengXian" panose="02010600030101010101" pitchFamily="2" charset="-122"/>
                <a:ea typeface="DengXian" panose="02010600030101010101" pitchFamily="2" charset="-122"/>
                <a:cs typeface="Lato Light" pitchFamily="34" charset="-120"/>
              </a:rPr>
              <a:t>02</a:t>
            </a:r>
            <a:endParaRPr lang="en-US" sz="2000" dirty="0"/>
          </a:p>
        </p:txBody>
      </p:sp>
      <p:sp>
        <p:nvSpPr>
          <p:cNvPr id="31" name="Shape 6"/>
          <p:cNvSpPr/>
          <p:nvPr/>
        </p:nvSpPr>
        <p:spPr>
          <a:xfrm>
            <a:off x="4467208" y="1548595"/>
            <a:ext cx="3704334" cy="108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</p:sp>
      <p:sp>
        <p:nvSpPr>
          <p:cNvPr id="32" name="Text 7"/>
          <p:cNvSpPr/>
          <p:nvPr/>
        </p:nvSpPr>
        <p:spPr>
          <a:xfrm>
            <a:off x="4467208" y="1693494"/>
            <a:ext cx="2788530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000" b="1" dirty="0">
                <a:latin typeface="DengXian" panose="02010600030101010101" pitchFamily="2" charset="-122"/>
                <a:ea typeface="DengXian" panose="02010600030101010101" pitchFamily="2" charset="-122"/>
                <a:cs typeface="Lato Bold" pitchFamily="34" charset="-120"/>
              </a:rPr>
              <a:t>Medição de Tempos e Custos</a:t>
            </a:r>
            <a:endParaRPr lang="en-US" sz="2000" dirty="0"/>
          </a:p>
        </p:txBody>
      </p:sp>
      <p:sp>
        <p:nvSpPr>
          <p:cNvPr id="33" name="Text 8"/>
          <p:cNvSpPr/>
          <p:nvPr/>
        </p:nvSpPr>
        <p:spPr>
          <a:xfrm>
            <a:off x="4467208" y="2122714"/>
            <a:ext cx="3704334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Cronometrar cada etapa do processo e calcular custos envolvidos, identificando onde há maior consumo de recursos</a:t>
            </a:r>
            <a:endParaRPr lang="en-US" sz="2000" dirty="0"/>
          </a:p>
        </p:txBody>
      </p:sp>
      <p:sp>
        <p:nvSpPr>
          <p:cNvPr id="34" name="Text 9"/>
          <p:cNvSpPr/>
          <p:nvPr/>
        </p:nvSpPr>
        <p:spPr>
          <a:xfrm>
            <a:off x="8431031" y="1234270"/>
            <a:ext cx="174309" cy="248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latin typeface="DengXian" panose="02010600030101010101" pitchFamily="2" charset="-122"/>
                <a:ea typeface="DengXian" panose="02010600030101010101" pitchFamily="2" charset="-122"/>
                <a:cs typeface="Lato Light" pitchFamily="34" charset="-120"/>
              </a:rPr>
              <a:t>03</a:t>
            </a:r>
            <a:endParaRPr lang="en-US" sz="2000" dirty="0"/>
          </a:p>
        </p:txBody>
      </p:sp>
      <p:sp>
        <p:nvSpPr>
          <p:cNvPr id="35" name="Shape 10"/>
          <p:cNvSpPr/>
          <p:nvPr/>
        </p:nvSpPr>
        <p:spPr>
          <a:xfrm>
            <a:off x="8431031" y="1548595"/>
            <a:ext cx="3704229" cy="108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</p:sp>
      <p:sp>
        <p:nvSpPr>
          <p:cNvPr id="36" name="Text 11"/>
          <p:cNvSpPr/>
          <p:nvPr/>
        </p:nvSpPr>
        <p:spPr>
          <a:xfrm>
            <a:off x="8431031" y="1693494"/>
            <a:ext cx="2180121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000" b="1" dirty="0">
                <a:latin typeface="DengXian" panose="02010600030101010101" pitchFamily="2" charset="-122"/>
                <a:ea typeface="DengXian" panose="02010600030101010101" pitchFamily="2" charset="-122"/>
                <a:cs typeface="Lato Bold" pitchFamily="34" charset="-120"/>
              </a:rPr>
              <a:t>Análise de Variações</a:t>
            </a:r>
            <a:endParaRPr lang="en-US" sz="2000" dirty="0"/>
          </a:p>
        </p:txBody>
      </p:sp>
      <p:sp>
        <p:nvSpPr>
          <p:cNvPr id="37" name="Text 12"/>
          <p:cNvSpPr/>
          <p:nvPr/>
        </p:nvSpPr>
        <p:spPr>
          <a:xfrm>
            <a:off x="8431031" y="2122714"/>
            <a:ext cx="3704229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Comparar padrões esperados com realidade operacional, identificando discrepâncias significativas</a:t>
            </a:r>
            <a:endParaRPr lang="en-US" sz="2000" dirty="0"/>
          </a:p>
        </p:txBody>
      </p:sp>
      <p:sp>
        <p:nvSpPr>
          <p:cNvPr id="38" name="Text 13"/>
          <p:cNvSpPr/>
          <p:nvPr/>
        </p:nvSpPr>
        <p:spPr>
          <a:xfrm>
            <a:off x="387390" y="3719206"/>
            <a:ext cx="178946" cy="248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latin typeface="DengXian" panose="02010600030101010101" pitchFamily="2" charset="-122"/>
                <a:ea typeface="DengXian" panose="02010600030101010101" pitchFamily="2" charset="-122"/>
                <a:cs typeface="Lato Light" pitchFamily="34" charset="-120"/>
              </a:rPr>
              <a:t>04</a:t>
            </a:r>
            <a:endParaRPr lang="en-US" sz="2000" dirty="0"/>
          </a:p>
        </p:txBody>
      </p:sp>
      <p:sp>
        <p:nvSpPr>
          <p:cNvPr id="39" name="Shape 14"/>
          <p:cNvSpPr/>
          <p:nvPr/>
        </p:nvSpPr>
        <p:spPr>
          <a:xfrm>
            <a:off x="387390" y="4033531"/>
            <a:ext cx="5793633" cy="108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</p:sp>
      <p:sp>
        <p:nvSpPr>
          <p:cNvPr id="40" name="Text 15"/>
          <p:cNvSpPr/>
          <p:nvPr/>
        </p:nvSpPr>
        <p:spPr>
          <a:xfrm>
            <a:off x="387390" y="4178430"/>
            <a:ext cx="2855947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000" b="1" dirty="0">
                <a:latin typeface="DengXian" panose="02010600030101010101" pitchFamily="2" charset="-122"/>
                <a:ea typeface="DengXian" panose="02010600030101010101" pitchFamily="2" charset="-122"/>
                <a:cs typeface="Lato Bold" pitchFamily="34" charset="-120"/>
              </a:rPr>
              <a:t>Identificação de Causas-Raiz</a:t>
            </a:r>
            <a:endParaRPr lang="en-US" sz="2000" dirty="0"/>
          </a:p>
        </p:txBody>
      </p:sp>
      <p:sp>
        <p:nvSpPr>
          <p:cNvPr id="41" name="Text 16"/>
          <p:cNvSpPr/>
          <p:nvPr/>
        </p:nvSpPr>
        <p:spPr>
          <a:xfrm>
            <a:off x="387390" y="4607651"/>
            <a:ext cx="5793633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Utilizar técnicas como "5 Porquês" para identificar a origem real dos problemas, não apenas seus sintomas</a:t>
            </a:r>
            <a:endParaRPr lang="en-US" sz="2000" dirty="0"/>
          </a:p>
        </p:txBody>
      </p:sp>
      <p:sp>
        <p:nvSpPr>
          <p:cNvPr id="42" name="Text 17"/>
          <p:cNvSpPr/>
          <p:nvPr/>
        </p:nvSpPr>
        <p:spPr>
          <a:xfrm>
            <a:off x="6383745" y="3719206"/>
            <a:ext cx="178946" cy="248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latin typeface="DengXian" panose="02010600030101010101" pitchFamily="2" charset="-122"/>
                <a:ea typeface="DengXian" panose="02010600030101010101" pitchFamily="2" charset="-122"/>
                <a:cs typeface="Lato Light" pitchFamily="34" charset="-120"/>
              </a:rPr>
              <a:t>05</a:t>
            </a:r>
            <a:endParaRPr lang="en-US" sz="2000" dirty="0"/>
          </a:p>
        </p:txBody>
      </p:sp>
      <p:sp>
        <p:nvSpPr>
          <p:cNvPr id="43" name="Shape 18"/>
          <p:cNvSpPr/>
          <p:nvPr/>
        </p:nvSpPr>
        <p:spPr>
          <a:xfrm>
            <a:off x="6383746" y="4033531"/>
            <a:ext cx="5793740" cy="108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</p:sp>
      <p:sp>
        <p:nvSpPr>
          <p:cNvPr id="44" name="Text 19"/>
          <p:cNvSpPr/>
          <p:nvPr/>
        </p:nvSpPr>
        <p:spPr>
          <a:xfrm>
            <a:off x="6383746" y="4178430"/>
            <a:ext cx="2398592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000" b="1" dirty="0">
                <a:latin typeface="DengXian" panose="02010600030101010101" pitchFamily="2" charset="-122"/>
                <a:ea typeface="DengXian" panose="02010600030101010101" pitchFamily="2" charset="-122"/>
                <a:cs typeface="Lato Bold" pitchFamily="34" charset="-120"/>
              </a:rPr>
              <a:t>Priorização por Impacto</a:t>
            </a:r>
            <a:endParaRPr lang="en-US" sz="2000" dirty="0"/>
          </a:p>
        </p:txBody>
      </p:sp>
      <p:sp>
        <p:nvSpPr>
          <p:cNvPr id="45" name="Text 20"/>
          <p:cNvSpPr/>
          <p:nvPr/>
        </p:nvSpPr>
        <p:spPr>
          <a:xfrm>
            <a:off x="6383746" y="4607651"/>
            <a:ext cx="5793740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Classificar gargalos identificados por impacto financeiro e operacional, estabelecendo ordem de tratamento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5312451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501A67-FD0E-C9A2-BCE0-6649317129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oogle Shape;61;p14">
            <a:extLst>
              <a:ext uri="{FF2B5EF4-FFF2-40B4-BE49-F238E27FC236}">
                <a16:creationId xmlns:a16="http://schemas.microsoft.com/office/drawing/2014/main" id="{93C02855-754B-FB6F-3626-8F45E2CE16EE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5110" y="-14514"/>
            <a:ext cx="1219199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2405E9D8-0F33-54D3-C37B-DB632409CACB}"/>
              </a:ext>
            </a:extLst>
          </p:cNvPr>
          <p:cNvSpPr txBox="1"/>
          <p:nvPr/>
        </p:nvSpPr>
        <p:spPr>
          <a:xfrm>
            <a:off x="529723" y="1042459"/>
            <a:ext cx="11370177" cy="1350789"/>
          </a:xfrm>
          <a:prstGeom prst="snip1Rect">
            <a:avLst/>
          </a:prstGeom>
          <a:solidFill>
            <a:schemeClr val="bg1"/>
          </a:solidFill>
          <a:ln w="1270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>
            <a:extLst>
              <a:ext uri="{FF2B5EF4-FFF2-40B4-BE49-F238E27FC236}">
                <a16:creationId xmlns:a16="http://schemas.microsoft.com/office/drawing/2014/main" id="{396C782F-7660-5A0F-32F8-C39C98A4D020}"/>
              </a:ext>
            </a:extLst>
          </p:cNvPr>
          <p:cNvSpPr txBox="1"/>
          <p:nvPr/>
        </p:nvSpPr>
        <p:spPr>
          <a:xfrm rot="8100000">
            <a:off x="-259030" y="1146342"/>
            <a:ext cx="1108453" cy="1135614"/>
          </a:xfrm>
          <a:prstGeom prst="diagStripe">
            <a:avLst>
              <a:gd name="adj" fmla="val 88423"/>
            </a:avLst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 sz="2000"/>
          </a:p>
        </p:txBody>
      </p:sp>
      <p:sp>
        <p:nvSpPr>
          <p:cNvPr id="4" name="标题 1">
            <a:extLst>
              <a:ext uri="{FF2B5EF4-FFF2-40B4-BE49-F238E27FC236}">
                <a16:creationId xmlns:a16="http://schemas.microsoft.com/office/drawing/2014/main" id="{E2CF5551-751C-7584-3C9D-0A935D602598}"/>
              </a:ext>
            </a:extLst>
          </p:cNvPr>
          <p:cNvSpPr txBox="1"/>
          <p:nvPr/>
        </p:nvSpPr>
        <p:spPr>
          <a:xfrm>
            <a:off x="855412" y="1299754"/>
            <a:ext cx="398183" cy="235499"/>
          </a:xfrm>
          <a:custGeom>
            <a:avLst/>
            <a:gdLst>
              <a:gd name="connsiteX0" fmla="*/ 56258 w 778320"/>
              <a:gd name="connsiteY0" fmla="*/ 333700 h 720001"/>
              <a:gd name="connsiteX1" fmla="*/ 56258 w 778320"/>
              <a:gd name="connsiteY1" fmla="*/ 627457 h 720001"/>
              <a:gd name="connsiteX2" fmla="*/ 66946 w 778320"/>
              <a:gd name="connsiteY2" fmla="*/ 653054 h 720001"/>
              <a:gd name="connsiteX3" fmla="*/ 92544 w 778320"/>
              <a:gd name="connsiteY3" fmla="*/ 663743 h 720001"/>
              <a:gd name="connsiteX4" fmla="*/ 685683 w 778320"/>
              <a:gd name="connsiteY4" fmla="*/ 663743 h 720001"/>
              <a:gd name="connsiteX5" fmla="*/ 711281 w 778320"/>
              <a:gd name="connsiteY5" fmla="*/ 653054 h 720001"/>
              <a:gd name="connsiteX6" fmla="*/ 721969 w 778320"/>
              <a:gd name="connsiteY6" fmla="*/ 627457 h 720001"/>
              <a:gd name="connsiteX7" fmla="*/ 721969 w 778320"/>
              <a:gd name="connsiteY7" fmla="*/ 333700 h 720001"/>
              <a:gd name="connsiteX8" fmla="*/ 92544 w 778320"/>
              <a:gd name="connsiteY8" fmla="*/ 142049 h 720001"/>
              <a:gd name="connsiteX9" fmla="*/ 56258 w 778320"/>
              <a:gd name="connsiteY9" fmla="*/ 178336 h 720001"/>
              <a:gd name="connsiteX10" fmla="*/ 56258 w 778320"/>
              <a:gd name="connsiteY10" fmla="*/ 277443 h 720001"/>
              <a:gd name="connsiteX11" fmla="*/ 721969 w 778320"/>
              <a:gd name="connsiteY11" fmla="*/ 277443 h 720001"/>
              <a:gd name="connsiteX12" fmla="*/ 721969 w 778320"/>
              <a:gd name="connsiteY12" fmla="*/ 178336 h 720001"/>
              <a:gd name="connsiteX13" fmla="*/ 685683 w 778320"/>
              <a:gd name="connsiteY13" fmla="*/ 142049 h 720001"/>
              <a:gd name="connsiteX14" fmla="*/ 561355 w 778320"/>
              <a:gd name="connsiteY14" fmla="*/ 142049 h 720001"/>
              <a:gd name="connsiteX15" fmla="*/ 561355 w 778320"/>
              <a:gd name="connsiteY15" fmla="*/ 201026 h 720001"/>
              <a:gd name="connsiteX16" fmla="*/ 533226 w 778320"/>
              <a:gd name="connsiteY16" fmla="*/ 229249 h 720001"/>
              <a:gd name="connsiteX17" fmla="*/ 505097 w 778320"/>
              <a:gd name="connsiteY17" fmla="*/ 201120 h 720001"/>
              <a:gd name="connsiteX18" fmla="*/ 505097 w 778320"/>
              <a:gd name="connsiteY18" fmla="*/ 142049 h 720001"/>
              <a:gd name="connsiteX19" fmla="*/ 273129 w 778320"/>
              <a:gd name="connsiteY19" fmla="*/ 142049 h 720001"/>
              <a:gd name="connsiteX20" fmla="*/ 273129 w 778320"/>
              <a:gd name="connsiteY20" fmla="*/ 201026 h 720001"/>
              <a:gd name="connsiteX21" fmla="*/ 245001 w 778320"/>
              <a:gd name="connsiteY21" fmla="*/ 229249 h 720001"/>
              <a:gd name="connsiteX22" fmla="*/ 216872 w 778320"/>
              <a:gd name="connsiteY22" fmla="*/ 201120 h 720001"/>
              <a:gd name="connsiteX23" fmla="*/ 216872 w 778320"/>
              <a:gd name="connsiteY23" fmla="*/ 142049 h 720001"/>
              <a:gd name="connsiteX24" fmla="*/ 245001 w 778320"/>
              <a:gd name="connsiteY24" fmla="*/ 0 h 720001"/>
              <a:gd name="connsiteX25" fmla="*/ 273129 w 778320"/>
              <a:gd name="connsiteY25" fmla="*/ 28129 h 720001"/>
              <a:gd name="connsiteX26" fmla="*/ 273129 w 778320"/>
              <a:gd name="connsiteY26" fmla="*/ 85792 h 720001"/>
              <a:gd name="connsiteX27" fmla="*/ 505097 w 778320"/>
              <a:gd name="connsiteY27" fmla="*/ 85792 h 720001"/>
              <a:gd name="connsiteX28" fmla="*/ 505097 w 778320"/>
              <a:gd name="connsiteY28" fmla="*/ 28129 h 720001"/>
              <a:gd name="connsiteX29" fmla="*/ 533226 w 778320"/>
              <a:gd name="connsiteY29" fmla="*/ 0 h 720001"/>
              <a:gd name="connsiteX30" fmla="*/ 561355 w 778320"/>
              <a:gd name="connsiteY30" fmla="*/ 28129 h 720001"/>
              <a:gd name="connsiteX31" fmla="*/ 561355 w 778320"/>
              <a:gd name="connsiteY31" fmla="*/ 85792 h 720001"/>
              <a:gd name="connsiteX32" fmla="*/ 685683 w 778320"/>
              <a:gd name="connsiteY32" fmla="*/ 85792 h 720001"/>
              <a:gd name="connsiteX33" fmla="*/ 778320 w 778320"/>
              <a:gd name="connsiteY33" fmla="*/ 178336 h 720001"/>
              <a:gd name="connsiteX34" fmla="*/ 778320 w 778320"/>
              <a:gd name="connsiteY34" fmla="*/ 627457 h 720001"/>
              <a:gd name="connsiteX35" fmla="*/ 685777 w 778320"/>
              <a:gd name="connsiteY35" fmla="*/ 720001 h 720001"/>
              <a:gd name="connsiteX36" fmla="*/ 92544 w 778320"/>
              <a:gd name="connsiteY36" fmla="*/ 720001 h 720001"/>
              <a:gd name="connsiteX37" fmla="*/ 0 w 778320"/>
              <a:gd name="connsiteY37" fmla="*/ 627457 h 720001"/>
              <a:gd name="connsiteX38" fmla="*/ 0 w 778320"/>
              <a:gd name="connsiteY38" fmla="*/ 333700 h 720001"/>
              <a:gd name="connsiteX39" fmla="*/ 0 w 778320"/>
              <a:gd name="connsiteY39" fmla="*/ 277443 h 720001"/>
              <a:gd name="connsiteX40" fmla="*/ 0 w 778320"/>
              <a:gd name="connsiteY40" fmla="*/ 178336 h 720001"/>
              <a:gd name="connsiteX41" fmla="*/ 92544 w 778320"/>
              <a:gd name="connsiteY41" fmla="*/ 85792 h 720001"/>
              <a:gd name="connsiteX42" fmla="*/ 216872 w 778320"/>
              <a:gd name="connsiteY42" fmla="*/ 85792 h 720001"/>
              <a:gd name="connsiteX43" fmla="*/ 216872 w 778320"/>
              <a:gd name="connsiteY43" fmla="*/ 28129 h 720001"/>
              <a:gd name="connsiteX44" fmla="*/ 245001 w 778320"/>
              <a:gd name="connsiteY44" fmla="*/ 0 h 720001"/>
            </a:gdLst>
            <a:ahLst/>
            <a:cxnLst/>
            <a:rect l="l" t="t" r="r" b="b"/>
            <a:pathLst>
              <a:path w="778320" h="720001">
                <a:moveTo>
                  <a:pt x="56258" y="333700"/>
                </a:moveTo>
                <a:lnTo>
                  <a:pt x="56258" y="627457"/>
                </a:lnTo>
                <a:cubicBezTo>
                  <a:pt x="56258" y="637115"/>
                  <a:pt x="60008" y="646116"/>
                  <a:pt x="66946" y="653054"/>
                </a:cubicBezTo>
                <a:cubicBezTo>
                  <a:pt x="73885" y="659899"/>
                  <a:pt x="82980" y="663743"/>
                  <a:pt x="92544" y="663743"/>
                </a:cubicBezTo>
                <a:lnTo>
                  <a:pt x="685683" y="663743"/>
                </a:lnTo>
                <a:cubicBezTo>
                  <a:pt x="695341" y="663743"/>
                  <a:pt x="704342" y="659993"/>
                  <a:pt x="711281" y="653054"/>
                </a:cubicBezTo>
                <a:cubicBezTo>
                  <a:pt x="718125" y="646116"/>
                  <a:pt x="721969" y="637021"/>
                  <a:pt x="721969" y="627457"/>
                </a:cubicBezTo>
                <a:lnTo>
                  <a:pt x="721969" y="333700"/>
                </a:lnTo>
                <a:close/>
                <a:moveTo>
                  <a:pt x="92544" y="142049"/>
                </a:moveTo>
                <a:cubicBezTo>
                  <a:pt x="72478" y="142049"/>
                  <a:pt x="56258" y="158364"/>
                  <a:pt x="56258" y="178336"/>
                </a:cubicBezTo>
                <a:lnTo>
                  <a:pt x="56258" y="277443"/>
                </a:lnTo>
                <a:lnTo>
                  <a:pt x="721969" y="277443"/>
                </a:lnTo>
                <a:lnTo>
                  <a:pt x="721969" y="178336"/>
                </a:lnTo>
                <a:cubicBezTo>
                  <a:pt x="721969" y="158270"/>
                  <a:pt x="705655" y="142049"/>
                  <a:pt x="685683" y="142049"/>
                </a:cubicBezTo>
                <a:lnTo>
                  <a:pt x="561355" y="142049"/>
                </a:lnTo>
                <a:lnTo>
                  <a:pt x="561355" y="201026"/>
                </a:lnTo>
                <a:cubicBezTo>
                  <a:pt x="561355" y="216591"/>
                  <a:pt x="548790" y="229249"/>
                  <a:pt x="533226" y="229249"/>
                </a:cubicBezTo>
                <a:cubicBezTo>
                  <a:pt x="517661" y="229249"/>
                  <a:pt x="505097" y="216685"/>
                  <a:pt x="505097" y="201120"/>
                </a:cubicBezTo>
                <a:lnTo>
                  <a:pt x="505097" y="142049"/>
                </a:lnTo>
                <a:lnTo>
                  <a:pt x="273129" y="142049"/>
                </a:lnTo>
                <a:lnTo>
                  <a:pt x="273129" y="201026"/>
                </a:lnTo>
                <a:cubicBezTo>
                  <a:pt x="273129" y="216591"/>
                  <a:pt x="260565" y="229249"/>
                  <a:pt x="245001" y="229249"/>
                </a:cubicBezTo>
                <a:cubicBezTo>
                  <a:pt x="229436" y="229249"/>
                  <a:pt x="216872" y="216685"/>
                  <a:pt x="216872" y="201120"/>
                </a:cubicBezTo>
                <a:lnTo>
                  <a:pt x="216872" y="142049"/>
                </a:lnTo>
                <a:close/>
                <a:moveTo>
                  <a:pt x="245001" y="0"/>
                </a:moveTo>
                <a:cubicBezTo>
                  <a:pt x="260565" y="0"/>
                  <a:pt x="273129" y="12564"/>
                  <a:pt x="273129" y="28129"/>
                </a:cubicBezTo>
                <a:lnTo>
                  <a:pt x="273129" y="85792"/>
                </a:lnTo>
                <a:lnTo>
                  <a:pt x="505097" y="85792"/>
                </a:lnTo>
                <a:lnTo>
                  <a:pt x="505097" y="28129"/>
                </a:lnTo>
                <a:cubicBezTo>
                  <a:pt x="505097" y="12564"/>
                  <a:pt x="517661" y="0"/>
                  <a:pt x="533226" y="0"/>
                </a:cubicBezTo>
                <a:cubicBezTo>
                  <a:pt x="548790" y="0"/>
                  <a:pt x="561355" y="12564"/>
                  <a:pt x="561355" y="28129"/>
                </a:cubicBezTo>
                <a:lnTo>
                  <a:pt x="561355" y="85792"/>
                </a:lnTo>
                <a:lnTo>
                  <a:pt x="685683" y="85792"/>
                </a:lnTo>
                <a:cubicBezTo>
                  <a:pt x="736784" y="85792"/>
                  <a:pt x="778227" y="127235"/>
                  <a:pt x="778320" y="178336"/>
                </a:cubicBezTo>
                <a:lnTo>
                  <a:pt x="778320" y="627457"/>
                </a:lnTo>
                <a:cubicBezTo>
                  <a:pt x="778320" y="678370"/>
                  <a:pt x="736690" y="720001"/>
                  <a:pt x="685777" y="720001"/>
                </a:cubicBezTo>
                <a:lnTo>
                  <a:pt x="92544" y="720001"/>
                </a:lnTo>
                <a:cubicBezTo>
                  <a:pt x="41631" y="720001"/>
                  <a:pt x="0" y="678370"/>
                  <a:pt x="0" y="627457"/>
                </a:cubicBezTo>
                <a:lnTo>
                  <a:pt x="0" y="333700"/>
                </a:lnTo>
                <a:lnTo>
                  <a:pt x="0" y="277443"/>
                </a:lnTo>
                <a:lnTo>
                  <a:pt x="0" y="178336"/>
                </a:lnTo>
                <a:cubicBezTo>
                  <a:pt x="0" y="127235"/>
                  <a:pt x="41443" y="85792"/>
                  <a:pt x="92544" y="85792"/>
                </a:cubicBezTo>
                <a:lnTo>
                  <a:pt x="216872" y="85792"/>
                </a:lnTo>
                <a:lnTo>
                  <a:pt x="216872" y="28129"/>
                </a:lnTo>
                <a:cubicBezTo>
                  <a:pt x="216872" y="12564"/>
                  <a:pt x="229436" y="0"/>
                  <a:pt x="245001" y="0"/>
                </a:cubicBezTo>
                <a:close/>
              </a:path>
            </a:pathLst>
          </a:custGeom>
          <a:solidFill>
            <a:schemeClr val="accent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 sz="2000"/>
          </a:p>
        </p:txBody>
      </p:sp>
      <p:sp>
        <p:nvSpPr>
          <p:cNvPr id="6" name="标题 1">
            <a:extLst>
              <a:ext uri="{FF2B5EF4-FFF2-40B4-BE49-F238E27FC236}">
                <a16:creationId xmlns:a16="http://schemas.microsoft.com/office/drawing/2014/main" id="{82EBC620-3520-B047-D557-D47D9D2C9067}"/>
              </a:ext>
            </a:extLst>
          </p:cNvPr>
          <p:cNvSpPr txBox="1"/>
          <p:nvPr/>
        </p:nvSpPr>
        <p:spPr>
          <a:xfrm>
            <a:off x="453366" y="355953"/>
            <a:ext cx="10671175" cy="46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4000" b="1" dirty="0" err="1">
                <a:solidFill>
                  <a:srgbClr val="282824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Lato Bold" pitchFamily="34" charset="-120"/>
              </a:rPr>
              <a:t>Indicadores</a:t>
            </a:r>
            <a:r>
              <a:rPr lang="en-US" sz="3600" b="1" dirty="0">
                <a:solidFill>
                  <a:srgbClr val="282824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Lato Bold" pitchFamily="34" charset="-120"/>
              </a:rPr>
              <a:t> de </a:t>
            </a:r>
            <a:r>
              <a:rPr lang="en-US" sz="3600" b="1" dirty="0" err="1">
                <a:solidFill>
                  <a:srgbClr val="282824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Lato Bold" pitchFamily="34" charset="-120"/>
              </a:rPr>
              <a:t>Existência</a:t>
            </a:r>
            <a:r>
              <a:rPr lang="en-US" sz="3600" b="1" dirty="0">
                <a:solidFill>
                  <a:srgbClr val="282824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Lato Bold" pitchFamily="34" charset="-120"/>
              </a:rPr>
              <a:t> de </a:t>
            </a:r>
            <a:r>
              <a:rPr lang="en-US" sz="3600" b="1" dirty="0" err="1">
                <a:solidFill>
                  <a:srgbClr val="282824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Lato Bold" pitchFamily="34" charset="-120"/>
              </a:rPr>
              <a:t>Gargalos</a:t>
            </a:r>
            <a:endParaRPr lang="en-US" sz="3600" dirty="0"/>
          </a:p>
          <a:p>
            <a:pPr algn="l">
              <a:lnSpc>
                <a:spcPct val="110000"/>
              </a:lnSpc>
            </a:pPr>
            <a:endParaRPr kumimoji="1" lang="zh-CN" altLang="en-US" dirty="0"/>
          </a:p>
        </p:txBody>
      </p:sp>
      <p:cxnSp>
        <p:nvCxnSpPr>
          <p:cNvPr id="7" name="线条 1">
            <a:extLst>
              <a:ext uri="{FF2B5EF4-FFF2-40B4-BE49-F238E27FC236}">
                <a16:creationId xmlns:a16="http://schemas.microsoft.com/office/drawing/2014/main" id="{0D7EF8BD-5749-ABF5-9E9E-51A1AE300ACB}"/>
              </a:ext>
            </a:extLst>
          </p:cNvPr>
          <p:cNvCxnSpPr>
            <a:cxnSpLocks/>
          </p:cNvCxnSpPr>
          <p:nvPr/>
        </p:nvCxnSpPr>
        <p:spPr>
          <a:xfrm>
            <a:off x="0" y="958850"/>
            <a:ext cx="12122150" cy="0"/>
          </a:xfrm>
          <a:prstGeom prst="line">
            <a:avLst/>
          </a:prstGeom>
          <a:noFill/>
          <a:ln w="28575" cap="sq">
            <a:solidFill>
              <a:schemeClr val="accent1"/>
            </a:solidFill>
            <a:prstDash val="solid"/>
            <a:miter/>
          </a:ln>
        </p:spPr>
      </p:cxnSp>
      <p:sp>
        <p:nvSpPr>
          <p:cNvPr id="22" name="标题 1">
            <a:extLst>
              <a:ext uri="{FF2B5EF4-FFF2-40B4-BE49-F238E27FC236}">
                <a16:creationId xmlns:a16="http://schemas.microsoft.com/office/drawing/2014/main" id="{04CD5A78-268B-14F8-BD00-F95523F9F485}"/>
              </a:ext>
            </a:extLst>
          </p:cNvPr>
          <p:cNvSpPr txBox="1"/>
          <p:nvPr/>
        </p:nvSpPr>
        <p:spPr>
          <a:xfrm>
            <a:off x="542423" y="2649361"/>
            <a:ext cx="11370177" cy="1350789"/>
          </a:xfrm>
          <a:prstGeom prst="snip1Rect">
            <a:avLst/>
          </a:prstGeom>
          <a:solidFill>
            <a:schemeClr val="bg1"/>
          </a:solidFill>
          <a:ln w="1270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3" name="标题 1">
            <a:extLst>
              <a:ext uri="{FF2B5EF4-FFF2-40B4-BE49-F238E27FC236}">
                <a16:creationId xmlns:a16="http://schemas.microsoft.com/office/drawing/2014/main" id="{5E4B6EBF-775F-C6BA-E062-46788464DE66}"/>
              </a:ext>
            </a:extLst>
          </p:cNvPr>
          <p:cNvSpPr txBox="1"/>
          <p:nvPr/>
        </p:nvSpPr>
        <p:spPr>
          <a:xfrm rot="8100000">
            <a:off x="-246330" y="2753244"/>
            <a:ext cx="1108453" cy="1135614"/>
          </a:xfrm>
          <a:prstGeom prst="diagStripe">
            <a:avLst>
              <a:gd name="adj" fmla="val 88423"/>
            </a:avLst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 sz="2000"/>
          </a:p>
        </p:txBody>
      </p:sp>
      <p:sp>
        <p:nvSpPr>
          <p:cNvPr id="24" name="标题 1">
            <a:extLst>
              <a:ext uri="{FF2B5EF4-FFF2-40B4-BE49-F238E27FC236}">
                <a16:creationId xmlns:a16="http://schemas.microsoft.com/office/drawing/2014/main" id="{BF2A007A-48A6-4153-00BB-87968678281A}"/>
              </a:ext>
            </a:extLst>
          </p:cNvPr>
          <p:cNvSpPr txBox="1"/>
          <p:nvPr/>
        </p:nvSpPr>
        <p:spPr>
          <a:xfrm>
            <a:off x="868112" y="2906656"/>
            <a:ext cx="398183" cy="235499"/>
          </a:xfrm>
          <a:custGeom>
            <a:avLst/>
            <a:gdLst>
              <a:gd name="connsiteX0" fmla="*/ 56258 w 778320"/>
              <a:gd name="connsiteY0" fmla="*/ 333700 h 720001"/>
              <a:gd name="connsiteX1" fmla="*/ 56258 w 778320"/>
              <a:gd name="connsiteY1" fmla="*/ 627457 h 720001"/>
              <a:gd name="connsiteX2" fmla="*/ 66946 w 778320"/>
              <a:gd name="connsiteY2" fmla="*/ 653054 h 720001"/>
              <a:gd name="connsiteX3" fmla="*/ 92544 w 778320"/>
              <a:gd name="connsiteY3" fmla="*/ 663743 h 720001"/>
              <a:gd name="connsiteX4" fmla="*/ 685683 w 778320"/>
              <a:gd name="connsiteY4" fmla="*/ 663743 h 720001"/>
              <a:gd name="connsiteX5" fmla="*/ 711281 w 778320"/>
              <a:gd name="connsiteY5" fmla="*/ 653054 h 720001"/>
              <a:gd name="connsiteX6" fmla="*/ 721969 w 778320"/>
              <a:gd name="connsiteY6" fmla="*/ 627457 h 720001"/>
              <a:gd name="connsiteX7" fmla="*/ 721969 w 778320"/>
              <a:gd name="connsiteY7" fmla="*/ 333700 h 720001"/>
              <a:gd name="connsiteX8" fmla="*/ 92544 w 778320"/>
              <a:gd name="connsiteY8" fmla="*/ 142049 h 720001"/>
              <a:gd name="connsiteX9" fmla="*/ 56258 w 778320"/>
              <a:gd name="connsiteY9" fmla="*/ 178336 h 720001"/>
              <a:gd name="connsiteX10" fmla="*/ 56258 w 778320"/>
              <a:gd name="connsiteY10" fmla="*/ 277443 h 720001"/>
              <a:gd name="connsiteX11" fmla="*/ 721969 w 778320"/>
              <a:gd name="connsiteY11" fmla="*/ 277443 h 720001"/>
              <a:gd name="connsiteX12" fmla="*/ 721969 w 778320"/>
              <a:gd name="connsiteY12" fmla="*/ 178336 h 720001"/>
              <a:gd name="connsiteX13" fmla="*/ 685683 w 778320"/>
              <a:gd name="connsiteY13" fmla="*/ 142049 h 720001"/>
              <a:gd name="connsiteX14" fmla="*/ 561355 w 778320"/>
              <a:gd name="connsiteY14" fmla="*/ 142049 h 720001"/>
              <a:gd name="connsiteX15" fmla="*/ 561355 w 778320"/>
              <a:gd name="connsiteY15" fmla="*/ 201026 h 720001"/>
              <a:gd name="connsiteX16" fmla="*/ 533226 w 778320"/>
              <a:gd name="connsiteY16" fmla="*/ 229249 h 720001"/>
              <a:gd name="connsiteX17" fmla="*/ 505097 w 778320"/>
              <a:gd name="connsiteY17" fmla="*/ 201120 h 720001"/>
              <a:gd name="connsiteX18" fmla="*/ 505097 w 778320"/>
              <a:gd name="connsiteY18" fmla="*/ 142049 h 720001"/>
              <a:gd name="connsiteX19" fmla="*/ 273129 w 778320"/>
              <a:gd name="connsiteY19" fmla="*/ 142049 h 720001"/>
              <a:gd name="connsiteX20" fmla="*/ 273129 w 778320"/>
              <a:gd name="connsiteY20" fmla="*/ 201026 h 720001"/>
              <a:gd name="connsiteX21" fmla="*/ 245001 w 778320"/>
              <a:gd name="connsiteY21" fmla="*/ 229249 h 720001"/>
              <a:gd name="connsiteX22" fmla="*/ 216872 w 778320"/>
              <a:gd name="connsiteY22" fmla="*/ 201120 h 720001"/>
              <a:gd name="connsiteX23" fmla="*/ 216872 w 778320"/>
              <a:gd name="connsiteY23" fmla="*/ 142049 h 720001"/>
              <a:gd name="connsiteX24" fmla="*/ 245001 w 778320"/>
              <a:gd name="connsiteY24" fmla="*/ 0 h 720001"/>
              <a:gd name="connsiteX25" fmla="*/ 273129 w 778320"/>
              <a:gd name="connsiteY25" fmla="*/ 28129 h 720001"/>
              <a:gd name="connsiteX26" fmla="*/ 273129 w 778320"/>
              <a:gd name="connsiteY26" fmla="*/ 85792 h 720001"/>
              <a:gd name="connsiteX27" fmla="*/ 505097 w 778320"/>
              <a:gd name="connsiteY27" fmla="*/ 85792 h 720001"/>
              <a:gd name="connsiteX28" fmla="*/ 505097 w 778320"/>
              <a:gd name="connsiteY28" fmla="*/ 28129 h 720001"/>
              <a:gd name="connsiteX29" fmla="*/ 533226 w 778320"/>
              <a:gd name="connsiteY29" fmla="*/ 0 h 720001"/>
              <a:gd name="connsiteX30" fmla="*/ 561355 w 778320"/>
              <a:gd name="connsiteY30" fmla="*/ 28129 h 720001"/>
              <a:gd name="connsiteX31" fmla="*/ 561355 w 778320"/>
              <a:gd name="connsiteY31" fmla="*/ 85792 h 720001"/>
              <a:gd name="connsiteX32" fmla="*/ 685683 w 778320"/>
              <a:gd name="connsiteY32" fmla="*/ 85792 h 720001"/>
              <a:gd name="connsiteX33" fmla="*/ 778320 w 778320"/>
              <a:gd name="connsiteY33" fmla="*/ 178336 h 720001"/>
              <a:gd name="connsiteX34" fmla="*/ 778320 w 778320"/>
              <a:gd name="connsiteY34" fmla="*/ 627457 h 720001"/>
              <a:gd name="connsiteX35" fmla="*/ 685777 w 778320"/>
              <a:gd name="connsiteY35" fmla="*/ 720001 h 720001"/>
              <a:gd name="connsiteX36" fmla="*/ 92544 w 778320"/>
              <a:gd name="connsiteY36" fmla="*/ 720001 h 720001"/>
              <a:gd name="connsiteX37" fmla="*/ 0 w 778320"/>
              <a:gd name="connsiteY37" fmla="*/ 627457 h 720001"/>
              <a:gd name="connsiteX38" fmla="*/ 0 w 778320"/>
              <a:gd name="connsiteY38" fmla="*/ 333700 h 720001"/>
              <a:gd name="connsiteX39" fmla="*/ 0 w 778320"/>
              <a:gd name="connsiteY39" fmla="*/ 277443 h 720001"/>
              <a:gd name="connsiteX40" fmla="*/ 0 w 778320"/>
              <a:gd name="connsiteY40" fmla="*/ 178336 h 720001"/>
              <a:gd name="connsiteX41" fmla="*/ 92544 w 778320"/>
              <a:gd name="connsiteY41" fmla="*/ 85792 h 720001"/>
              <a:gd name="connsiteX42" fmla="*/ 216872 w 778320"/>
              <a:gd name="connsiteY42" fmla="*/ 85792 h 720001"/>
              <a:gd name="connsiteX43" fmla="*/ 216872 w 778320"/>
              <a:gd name="connsiteY43" fmla="*/ 28129 h 720001"/>
              <a:gd name="connsiteX44" fmla="*/ 245001 w 778320"/>
              <a:gd name="connsiteY44" fmla="*/ 0 h 720001"/>
            </a:gdLst>
            <a:ahLst/>
            <a:cxnLst/>
            <a:rect l="l" t="t" r="r" b="b"/>
            <a:pathLst>
              <a:path w="778320" h="720001">
                <a:moveTo>
                  <a:pt x="56258" y="333700"/>
                </a:moveTo>
                <a:lnTo>
                  <a:pt x="56258" y="627457"/>
                </a:lnTo>
                <a:cubicBezTo>
                  <a:pt x="56258" y="637115"/>
                  <a:pt x="60008" y="646116"/>
                  <a:pt x="66946" y="653054"/>
                </a:cubicBezTo>
                <a:cubicBezTo>
                  <a:pt x="73885" y="659899"/>
                  <a:pt x="82980" y="663743"/>
                  <a:pt x="92544" y="663743"/>
                </a:cubicBezTo>
                <a:lnTo>
                  <a:pt x="685683" y="663743"/>
                </a:lnTo>
                <a:cubicBezTo>
                  <a:pt x="695341" y="663743"/>
                  <a:pt x="704342" y="659993"/>
                  <a:pt x="711281" y="653054"/>
                </a:cubicBezTo>
                <a:cubicBezTo>
                  <a:pt x="718125" y="646116"/>
                  <a:pt x="721969" y="637021"/>
                  <a:pt x="721969" y="627457"/>
                </a:cubicBezTo>
                <a:lnTo>
                  <a:pt x="721969" y="333700"/>
                </a:lnTo>
                <a:close/>
                <a:moveTo>
                  <a:pt x="92544" y="142049"/>
                </a:moveTo>
                <a:cubicBezTo>
                  <a:pt x="72478" y="142049"/>
                  <a:pt x="56258" y="158364"/>
                  <a:pt x="56258" y="178336"/>
                </a:cubicBezTo>
                <a:lnTo>
                  <a:pt x="56258" y="277443"/>
                </a:lnTo>
                <a:lnTo>
                  <a:pt x="721969" y="277443"/>
                </a:lnTo>
                <a:lnTo>
                  <a:pt x="721969" y="178336"/>
                </a:lnTo>
                <a:cubicBezTo>
                  <a:pt x="721969" y="158270"/>
                  <a:pt x="705655" y="142049"/>
                  <a:pt x="685683" y="142049"/>
                </a:cubicBezTo>
                <a:lnTo>
                  <a:pt x="561355" y="142049"/>
                </a:lnTo>
                <a:lnTo>
                  <a:pt x="561355" y="201026"/>
                </a:lnTo>
                <a:cubicBezTo>
                  <a:pt x="561355" y="216591"/>
                  <a:pt x="548790" y="229249"/>
                  <a:pt x="533226" y="229249"/>
                </a:cubicBezTo>
                <a:cubicBezTo>
                  <a:pt x="517661" y="229249"/>
                  <a:pt x="505097" y="216685"/>
                  <a:pt x="505097" y="201120"/>
                </a:cubicBezTo>
                <a:lnTo>
                  <a:pt x="505097" y="142049"/>
                </a:lnTo>
                <a:lnTo>
                  <a:pt x="273129" y="142049"/>
                </a:lnTo>
                <a:lnTo>
                  <a:pt x="273129" y="201026"/>
                </a:lnTo>
                <a:cubicBezTo>
                  <a:pt x="273129" y="216591"/>
                  <a:pt x="260565" y="229249"/>
                  <a:pt x="245001" y="229249"/>
                </a:cubicBezTo>
                <a:cubicBezTo>
                  <a:pt x="229436" y="229249"/>
                  <a:pt x="216872" y="216685"/>
                  <a:pt x="216872" y="201120"/>
                </a:cubicBezTo>
                <a:lnTo>
                  <a:pt x="216872" y="142049"/>
                </a:lnTo>
                <a:close/>
                <a:moveTo>
                  <a:pt x="245001" y="0"/>
                </a:moveTo>
                <a:cubicBezTo>
                  <a:pt x="260565" y="0"/>
                  <a:pt x="273129" y="12564"/>
                  <a:pt x="273129" y="28129"/>
                </a:cubicBezTo>
                <a:lnTo>
                  <a:pt x="273129" y="85792"/>
                </a:lnTo>
                <a:lnTo>
                  <a:pt x="505097" y="85792"/>
                </a:lnTo>
                <a:lnTo>
                  <a:pt x="505097" y="28129"/>
                </a:lnTo>
                <a:cubicBezTo>
                  <a:pt x="505097" y="12564"/>
                  <a:pt x="517661" y="0"/>
                  <a:pt x="533226" y="0"/>
                </a:cubicBezTo>
                <a:cubicBezTo>
                  <a:pt x="548790" y="0"/>
                  <a:pt x="561355" y="12564"/>
                  <a:pt x="561355" y="28129"/>
                </a:cubicBezTo>
                <a:lnTo>
                  <a:pt x="561355" y="85792"/>
                </a:lnTo>
                <a:lnTo>
                  <a:pt x="685683" y="85792"/>
                </a:lnTo>
                <a:cubicBezTo>
                  <a:pt x="736784" y="85792"/>
                  <a:pt x="778227" y="127235"/>
                  <a:pt x="778320" y="178336"/>
                </a:cubicBezTo>
                <a:lnTo>
                  <a:pt x="778320" y="627457"/>
                </a:lnTo>
                <a:cubicBezTo>
                  <a:pt x="778320" y="678370"/>
                  <a:pt x="736690" y="720001"/>
                  <a:pt x="685777" y="720001"/>
                </a:cubicBezTo>
                <a:lnTo>
                  <a:pt x="92544" y="720001"/>
                </a:lnTo>
                <a:cubicBezTo>
                  <a:pt x="41631" y="720001"/>
                  <a:pt x="0" y="678370"/>
                  <a:pt x="0" y="627457"/>
                </a:cubicBezTo>
                <a:lnTo>
                  <a:pt x="0" y="333700"/>
                </a:lnTo>
                <a:lnTo>
                  <a:pt x="0" y="277443"/>
                </a:lnTo>
                <a:lnTo>
                  <a:pt x="0" y="178336"/>
                </a:lnTo>
                <a:cubicBezTo>
                  <a:pt x="0" y="127235"/>
                  <a:pt x="41443" y="85792"/>
                  <a:pt x="92544" y="85792"/>
                </a:cubicBezTo>
                <a:lnTo>
                  <a:pt x="216872" y="85792"/>
                </a:lnTo>
                <a:lnTo>
                  <a:pt x="216872" y="28129"/>
                </a:lnTo>
                <a:cubicBezTo>
                  <a:pt x="216872" y="12564"/>
                  <a:pt x="229436" y="0"/>
                  <a:pt x="245001" y="0"/>
                </a:cubicBezTo>
                <a:close/>
              </a:path>
            </a:pathLst>
          </a:custGeom>
          <a:solidFill>
            <a:schemeClr val="accent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 sz="2000"/>
          </a:p>
        </p:txBody>
      </p:sp>
      <p:sp>
        <p:nvSpPr>
          <p:cNvPr id="25" name="标题 1">
            <a:extLst>
              <a:ext uri="{FF2B5EF4-FFF2-40B4-BE49-F238E27FC236}">
                <a16:creationId xmlns:a16="http://schemas.microsoft.com/office/drawing/2014/main" id="{5CFC9836-5E9A-2EFB-D0E5-7FBFC4B76F85}"/>
              </a:ext>
            </a:extLst>
          </p:cNvPr>
          <p:cNvSpPr txBox="1"/>
          <p:nvPr/>
        </p:nvSpPr>
        <p:spPr>
          <a:xfrm>
            <a:off x="542423" y="4281663"/>
            <a:ext cx="11370177" cy="1350789"/>
          </a:xfrm>
          <a:prstGeom prst="snip1Rect">
            <a:avLst/>
          </a:prstGeom>
          <a:solidFill>
            <a:schemeClr val="bg1"/>
          </a:solidFill>
          <a:ln w="1270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6" name="标题 1">
            <a:extLst>
              <a:ext uri="{FF2B5EF4-FFF2-40B4-BE49-F238E27FC236}">
                <a16:creationId xmlns:a16="http://schemas.microsoft.com/office/drawing/2014/main" id="{A2187DED-1179-A7AB-6B2D-F63ED898E18A}"/>
              </a:ext>
            </a:extLst>
          </p:cNvPr>
          <p:cNvSpPr txBox="1"/>
          <p:nvPr/>
        </p:nvSpPr>
        <p:spPr>
          <a:xfrm rot="8100000">
            <a:off x="-246330" y="4385546"/>
            <a:ext cx="1108453" cy="1135614"/>
          </a:xfrm>
          <a:prstGeom prst="diagStripe">
            <a:avLst>
              <a:gd name="adj" fmla="val 88423"/>
            </a:avLst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 sz="2000"/>
          </a:p>
        </p:txBody>
      </p:sp>
      <p:sp>
        <p:nvSpPr>
          <p:cNvPr id="27" name="标题 1">
            <a:extLst>
              <a:ext uri="{FF2B5EF4-FFF2-40B4-BE49-F238E27FC236}">
                <a16:creationId xmlns:a16="http://schemas.microsoft.com/office/drawing/2014/main" id="{20777547-0E2B-8DB8-F484-D0AC82E067B2}"/>
              </a:ext>
            </a:extLst>
          </p:cNvPr>
          <p:cNvSpPr txBox="1"/>
          <p:nvPr/>
        </p:nvSpPr>
        <p:spPr>
          <a:xfrm>
            <a:off x="868112" y="4538958"/>
            <a:ext cx="398183" cy="235499"/>
          </a:xfrm>
          <a:custGeom>
            <a:avLst/>
            <a:gdLst>
              <a:gd name="connsiteX0" fmla="*/ 56258 w 778320"/>
              <a:gd name="connsiteY0" fmla="*/ 333700 h 720001"/>
              <a:gd name="connsiteX1" fmla="*/ 56258 w 778320"/>
              <a:gd name="connsiteY1" fmla="*/ 627457 h 720001"/>
              <a:gd name="connsiteX2" fmla="*/ 66946 w 778320"/>
              <a:gd name="connsiteY2" fmla="*/ 653054 h 720001"/>
              <a:gd name="connsiteX3" fmla="*/ 92544 w 778320"/>
              <a:gd name="connsiteY3" fmla="*/ 663743 h 720001"/>
              <a:gd name="connsiteX4" fmla="*/ 685683 w 778320"/>
              <a:gd name="connsiteY4" fmla="*/ 663743 h 720001"/>
              <a:gd name="connsiteX5" fmla="*/ 711281 w 778320"/>
              <a:gd name="connsiteY5" fmla="*/ 653054 h 720001"/>
              <a:gd name="connsiteX6" fmla="*/ 721969 w 778320"/>
              <a:gd name="connsiteY6" fmla="*/ 627457 h 720001"/>
              <a:gd name="connsiteX7" fmla="*/ 721969 w 778320"/>
              <a:gd name="connsiteY7" fmla="*/ 333700 h 720001"/>
              <a:gd name="connsiteX8" fmla="*/ 92544 w 778320"/>
              <a:gd name="connsiteY8" fmla="*/ 142049 h 720001"/>
              <a:gd name="connsiteX9" fmla="*/ 56258 w 778320"/>
              <a:gd name="connsiteY9" fmla="*/ 178336 h 720001"/>
              <a:gd name="connsiteX10" fmla="*/ 56258 w 778320"/>
              <a:gd name="connsiteY10" fmla="*/ 277443 h 720001"/>
              <a:gd name="connsiteX11" fmla="*/ 721969 w 778320"/>
              <a:gd name="connsiteY11" fmla="*/ 277443 h 720001"/>
              <a:gd name="connsiteX12" fmla="*/ 721969 w 778320"/>
              <a:gd name="connsiteY12" fmla="*/ 178336 h 720001"/>
              <a:gd name="connsiteX13" fmla="*/ 685683 w 778320"/>
              <a:gd name="connsiteY13" fmla="*/ 142049 h 720001"/>
              <a:gd name="connsiteX14" fmla="*/ 561355 w 778320"/>
              <a:gd name="connsiteY14" fmla="*/ 142049 h 720001"/>
              <a:gd name="connsiteX15" fmla="*/ 561355 w 778320"/>
              <a:gd name="connsiteY15" fmla="*/ 201026 h 720001"/>
              <a:gd name="connsiteX16" fmla="*/ 533226 w 778320"/>
              <a:gd name="connsiteY16" fmla="*/ 229249 h 720001"/>
              <a:gd name="connsiteX17" fmla="*/ 505097 w 778320"/>
              <a:gd name="connsiteY17" fmla="*/ 201120 h 720001"/>
              <a:gd name="connsiteX18" fmla="*/ 505097 w 778320"/>
              <a:gd name="connsiteY18" fmla="*/ 142049 h 720001"/>
              <a:gd name="connsiteX19" fmla="*/ 273129 w 778320"/>
              <a:gd name="connsiteY19" fmla="*/ 142049 h 720001"/>
              <a:gd name="connsiteX20" fmla="*/ 273129 w 778320"/>
              <a:gd name="connsiteY20" fmla="*/ 201026 h 720001"/>
              <a:gd name="connsiteX21" fmla="*/ 245001 w 778320"/>
              <a:gd name="connsiteY21" fmla="*/ 229249 h 720001"/>
              <a:gd name="connsiteX22" fmla="*/ 216872 w 778320"/>
              <a:gd name="connsiteY22" fmla="*/ 201120 h 720001"/>
              <a:gd name="connsiteX23" fmla="*/ 216872 w 778320"/>
              <a:gd name="connsiteY23" fmla="*/ 142049 h 720001"/>
              <a:gd name="connsiteX24" fmla="*/ 245001 w 778320"/>
              <a:gd name="connsiteY24" fmla="*/ 0 h 720001"/>
              <a:gd name="connsiteX25" fmla="*/ 273129 w 778320"/>
              <a:gd name="connsiteY25" fmla="*/ 28129 h 720001"/>
              <a:gd name="connsiteX26" fmla="*/ 273129 w 778320"/>
              <a:gd name="connsiteY26" fmla="*/ 85792 h 720001"/>
              <a:gd name="connsiteX27" fmla="*/ 505097 w 778320"/>
              <a:gd name="connsiteY27" fmla="*/ 85792 h 720001"/>
              <a:gd name="connsiteX28" fmla="*/ 505097 w 778320"/>
              <a:gd name="connsiteY28" fmla="*/ 28129 h 720001"/>
              <a:gd name="connsiteX29" fmla="*/ 533226 w 778320"/>
              <a:gd name="connsiteY29" fmla="*/ 0 h 720001"/>
              <a:gd name="connsiteX30" fmla="*/ 561355 w 778320"/>
              <a:gd name="connsiteY30" fmla="*/ 28129 h 720001"/>
              <a:gd name="connsiteX31" fmla="*/ 561355 w 778320"/>
              <a:gd name="connsiteY31" fmla="*/ 85792 h 720001"/>
              <a:gd name="connsiteX32" fmla="*/ 685683 w 778320"/>
              <a:gd name="connsiteY32" fmla="*/ 85792 h 720001"/>
              <a:gd name="connsiteX33" fmla="*/ 778320 w 778320"/>
              <a:gd name="connsiteY33" fmla="*/ 178336 h 720001"/>
              <a:gd name="connsiteX34" fmla="*/ 778320 w 778320"/>
              <a:gd name="connsiteY34" fmla="*/ 627457 h 720001"/>
              <a:gd name="connsiteX35" fmla="*/ 685777 w 778320"/>
              <a:gd name="connsiteY35" fmla="*/ 720001 h 720001"/>
              <a:gd name="connsiteX36" fmla="*/ 92544 w 778320"/>
              <a:gd name="connsiteY36" fmla="*/ 720001 h 720001"/>
              <a:gd name="connsiteX37" fmla="*/ 0 w 778320"/>
              <a:gd name="connsiteY37" fmla="*/ 627457 h 720001"/>
              <a:gd name="connsiteX38" fmla="*/ 0 w 778320"/>
              <a:gd name="connsiteY38" fmla="*/ 333700 h 720001"/>
              <a:gd name="connsiteX39" fmla="*/ 0 w 778320"/>
              <a:gd name="connsiteY39" fmla="*/ 277443 h 720001"/>
              <a:gd name="connsiteX40" fmla="*/ 0 w 778320"/>
              <a:gd name="connsiteY40" fmla="*/ 178336 h 720001"/>
              <a:gd name="connsiteX41" fmla="*/ 92544 w 778320"/>
              <a:gd name="connsiteY41" fmla="*/ 85792 h 720001"/>
              <a:gd name="connsiteX42" fmla="*/ 216872 w 778320"/>
              <a:gd name="connsiteY42" fmla="*/ 85792 h 720001"/>
              <a:gd name="connsiteX43" fmla="*/ 216872 w 778320"/>
              <a:gd name="connsiteY43" fmla="*/ 28129 h 720001"/>
              <a:gd name="connsiteX44" fmla="*/ 245001 w 778320"/>
              <a:gd name="connsiteY44" fmla="*/ 0 h 720001"/>
            </a:gdLst>
            <a:ahLst/>
            <a:cxnLst/>
            <a:rect l="l" t="t" r="r" b="b"/>
            <a:pathLst>
              <a:path w="778320" h="720001">
                <a:moveTo>
                  <a:pt x="56258" y="333700"/>
                </a:moveTo>
                <a:lnTo>
                  <a:pt x="56258" y="627457"/>
                </a:lnTo>
                <a:cubicBezTo>
                  <a:pt x="56258" y="637115"/>
                  <a:pt x="60008" y="646116"/>
                  <a:pt x="66946" y="653054"/>
                </a:cubicBezTo>
                <a:cubicBezTo>
                  <a:pt x="73885" y="659899"/>
                  <a:pt x="82980" y="663743"/>
                  <a:pt x="92544" y="663743"/>
                </a:cubicBezTo>
                <a:lnTo>
                  <a:pt x="685683" y="663743"/>
                </a:lnTo>
                <a:cubicBezTo>
                  <a:pt x="695341" y="663743"/>
                  <a:pt x="704342" y="659993"/>
                  <a:pt x="711281" y="653054"/>
                </a:cubicBezTo>
                <a:cubicBezTo>
                  <a:pt x="718125" y="646116"/>
                  <a:pt x="721969" y="637021"/>
                  <a:pt x="721969" y="627457"/>
                </a:cubicBezTo>
                <a:lnTo>
                  <a:pt x="721969" y="333700"/>
                </a:lnTo>
                <a:close/>
                <a:moveTo>
                  <a:pt x="92544" y="142049"/>
                </a:moveTo>
                <a:cubicBezTo>
                  <a:pt x="72478" y="142049"/>
                  <a:pt x="56258" y="158364"/>
                  <a:pt x="56258" y="178336"/>
                </a:cubicBezTo>
                <a:lnTo>
                  <a:pt x="56258" y="277443"/>
                </a:lnTo>
                <a:lnTo>
                  <a:pt x="721969" y="277443"/>
                </a:lnTo>
                <a:lnTo>
                  <a:pt x="721969" y="178336"/>
                </a:lnTo>
                <a:cubicBezTo>
                  <a:pt x="721969" y="158270"/>
                  <a:pt x="705655" y="142049"/>
                  <a:pt x="685683" y="142049"/>
                </a:cubicBezTo>
                <a:lnTo>
                  <a:pt x="561355" y="142049"/>
                </a:lnTo>
                <a:lnTo>
                  <a:pt x="561355" y="201026"/>
                </a:lnTo>
                <a:cubicBezTo>
                  <a:pt x="561355" y="216591"/>
                  <a:pt x="548790" y="229249"/>
                  <a:pt x="533226" y="229249"/>
                </a:cubicBezTo>
                <a:cubicBezTo>
                  <a:pt x="517661" y="229249"/>
                  <a:pt x="505097" y="216685"/>
                  <a:pt x="505097" y="201120"/>
                </a:cubicBezTo>
                <a:lnTo>
                  <a:pt x="505097" y="142049"/>
                </a:lnTo>
                <a:lnTo>
                  <a:pt x="273129" y="142049"/>
                </a:lnTo>
                <a:lnTo>
                  <a:pt x="273129" y="201026"/>
                </a:lnTo>
                <a:cubicBezTo>
                  <a:pt x="273129" y="216591"/>
                  <a:pt x="260565" y="229249"/>
                  <a:pt x="245001" y="229249"/>
                </a:cubicBezTo>
                <a:cubicBezTo>
                  <a:pt x="229436" y="229249"/>
                  <a:pt x="216872" y="216685"/>
                  <a:pt x="216872" y="201120"/>
                </a:cubicBezTo>
                <a:lnTo>
                  <a:pt x="216872" y="142049"/>
                </a:lnTo>
                <a:close/>
                <a:moveTo>
                  <a:pt x="245001" y="0"/>
                </a:moveTo>
                <a:cubicBezTo>
                  <a:pt x="260565" y="0"/>
                  <a:pt x="273129" y="12564"/>
                  <a:pt x="273129" y="28129"/>
                </a:cubicBezTo>
                <a:lnTo>
                  <a:pt x="273129" y="85792"/>
                </a:lnTo>
                <a:lnTo>
                  <a:pt x="505097" y="85792"/>
                </a:lnTo>
                <a:lnTo>
                  <a:pt x="505097" y="28129"/>
                </a:lnTo>
                <a:cubicBezTo>
                  <a:pt x="505097" y="12564"/>
                  <a:pt x="517661" y="0"/>
                  <a:pt x="533226" y="0"/>
                </a:cubicBezTo>
                <a:cubicBezTo>
                  <a:pt x="548790" y="0"/>
                  <a:pt x="561355" y="12564"/>
                  <a:pt x="561355" y="28129"/>
                </a:cubicBezTo>
                <a:lnTo>
                  <a:pt x="561355" y="85792"/>
                </a:lnTo>
                <a:lnTo>
                  <a:pt x="685683" y="85792"/>
                </a:lnTo>
                <a:cubicBezTo>
                  <a:pt x="736784" y="85792"/>
                  <a:pt x="778227" y="127235"/>
                  <a:pt x="778320" y="178336"/>
                </a:cubicBezTo>
                <a:lnTo>
                  <a:pt x="778320" y="627457"/>
                </a:lnTo>
                <a:cubicBezTo>
                  <a:pt x="778320" y="678370"/>
                  <a:pt x="736690" y="720001"/>
                  <a:pt x="685777" y="720001"/>
                </a:cubicBezTo>
                <a:lnTo>
                  <a:pt x="92544" y="720001"/>
                </a:lnTo>
                <a:cubicBezTo>
                  <a:pt x="41631" y="720001"/>
                  <a:pt x="0" y="678370"/>
                  <a:pt x="0" y="627457"/>
                </a:cubicBezTo>
                <a:lnTo>
                  <a:pt x="0" y="333700"/>
                </a:lnTo>
                <a:lnTo>
                  <a:pt x="0" y="277443"/>
                </a:lnTo>
                <a:lnTo>
                  <a:pt x="0" y="178336"/>
                </a:lnTo>
                <a:cubicBezTo>
                  <a:pt x="0" y="127235"/>
                  <a:pt x="41443" y="85792"/>
                  <a:pt x="92544" y="85792"/>
                </a:cubicBezTo>
                <a:lnTo>
                  <a:pt x="216872" y="85792"/>
                </a:lnTo>
                <a:lnTo>
                  <a:pt x="216872" y="28129"/>
                </a:lnTo>
                <a:cubicBezTo>
                  <a:pt x="216872" y="12564"/>
                  <a:pt x="229436" y="0"/>
                  <a:pt x="245001" y="0"/>
                </a:cubicBezTo>
                <a:close/>
              </a:path>
            </a:pathLst>
          </a:custGeom>
          <a:solidFill>
            <a:schemeClr val="accent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 sz="2000"/>
          </a:p>
        </p:txBody>
      </p:sp>
      <p:sp>
        <p:nvSpPr>
          <p:cNvPr id="28" name="Text 5"/>
          <p:cNvSpPr/>
          <p:nvPr/>
        </p:nvSpPr>
        <p:spPr>
          <a:xfrm>
            <a:off x="1579284" y="1256838"/>
            <a:ext cx="2794040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000" b="1" dirty="0">
                <a:solidFill>
                  <a:srgbClr val="4A4A45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Lato Bold" pitchFamily="34" charset="-120"/>
              </a:rPr>
              <a:t>Taxa de Indisponibilidade</a:t>
            </a:r>
            <a:endParaRPr lang="en-US" sz="2000" dirty="0"/>
          </a:p>
        </p:txBody>
      </p:sp>
      <p:sp>
        <p:nvSpPr>
          <p:cNvPr id="29" name="Text 6"/>
          <p:cNvSpPr/>
          <p:nvPr/>
        </p:nvSpPr>
        <p:spPr>
          <a:xfrm>
            <a:off x="1579284" y="1765354"/>
            <a:ext cx="6279356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solidFill>
                  <a:srgbClr val="4A4A45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Veículo parado mais de 30% do tempo útil mensal</a:t>
            </a:r>
            <a:endParaRPr lang="en-US" sz="2000" dirty="0"/>
          </a:p>
        </p:txBody>
      </p:sp>
      <p:sp>
        <p:nvSpPr>
          <p:cNvPr id="30" name="Text 10"/>
          <p:cNvSpPr/>
          <p:nvPr/>
        </p:nvSpPr>
        <p:spPr>
          <a:xfrm>
            <a:off x="1579284" y="2818216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000" b="1" dirty="0">
                <a:solidFill>
                  <a:srgbClr val="4A4A45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Lato Bold" pitchFamily="34" charset="-120"/>
              </a:rPr>
              <a:t>Custo de Manutenção</a:t>
            </a:r>
            <a:endParaRPr lang="en-US" sz="2000" dirty="0"/>
          </a:p>
        </p:txBody>
      </p:sp>
      <p:sp>
        <p:nvSpPr>
          <p:cNvPr id="31" name="Text 11"/>
          <p:cNvSpPr/>
          <p:nvPr/>
        </p:nvSpPr>
        <p:spPr>
          <a:xfrm>
            <a:off x="1579284" y="3326732"/>
            <a:ext cx="6279356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solidFill>
                  <a:srgbClr val="4A4A45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Manutenção anual superior a 50% do valor venal</a:t>
            </a:r>
            <a:endParaRPr lang="en-US" sz="2000" dirty="0"/>
          </a:p>
        </p:txBody>
      </p:sp>
      <p:sp>
        <p:nvSpPr>
          <p:cNvPr id="32" name="Text 15"/>
          <p:cNvSpPr/>
          <p:nvPr/>
        </p:nvSpPr>
        <p:spPr>
          <a:xfrm>
            <a:off x="1579284" y="4464299"/>
            <a:ext cx="2516862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000" b="1" dirty="0">
                <a:solidFill>
                  <a:srgbClr val="4A4A45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Lato Bold" pitchFamily="34" charset="-120"/>
              </a:rPr>
              <a:t>Manutenção Corretiva</a:t>
            </a:r>
            <a:endParaRPr lang="en-US" sz="2000" dirty="0"/>
          </a:p>
        </p:txBody>
      </p:sp>
      <p:sp>
        <p:nvSpPr>
          <p:cNvPr id="33" name="Text 16"/>
          <p:cNvSpPr/>
          <p:nvPr/>
        </p:nvSpPr>
        <p:spPr>
          <a:xfrm>
            <a:off x="1579284" y="4972815"/>
            <a:ext cx="6279356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solidFill>
                  <a:srgbClr val="4A4A45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Mais de 70% das intervenções são corretivas</a:t>
            </a:r>
            <a:endParaRPr lang="en-US" sz="2000" dirty="0"/>
          </a:p>
        </p:txBody>
      </p:sp>
      <p:graphicFrame>
        <p:nvGraphicFramePr>
          <p:cNvPr id="34" name="Gráfico 33">
            <a:extLst>
              <a:ext uri="{FF2B5EF4-FFF2-40B4-BE49-F238E27FC236}">
                <a16:creationId xmlns:a16="http://schemas.microsoft.com/office/drawing/2014/main" id="{3F9F6381-E873-AFA9-25D5-6AA5E19AD71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35938896"/>
              </p:ext>
            </p:extLst>
          </p:nvPr>
        </p:nvGraphicFramePr>
        <p:xfrm>
          <a:off x="7342657" y="908145"/>
          <a:ext cx="1656000" cy="162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35" name="Gráfico 34">
            <a:extLst>
              <a:ext uri="{FF2B5EF4-FFF2-40B4-BE49-F238E27FC236}">
                <a16:creationId xmlns:a16="http://schemas.microsoft.com/office/drawing/2014/main" id="{67D7C00B-3F83-26C5-225A-28FF2A6F844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16950594"/>
              </p:ext>
            </p:extLst>
          </p:nvPr>
        </p:nvGraphicFramePr>
        <p:xfrm>
          <a:off x="8528414" y="2529508"/>
          <a:ext cx="1656000" cy="162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36" name="Gráfico 35">
            <a:extLst>
              <a:ext uri="{FF2B5EF4-FFF2-40B4-BE49-F238E27FC236}">
                <a16:creationId xmlns:a16="http://schemas.microsoft.com/office/drawing/2014/main" id="{A17C2E56-DA6A-DC26-85E5-DAC1D8FF6EA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64452362"/>
              </p:ext>
            </p:extLst>
          </p:nvPr>
        </p:nvGraphicFramePr>
        <p:xfrm>
          <a:off x="9821053" y="4154663"/>
          <a:ext cx="1656000" cy="162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5502582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>
            <a:extLst>
              <a:ext uri="{FF2B5EF4-FFF2-40B4-BE49-F238E27FC236}">
                <a16:creationId xmlns:a16="http://schemas.microsoft.com/office/drawing/2014/main" id="{1546F13D-7E6F-04FB-F55E-9ED339B6AF7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</a:blip>
          <a:srcRect t="6667" b="6667"/>
          <a:stretch>
            <a:fillRect/>
          </a:stretch>
        </p:blipFill>
        <p:spPr>
          <a:xfrm>
            <a:off x="-203200" y="-1612900"/>
            <a:ext cx="13106400" cy="11358880"/>
          </a:xfrm>
          <a:custGeom>
            <a:avLst/>
            <a:gdLst/>
            <a:ahLst/>
            <a:cxnLst/>
            <a:rect l="l" t="t" r="r" b="b"/>
            <a:pathLst>
              <a:path w="5400000" h="4680000">
                <a:moveTo>
                  <a:pt x="0" y="0"/>
                </a:moveTo>
                <a:lnTo>
                  <a:pt x="5400000" y="0"/>
                </a:lnTo>
                <a:lnTo>
                  <a:pt x="5400000" y="4680000"/>
                </a:lnTo>
                <a:lnTo>
                  <a:pt x="0" y="4680000"/>
                </a:lnTo>
                <a:close/>
              </a:path>
            </a:pathLst>
          </a:custGeom>
          <a:noFill/>
          <a:ln>
            <a:noFill/>
          </a:ln>
        </p:spPr>
      </p:pic>
      <p:cxnSp>
        <p:nvCxnSpPr>
          <p:cNvPr id="4" name="线条 1">
            <a:extLst>
              <a:ext uri="{FF2B5EF4-FFF2-40B4-BE49-F238E27FC236}">
                <a16:creationId xmlns:a16="http://schemas.microsoft.com/office/drawing/2014/main" id="{5E2B05BE-EAA5-074F-7050-85829AE5D9C3}"/>
              </a:ext>
            </a:extLst>
          </p:cNvPr>
          <p:cNvCxnSpPr/>
          <p:nvPr/>
        </p:nvCxnSpPr>
        <p:spPr>
          <a:xfrm>
            <a:off x="0" y="958850"/>
            <a:ext cx="12122150" cy="0"/>
          </a:xfrm>
          <a:prstGeom prst="line">
            <a:avLst/>
          </a:prstGeom>
          <a:noFill/>
          <a:ln w="28575" cap="sq">
            <a:solidFill>
              <a:schemeClr val="accent1"/>
            </a:solidFill>
            <a:prstDash val="solid"/>
            <a:miter/>
          </a:ln>
        </p:spPr>
      </p:cxnSp>
      <p:sp>
        <p:nvSpPr>
          <p:cNvPr id="5" name="标题 1">
            <a:extLst>
              <a:ext uri="{FF2B5EF4-FFF2-40B4-BE49-F238E27FC236}">
                <a16:creationId xmlns:a16="http://schemas.microsoft.com/office/drawing/2014/main" id="{890C2748-0A2E-D083-1233-EA529332D396}"/>
              </a:ext>
            </a:extLst>
          </p:cNvPr>
          <p:cNvSpPr txBox="1"/>
          <p:nvPr/>
        </p:nvSpPr>
        <p:spPr>
          <a:xfrm>
            <a:off x="4918710" y="547812"/>
            <a:ext cx="2354580" cy="2354580"/>
          </a:xfrm>
          <a:prstGeom prst="ellipse">
            <a:avLst/>
          </a:prstGeom>
          <a:gradFill>
            <a:gsLst>
              <a:gs pos="0">
                <a:schemeClr val="accent2"/>
              </a:gs>
              <a:gs pos="82000">
                <a:schemeClr val="accent1"/>
              </a:gs>
            </a:gsLst>
            <a:lin ang="54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>
            <a:extLst>
              <a:ext uri="{FF2B5EF4-FFF2-40B4-BE49-F238E27FC236}">
                <a16:creationId xmlns:a16="http://schemas.microsoft.com/office/drawing/2014/main" id="{1FFA4DBF-6B8B-77BB-4D1C-B14627B87F8B}"/>
              </a:ext>
            </a:extLst>
          </p:cNvPr>
          <p:cNvSpPr txBox="1"/>
          <p:nvPr/>
        </p:nvSpPr>
        <p:spPr>
          <a:xfrm>
            <a:off x="5138162" y="797892"/>
            <a:ext cx="1915676" cy="1915676"/>
          </a:xfrm>
          <a:prstGeom prst="ellipse">
            <a:avLst/>
          </a:pr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>
            <a:extLst>
              <a:ext uri="{FF2B5EF4-FFF2-40B4-BE49-F238E27FC236}">
                <a16:creationId xmlns:a16="http://schemas.microsoft.com/office/drawing/2014/main" id="{84B6C4EF-D16B-018C-812C-048FB56BA2FE}"/>
              </a:ext>
            </a:extLst>
          </p:cNvPr>
          <p:cNvSpPr txBox="1"/>
          <p:nvPr/>
        </p:nvSpPr>
        <p:spPr>
          <a:xfrm>
            <a:off x="4834890" y="900170"/>
            <a:ext cx="2218948" cy="1414512"/>
          </a:xfrm>
          <a:prstGeom prst="rect">
            <a:avLst/>
          </a:prstGeom>
          <a:noFill/>
          <a:ln w="12700" cap="sq">
            <a:noFill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kumimoji="1" lang="en-US" altLang="zh-CN" sz="9600" dirty="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DengXian" panose="02010600030101010101" pitchFamily="2" charset="-122"/>
                <a:ea typeface="DengXian" panose="02010600030101010101" pitchFamily="2" charset="-122"/>
                <a:cs typeface="Barlow-Black"/>
              </a:rPr>
              <a:t> 03</a:t>
            </a:r>
            <a:endParaRPr kumimoji="1" lang="zh-CN" altLang="en-US" dirty="0"/>
          </a:p>
        </p:txBody>
      </p:sp>
      <p:sp>
        <p:nvSpPr>
          <p:cNvPr id="8" name="标题 1">
            <a:extLst>
              <a:ext uri="{FF2B5EF4-FFF2-40B4-BE49-F238E27FC236}">
                <a16:creationId xmlns:a16="http://schemas.microsoft.com/office/drawing/2014/main" id="{A191AB32-1014-ACF5-1BE9-2747A720FA85}"/>
              </a:ext>
            </a:extLst>
          </p:cNvPr>
          <p:cNvSpPr txBox="1"/>
          <p:nvPr/>
        </p:nvSpPr>
        <p:spPr>
          <a:xfrm>
            <a:off x="3583422" y="592901"/>
            <a:ext cx="419100" cy="419100"/>
          </a:xfrm>
          <a:prstGeom prst="ellipse">
            <a:avLst/>
          </a:prstGeom>
          <a:solidFill>
            <a:schemeClr val="accent2"/>
          </a:solidFill>
          <a:ln w="12700" cap="sq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273AA208-77C9-A843-1B29-6435009857FC}"/>
              </a:ext>
            </a:extLst>
          </p:cNvPr>
          <p:cNvSpPr txBox="1"/>
          <p:nvPr/>
        </p:nvSpPr>
        <p:spPr>
          <a:xfrm>
            <a:off x="127000" y="2902392"/>
            <a:ext cx="1257300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6000" b="1" dirty="0">
                <a:effectLst/>
                <a:latin typeface="DengXian" panose="02010600030101010101" pitchFamily="2" charset="-122"/>
                <a:ea typeface="DengXian" panose="02010600030101010101" pitchFamily="2" charset="-122"/>
                <a:cs typeface="Times New Roman" panose="02020603050405020304" pitchFamily="18" charset="0"/>
              </a:rPr>
              <a:t>Avaliação da maturidade digital da gestão de frota </a:t>
            </a:r>
            <a:endParaRPr lang="pt-BR" sz="6000" b="1" dirty="0"/>
          </a:p>
        </p:txBody>
      </p:sp>
      <p:sp>
        <p:nvSpPr>
          <p:cNvPr id="11" name="Text 3"/>
          <p:cNvSpPr/>
          <p:nvPr/>
        </p:nvSpPr>
        <p:spPr>
          <a:xfrm>
            <a:off x="751879" y="4967778"/>
            <a:ext cx="1055112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500"/>
              </a:lnSpc>
              <a:buNone/>
            </a:pPr>
            <a:r>
              <a:rPr lang="en-US" sz="3000" b="1" dirty="0"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A maturidade digital na gestão de frota reflete a capacidade do município em utilizar tecnologia para otimizar processos, tomar decisões baseadas em dados e prestar contas de forma transparente e eficiente.</a:t>
            </a:r>
            <a:endParaRPr lang="en-US" sz="3000" b="1" dirty="0"/>
          </a:p>
        </p:txBody>
      </p:sp>
    </p:spTree>
    <p:extLst>
      <p:ext uri="{BB962C8B-B14F-4D97-AF65-F5344CB8AC3E}">
        <p14:creationId xmlns:p14="http://schemas.microsoft.com/office/powerpoint/2010/main" val="15886652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6E5314-85B9-2B71-12F0-E1086D2900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oogle Shape;61;p14">
            <a:extLst>
              <a:ext uri="{FF2B5EF4-FFF2-40B4-BE49-F238E27FC236}">
                <a16:creationId xmlns:a16="http://schemas.microsoft.com/office/drawing/2014/main" id="{E33CA8AA-E617-5CEB-3A0E-DF36780F4753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5110" y="-14514"/>
            <a:ext cx="1219199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标题 1">
            <a:extLst>
              <a:ext uri="{FF2B5EF4-FFF2-40B4-BE49-F238E27FC236}">
                <a16:creationId xmlns:a16="http://schemas.microsoft.com/office/drawing/2014/main" id="{1A360664-98B8-42BF-9D1A-2CA8746DA244}"/>
              </a:ext>
            </a:extLst>
          </p:cNvPr>
          <p:cNvSpPr txBox="1"/>
          <p:nvPr/>
        </p:nvSpPr>
        <p:spPr>
          <a:xfrm>
            <a:off x="448574" y="597315"/>
            <a:ext cx="10671175" cy="46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4000" b="1" dirty="0" err="1">
                <a:solidFill>
                  <a:srgbClr val="282824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Lato Bold" pitchFamily="34" charset="-120"/>
              </a:rPr>
              <a:t>Conceito</a:t>
            </a:r>
            <a:r>
              <a:rPr lang="en-US" sz="4000" b="1" dirty="0">
                <a:solidFill>
                  <a:srgbClr val="282824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Lato Bold" pitchFamily="34" charset="-120"/>
              </a:rPr>
              <a:t> de Maturidade Digital</a:t>
            </a:r>
            <a:endParaRPr lang="en-US" sz="4000" dirty="0"/>
          </a:p>
          <a:p>
            <a:pPr algn="l">
              <a:lnSpc>
                <a:spcPct val="110000"/>
              </a:lnSpc>
            </a:pPr>
            <a:endParaRPr kumimoji="1" lang="zh-CN" altLang="en-US" sz="4000" dirty="0"/>
          </a:p>
        </p:txBody>
      </p:sp>
      <p:cxnSp>
        <p:nvCxnSpPr>
          <p:cNvPr id="7" name="线条 1">
            <a:extLst>
              <a:ext uri="{FF2B5EF4-FFF2-40B4-BE49-F238E27FC236}">
                <a16:creationId xmlns:a16="http://schemas.microsoft.com/office/drawing/2014/main" id="{CDCDAAE0-6FDE-C143-4C56-9D4D55D3B385}"/>
              </a:ext>
            </a:extLst>
          </p:cNvPr>
          <p:cNvCxnSpPr/>
          <p:nvPr/>
        </p:nvCxnSpPr>
        <p:spPr>
          <a:xfrm>
            <a:off x="0" y="958850"/>
            <a:ext cx="12122150" cy="0"/>
          </a:xfrm>
          <a:prstGeom prst="line">
            <a:avLst/>
          </a:prstGeom>
          <a:noFill/>
          <a:ln w="28575" cap="sq">
            <a:solidFill>
              <a:schemeClr val="accent1"/>
            </a:solidFill>
            <a:prstDash val="solid"/>
            <a:miter/>
          </a:ln>
        </p:spPr>
      </p:cxnSp>
      <p:sp>
        <p:nvSpPr>
          <p:cNvPr id="9" name="Text 1"/>
          <p:cNvSpPr/>
          <p:nvPr/>
        </p:nvSpPr>
        <p:spPr>
          <a:xfrm>
            <a:off x="349291" y="1034513"/>
            <a:ext cx="11772860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500"/>
              </a:lnSpc>
              <a:buNone/>
            </a:pPr>
            <a:r>
              <a:rPr lang="en-US" sz="2000" dirty="0"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Maturidade digital representa o grau de evolução do município na utilização de tecnologias digitais para gestão da frota. Não se trata apenas de possuir sistemas, mas de utilizá-los estrategicamente para melhorar resultados.</a:t>
            </a:r>
            <a:endParaRPr lang="en-US" sz="2000" dirty="0"/>
          </a:p>
        </p:txBody>
      </p:sp>
      <p:sp>
        <p:nvSpPr>
          <p:cNvPr id="10" name="Text 2"/>
          <p:cNvSpPr/>
          <p:nvPr/>
        </p:nvSpPr>
        <p:spPr>
          <a:xfrm>
            <a:off x="1682961" y="2174274"/>
            <a:ext cx="2047048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400"/>
              </a:lnSpc>
              <a:buNone/>
            </a:pPr>
            <a:r>
              <a:rPr lang="en-US" sz="2000" b="1" dirty="0">
                <a:latin typeface="DengXian" panose="02010600030101010101" pitchFamily="2" charset="-122"/>
                <a:ea typeface="DengXian" panose="02010600030101010101" pitchFamily="2" charset="-122"/>
                <a:cs typeface="Lato Bold" pitchFamily="34" charset="-120"/>
              </a:rPr>
              <a:t>Registro Digital</a:t>
            </a:r>
            <a:endParaRPr lang="en-US" sz="2000" dirty="0"/>
          </a:p>
        </p:txBody>
      </p:sp>
      <p:sp>
        <p:nvSpPr>
          <p:cNvPr id="11" name="Text 3"/>
          <p:cNvSpPr/>
          <p:nvPr/>
        </p:nvSpPr>
        <p:spPr>
          <a:xfrm>
            <a:off x="222731" y="2562450"/>
            <a:ext cx="3507440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2500"/>
              </a:lnSpc>
              <a:buNone/>
            </a:pPr>
            <a:r>
              <a:rPr lang="en-US" sz="2000" dirty="0"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Capacidade de registrar todas as operações em meio digital</a:t>
            </a:r>
            <a:endParaRPr lang="en-US" sz="2000" dirty="0"/>
          </a:p>
        </p:txBody>
      </p:sp>
      <p:sp>
        <p:nvSpPr>
          <p:cNvPr id="14" name="Text 4"/>
          <p:cNvSpPr/>
          <p:nvPr/>
        </p:nvSpPr>
        <p:spPr>
          <a:xfrm>
            <a:off x="7977244" y="2122142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000" b="1" dirty="0">
                <a:latin typeface="DengXian" panose="02010600030101010101" pitchFamily="2" charset="-122"/>
                <a:ea typeface="DengXian" panose="02010600030101010101" pitchFamily="2" charset="-122"/>
                <a:cs typeface="Lato Bold" pitchFamily="34" charset="-120"/>
              </a:rPr>
              <a:t>Integração Sistêmica</a:t>
            </a:r>
            <a:endParaRPr lang="en-US" sz="2000" dirty="0"/>
          </a:p>
        </p:txBody>
      </p:sp>
      <p:sp>
        <p:nvSpPr>
          <p:cNvPr id="15" name="Text 5"/>
          <p:cNvSpPr/>
          <p:nvPr/>
        </p:nvSpPr>
        <p:spPr>
          <a:xfrm>
            <a:off x="7977244" y="2551362"/>
            <a:ext cx="3941326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Conexão entre diferentes sistemas municipais</a:t>
            </a:r>
            <a:endParaRPr lang="en-US" sz="2000" dirty="0"/>
          </a:p>
        </p:txBody>
      </p:sp>
      <p:sp>
        <p:nvSpPr>
          <p:cNvPr id="18" name="Text 6"/>
          <p:cNvSpPr/>
          <p:nvPr/>
        </p:nvSpPr>
        <p:spPr>
          <a:xfrm>
            <a:off x="8076423" y="3742940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000" b="1" dirty="0">
                <a:latin typeface="DengXian" panose="02010600030101010101" pitchFamily="2" charset="-122"/>
                <a:ea typeface="DengXian" panose="02010600030101010101" pitchFamily="2" charset="-122"/>
                <a:cs typeface="Lato Bold" pitchFamily="34" charset="-120"/>
              </a:rPr>
              <a:t>Análise Gerencial</a:t>
            </a:r>
            <a:endParaRPr lang="en-US" sz="2000" dirty="0"/>
          </a:p>
        </p:txBody>
      </p:sp>
      <p:sp>
        <p:nvSpPr>
          <p:cNvPr id="19" name="Text 7"/>
          <p:cNvSpPr/>
          <p:nvPr/>
        </p:nvSpPr>
        <p:spPr>
          <a:xfrm>
            <a:off x="8076423" y="4172160"/>
            <a:ext cx="3842147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Geração automática de indicadores e relatórios</a:t>
            </a:r>
            <a:endParaRPr lang="en-US" sz="2000" dirty="0"/>
          </a:p>
        </p:txBody>
      </p:sp>
      <p:sp>
        <p:nvSpPr>
          <p:cNvPr id="22" name="Text 8"/>
          <p:cNvSpPr/>
          <p:nvPr/>
        </p:nvSpPr>
        <p:spPr>
          <a:xfrm>
            <a:off x="4770134" y="5255636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000" b="1" dirty="0">
                <a:latin typeface="DengXian" panose="02010600030101010101" pitchFamily="2" charset="-122"/>
                <a:ea typeface="DengXian" panose="02010600030101010101" pitchFamily="2" charset="-122"/>
                <a:cs typeface="Lato Bold" pitchFamily="34" charset="-120"/>
              </a:rPr>
              <a:t>Decisão Estratégica</a:t>
            </a:r>
            <a:endParaRPr lang="en-US" sz="2000" dirty="0"/>
          </a:p>
        </p:txBody>
      </p:sp>
      <p:sp>
        <p:nvSpPr>
          <p:cNvPr id="23" name="Text 9"/>
          <p:cNvSpPr/>
          <p:nvPr/>
        </p:nvSpPr>
        <p:spPr>
          <a:xfrm>
            <a:off x="4288396" y="5674989"/>
            <a:ext cx="3941326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Uso de dados para tomada de decisão baseada em evidências</a:t>
            </a:r>
            <a:endParaRPr lang="en-US" sz="2000" dirty="0"/>
          </a:p>
        </p:txBody>
      </p:sp>
      <p:sp>
        <p:nvSpPr>
          <p:cNvPr id="26" name="Text 10"/>
          <p:cNvSpPr/>
          <p:nvPr/>
        </p:nvSpPr>
        <p:spPr>
          <a:xfrm>
            <a:off x="1563626" y="3768896"/>
            <a:ext cx="2063034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400"/>
              </a:lnSpc>
              <a:buNone/>
            </a:pPr>
            <a:r>
              <a:rPr lang="en-US" sz="2000" b="1" dirty="0">
                <a:latin typeface="DengXian" panose="02010600030101010101" pitchFamily="2" charset="-122"/>
                <a:ea typeface="DengXian" panose="02010600030101010101" pitchFamily="2" charset="-122"/>
                <a:cs typeface="Lato Bold" pitchFamily="34" charset="-120"/>
              </a:rPr>
              <a:t>Melhoria Contínua</a:t>
            </a:r>
            <a:endParaRPr lang="en-US" sz="2000" dirty="0"/>
          </a:p>
        </p:txBody>
      </p:sp>
      <p:sp>
        <p:nvSpPr>
          <p:cNvPr id="27" name="Text 11"/>
          <p:cNvSpPr/>
          <p:nvPr/>
        </p:nvSpPr>
        <p:spPr>
          <a:xfrm>
            <a:off x="349291" y="4198116"/>
            <a:ext cx="3277370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2500"/>
              </a:lnSpc>
              <a:buNone/>
            </a:pPr>
            <a:r>
              <a:rPr lang="en-US" sz="2000" dirty="0"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Ciclo permanente de monitoramento e aperfeiçoamento</a:t>
            </a:r>
            <a:endParaRPr lang="en-US" sz="2000" dirty="0"/>
          </a:p>
        </p:txBody>
      </p:sp>
      <p:grpSp>
        <p:nvGrpSpPr>
          <p:cNvPr id="30" name="Agrupar 29">
            <a:extLst>
              <a:ext uri="{FF2B5EF4-FFF2-40B4-BE49-F238E27FC236}">
                <a16:creationId xmlns:a16="http://schemas.microsoft.com/office/drawing/2014/main" id="{14AA1E66-D7E4-9B1E-5AFA-757AEBB94244}"/>
              </a:ext>
            </a:extLst>
          </p:cNvPr>
          <p:cNvGrpSpPr/>
          <p:nvPr/>
        </p:nvGrpSpPr>
        <p:grpSpPr>
          <a:xfrm>
            <a:off x="4308523" y="1917217"/>
            <a:ext cx="3380191" cy="3229224"/>
            <a:chOff x="3876952" y="1907349"/>
            <a:chExt cx="4564975" cy="4564975"/>
          </a:xfrm>
        </p:grpSpPr>
        <p:pic>
          <p:nvPicPr>
            <p:cNvPr id="12" name="Image 0" descr="preencoded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876952" y="1907349"/>
              <a:ext cx="4564975" cy="4564975"/>
            </a:xfrm>
            <a:prstGeom prst="rect">
              <a:avLst/>
            </a:prstGeom>
          </p:spPr>
        </p:pic>
        <p:pic>
          <p:nvPicPr>
            <p:cNvPr id="13" name="Image 1" descr="preencoded.png"/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898925" y="2893841"/>
              <a:ext cx="296942" cy="296942"/>
            </a:xfrm>
            <a:prstGeom prst="rect">
              <a:avLst/>
            </a:prstGeom>
          </p:spPr>
        </p:pic>
        <p:pic>
          <p:nvPicPr>
            <p:cNvPr id="16" name="Image 2" descr="preencoded.pn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876952" y="1907349"/>
              <a:ext cx="4564975" cy="4564975"/>
            </a:xfrm>
            <a:prstGeom prst="rect">
              <a:avLst/>
            </a:prstGeom>
          </p:spPr>
        </p:pic>
        <p:pic>
          <p:nvPicPr>
            <p:cNvPr id="17" name="Image 3" descr="preencoded.png"/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6758443" y="2629165"/>
              <a:ext cx="296942" cy="296942"/>
            </a:xfrm>
            <a:prstGeom prst="rect">
              <a:avLst/>
            </a:prstGeom>
          </p:spPr>
        </p:pic>
        <p:pic>
          <p:nvPicPr>
            <p:cNvPr id="20" name="Image 4" descr="preencoded.png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876952" y="1907349"/>
              <a:ext cx="4564975" cy="4564975"/>
            </a:xfrm>
            <a:prstGeom prst="rect">
              <a:avLst/>
            </a:prstGeom>
          </p:spPr>
        </p:pic>
        <p:pic>
          <p:nvPicPr>
            <p:cNvPr id="21" name="Image 5" descr="preencoded.png"/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7584856" y="4315924"/>
              <a:ext cx="296942" cy="296942"/>
            </a:xfrm>
            <a:prstGeom prst="rect">
              <a:avLst/>
            </a:prstGeom>
          </p:spPr>
        </p:pic>
        <p:pic>
          <p:nvPicPr>
            <p:cNvPr id="24" name="Image 6" descr="preencoded.png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3876952" y="1907349"/>
              <a:ext cx="4564975" cy="4564975"/>
            </a:xfrm>
            <a:prstGeom prst="rect">
              <a:avLst/>
            </a:prstGeom>
          </p:spPr>
        </p:pic>
        <p:pic>
          <p:nvPicPr>
            <p:cNvPr id="25" name="Image 7" descr="preencoded.png"/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6235997" y="5622992"/>
              <a:ext cx="296942" cy="296942"/>
            </a:xfrm>
            <a:prstGeom prst="rect">
              <a:avLst/>
            </a:prstGeom>
          </p:spPr>
        </p:pic>
        <p:pic>
          <p:nvPicPr>
            <p:cNvPr id="28" name="Image 8" descr="preencoded.png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3876952" y="1907349"/>
              <a:ext cx="4564975" cy="4564975"/>
            </a:xfrm>
            <a:prstGeom prst="rect">
              <a:avLst/>
            </a:prstGeom>
          </p:spPr>
        </p:pic>
        <p:pic>
          <p:nvPicPr>
            <p:cNvPr id="29" name="Image 9" descr="preencoded.png"/>
            <p:cNvPicPr>
              <a:picLocks noChangeAspect="1"/>
            </p:cNvPicPr>
            <p:nvPr/>
          </p:nvPicPr>
          <p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4576027" y="4744192"/>
              <a:ext cx="296942" cy="29694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106509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136B51-9A68-A88E-E5E8-DE593375AC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oogle Shape;61;p14">
            <a:extLst>
              <a:ext uri="{FF2B5EF4-FFF2-40B4-BE49-F238E27FC236}">
                <a16:creationId xmlns:a16="http://schemas.microsoft.com/office/drawing/2014/main" id="{6E746870-B665-ABB4-12D8-AF59D2DD7C5E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5110" y="-14514"/>
            <a:ext cx="1219199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5C0EB577-1239-10FA-3A47-1F80E8DEC60E}"/>
              </a:ext>
            </a:extLst>
          </p:cNvPr>
          <p:cNvSpPr txBox="1"/>
          <p:nvPr/>
        </p:nvSpPr>
        <p:spPr>
          <a:xfrm>
            <a:off x="379625" y="1281854"/>
            <a:ext cx="11648751" cy="1300721"/>
          </a:xfrm>
          <a:prstGeom prst="roundRect">
            <a:avLst>
              <a:gd name="adj" fmla="val 8757"/>
            </a:avLst>
          </a:prstGeom>
          <a:solidFill>
            <a:schemeClr val="bg1"/>
          </a:solidFill>
          <a:ln w="44450" cap="sq">
            <a:solidFill>
              <a:schemeClr val="accent1"/>
            </a:solidFill>
            <a:miter/>
          </a:ln>
          <a:effectLst>
            <a:outerShdw blurRad="317500" dist="190500" dir="3000000" algn="tl" rotWithShape="0">
              <a:schemeClr val="accent1">
                <a:alpha val="15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 sz="2000"/>
          </a:p>
        </p:txBody>
      </p:sp>
      <p:sp>
        <p:nvSpPr>
          <p:cNvPr id="3" name="标题 1">
            <a:extLst>
              <a:ext uri="{FF2B5EF4-FFF2-40B4-BE49-F238E27FC236}">
                <a16:creationId xmlns:a16="http://schemas.microsoft.com/office/drawing/2014/main" id="{D1087C30-E6C9-DDA0-9C6C-5D1576EA4DE8}"/>
              </a:ext>
            </a:extLst>
          </p:cNvPr>
          <p:cNvSpPr txBox="1"/>
          <p:nvPr/>
        </p:nvSpPr>
        <p:spPr>
          <a:xfrm>
            <a:off x="11128375" y="1281854"/>
            <a:ext cx="900000" cy="1300721"/>
          </a:xfrm>
          <a:custGeom>
            <a:avLst/>
            <a:gdLst>
              <a:gd name="connsiteX0" fmla="*/ 0 w 900000"/>
              <a:gd name="connsiteY0" fmla="*/ 0 h 1631125"/>
              <a:gd name="connsiteX1" fmla="*/ 700531 w 900000"/>
              <a:gd name="connsiteY1" fmla="*/ 0 h 1631125"/>
              <a:gd name="connsiteX2" fmla="*/ 900000 w 900000"/>
              <a:gd name="connsiteY2" fmla="*/ 168003 h 1631125"/>
              <a:gd name="connsiteX3" fmla="*/ 900000 w 900000"/>
              <a:gd name="connsiteY3" fmla="*/ 791129 h 1631125"/>
              <a:gd name="connsiteX4" fmla="*/ 900000 w 900000"/>
              <a:gd name="connsiteY4" fmla="*/ 839997 h 1631125"/>
              <a:gd name="connsiteX5" fmla="*/ 900000 w 900000"/>
              <a:gd name="connsiteY5" fmla="*/ 1463122 h 1631125"/>
              <a:gd name="connsiteX6" fmla="*/ 700531 w 900000"/>
              <a:gd name="connsiteY6" fmla="*/ 1631125 h 1631125"/>
              <a:gd name="connsiteX7" fmla="*/ 0 w 900000"/>
              <a:gd name="connsiteY7" fmla="*/ 1631125 h 1631125"/>
              <a:gd name="connsiteX8" fmla="*/ 0 w 900000"/>
              <a:gd name="connsiteY8" fmla="*/ 1008000 h 1631125"/>
              <a:gd name="connsiteX9" fmla="*/ 0 w 900000"/>
              <a:gd name="connsiteY9" fmla="*/ 623125 h 1631125"/>
            </a:gdLst>
            <a:ahLst/>
            <a:cxnLst/>
            <a:rect l="l" t="t" r="r" b="b"/>
            <a:pathLst>
              <a:path w="900000" h="1631125">
                <a:moveTo>
                  <a:pt x="0" y="0"/>
                </a:moveTo>
                <a:lnTo>
                  <a:pt x="700531" y="0"/>
                </a:lnTo>
                <a:cubicBezTo>
                  <a:pt x="810694" y="0"/>
                  <a:pt x="900000" y="75218"/>
                  <a:pt x="900000" y="168003"/>
                </a:cubicBezTo>
                <a:lnTo>
                  <a:pt x="900000" y="791129"/>
                </a:lnTo>
                <a:lnTo>
                  <a:pt x="900000" y="839997"/>
                </a:lnTo>
                <a:lnTo>
                  <a:pt x="900000" y="1463122"/>
                </a:lnTo>
                <a:cubicBezTo>
                  <a:pt x="900000" y="1555907"/>
                  <a:pt x="810694" y="1631125"/>
                  <a:pt x="700531" y="1631125"/>
                </a:cubicBezTo>
                <a:lnTo>
                  <a:pt x="0" y="1631125"/>
                </a:lnTo>
                <a:lnTo>
                  <a:pt x="0" y="1008000"/>
                </a:lnTo>
                <a:lnTo>
                  <a:pt x="0" y="623125"/>
                </a:lnTo>
                <a:close/>
              </a:path>
            </a:pathLst>
          </a:custGeom>
          <a:solidFill>
            <a:schemeClr val="accent1"/>
          </a:solidFill>
          <a:ln w="38100" cap="sq">
            <a:noFill/>
            <a:miter/>
          </a:ln>
          <a:effectLst>
            <a:outerShdw blurRad="127000" dist="38100" dir="2700000" algn="tl" rotWithShape="0">
              <a:schemeClr val="accent1">
                <a:alpha val="2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 sz="2000"/>
          </a:p>
        </p:txBody>
      </p:sp>
      <p:sp>
        <p:nvSpPr>
          <p:cNvPr id="4" name="标题 1">
            <a:extLst>
              <a:ext uri="{FF2B5EF4-FFF2-40B4-BE49-F238E27FC236}">
                <a16:creationId xmlns:a16="http://schemas.microsoft.com/office/drawing/2014/main" id="{224490B7-A1AD-3BC0-9F44-668FB84737D8}"/>
              </a:ext>
            </a:extLst>
          </p:cNvPr>
          <p:cNvSpPr txBox="1"/>
          <p:nvPr/>
        </p:nvSpPr>
        <p:spPr>
          <a:xfrm>
            <a:off x="11344375" y="1706318"/>
            <a:ext cx="468000" cy="451793"/>
          </a:xfrm>
          <a:custGeom>
            <a:avLst/>
            <a:gdLst>
              <a:gd name="T0" fmla="*/ 8270 w 8441"/>
              <a:gd name="T1" fmla="*/ 6791 h 8160"/>
              <a:gd name="T2" fmla="*/ 5734 w 8441"/>
              <a:gd name="T3" fmla="*/ 4255 h 8160"/>
              <a:gd name="T4" fmla="*/ 5225 w 8441"/>
              <a:gd name="T5" fmla="*/ 848 h 8160"/>
              <a:gd name="T6" fmla="*/ 3177 w 8441"/>
              <a:gd name="T7" fmla="*/ 0 h 8160"/>
              <a:gd name="T8" fmla="*/ 1130 w 8441"/>
              <a:gd name="T9" fmla="*/ 848 h 8160"/>
              <a:gd name="T10" fmla="*/ 1130 w 8441"/>
              <a:gd name="T11" fmla="*/ 4944 h 8160"/>
              <a:gd name="T12" fmla="*/ 3177 w 8441"/>
              <a:gd name="T13" fmla="*/ 5792 h 8160"/>
              <a:gd name="T14" fmla="*/ 4538 w 8441"/>
              <a:gd name="T15" fmla="*/ 5454 h 8160"/>
              <a:gd name="T16" fmla="*/ 7072 w 8441"/>
              <a:gd name="T17" fmla="*/ 7988 h 8160"/>
              <a:gd name="T18" fmla="*/ 7486 w 8441"/>
              <a:gd name="T19" fmla="*/ 8160 h 8160"/>
              <a:gd name="T20" fmla="*/ 7901 w 8441"/>
              <a:gd name="T21" fmla="*/ 7988 h 8160"/>
              <a:gd name="T22" fmla="*/ 8270 w 8441"/>
              <a:gd name="T23" fmla="*/ 7620 h 8160"/>
              <a:gd name="T24" fmla="*/ 8441 w 8441"/>
              <a:gd name="T25" fmla="*/ 7205 h 8160"/>
              <a:gd name="T26" fmla="*/ 8270 w 8441"/>
              <a:gd name="T27" fmla="*/ 6791 h 8160"/>
              <a:gd name="T28" fmla="*/ 1793 w 8441"/>
              <a:gd name="T29" fmla="*/ 4281 h 8160"/>
              <a:gd name="T30" fmla="*/ 1793 w 8441"/>
              <a:gd name="T31" fmla="*/ 1511 h 8160"/>
              <a:gd name="T32" fmla="*/ 3177 w 8441"/>
              <a:gd name="T33" fmla="*/ 938 h 8160"/>
              <a:gd name="T34" fmla="*/ 4562 w 8441"/>
              <a:gd name="T35" fmla="*/ 1511 h 8160"/>
              <a:gd name="T36" fmla="*/ 4562 w 8441"/>
              <a:gd name="T37" fmla="*/ 4281 h 8160"/>
              <a:gd name="T38" fmla="*/ 3177 w 8441"/>
              <a:gd name="T39" fmla="*/ 4854 h 8160"/>
              <a:gd name="T40" fmla="*/ 1793 w 8441"/>
              <a:gd name="T41" fmla="*/ 4281 h 8160"/>
            </a:gdLst>
            <a:ahLst/>
            <a:cxnLst/>
            <a:rect l="0" t="0" r="r" b="b"/>
            <a:pathLst>
              <a:path w="8441" h="8160">
                <a:moveTo>
                  <a:pt x="8270" y="6791"/>
                </a:moveTo>
                <a:lnTo>
                  <a:pt x="5734" y="4255"/>
                </a:lnTo>
                <a:cubicBezTo>
                  <a:pt x="6316" y="3161"/>
                  <a:pt x="6146" y="1769"/>
                  <a:pt x="5225" y="848"/>
                </a:cubicBezTo>
                <a:cubicBezTo>
                  <a:pt x="4678" y="301"/>
                  <a:pt x="3951" y="0"/>
                  <a:pt x="3177" y="0"/>
                </a:cubicBezTo>
                <a:cubicBezTo>
                  <a:pt x="2404" y="0"/>
                  <a:pt x="1676" y="301"/>
                  <a:pt x="1130" y="848"/>
                </a:cubicBezTo>
                <a:cubicBezTo>
                  <a:pt x="0" y="1977"/>
                  <a:pt x="0" y="3815"/>
                  <a:pt x="1130" y="4944"/>
                </a:cubicBezTo>
                <a:cubicBezTo>
                  <a:pt x="1677" y="5491"/>
                  <a:pt x="2404" y="5792"/>
                  <a:pt x="3177" y="5792"/>
                </a:cubicBezTo>
                <a:cubicBezTo>
                  <a:pt x="3660" y="5792"/>
                  <a:pt x="4124" y="5675"/>
                  <a:pt x="4538" y="5454"/>
                </a:cubicBezTo>
                <a:lnTo>
                  <a:pt x="7072" y="7988"/>
                </a:lnTo>
                <a:cubicBezTo>
                  <a:pt x="7183" y="8099"/>
                  <a:pt x="7330" y="8160"/>
                  <a:pt x="7486" y="8160"/>
                </a:cubicBezTo>
                <a:cubicBezTo>
                  <a:pt x="7643" y="8160"/>
                  <a:pt x="7790" y="8099"/>
                  <a:pt x="7901" y="7988"/>
                </a:cubicBezTo>
                <a:lnTo>
                  <a:pt x="8270" y="7620"/>
                </a:lnTo>
                <a:cubicBezTo>
                  <a:pt x="8380" y="7509"/>
                  <a:pt x="8441" y="7362"/>
                  <a:pt x="8441" y="7205"/>
                </a:cubicBezTo>
                <a:cubicBezTo>
                  <a:pt x="8441" y="7049"/>
                  <a:pt x="8380" y="6901"/>
                  <a:pt x="8270" y="6791"/>
                </a:cubicBezTo>
                <a:close/>
                <a:moveTo>
                  <a:pt x="1793" y="4281"/>
                </a:moveTo>
                <a:cubicBezTo>
                  <a:pt x="1029" y="3517"/>
                  <a:pt x="1029" y="2275"/>
                  <a:pt x="1793" y="1511"/>
                </a:cubicBezTo>
                <a:cubicBezTo>
                  <a:pt x="2163" y="1142"/>
                  <a:pt x="2654" y="938"/>
                  <a:pt x="3177" y="938"/>
                </a:cubicBezTo>
                <a:cubicBezTo>
                  <a:pt x="3700" y="938"/>
                  <a:pt x="4192" y="1142"/>
                  <a:pt x="4562" y="1511"/>
                </a:cubicBezTo>
                <a:cubicBezTo>
                  <a:pt x="5325" y="2275"/>
                  <a:pt x="5325" y="3517"/>
                  <a:pt x="4562" y="4281"/>
                </a:cubicBezTo>
                <a:cubicBezTo>
                  <a:pt x="4192" y="4650"/>
                  <a:pt x="3700" y="4854"/>
                  <a:pt x="3177" y="4854"/>
                </a:cubicBezTo>
                <a:cubicBezTo>
                  <a:pt x="2654" y="4854"/>
                  <a:pt x="2163" y="4650"/>
                  <a:pt x="1793" y="4281"/>
                </a:cubicBezTo>
                <a:close/>
              </a:path>
            </a:pathLst>
          </a:custGeom>
          <a:solidFill>
            <a:schemeClr val="bg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 sz="2000"/>
          </a:p>
        </p:txBody>
      </p:sp>
      <p:sp>
        <p:nvSpPr>
          <p:cNvPr id="16" name="标题 1">
            <a:extLst>
              <a:ext uri="{FF2B5EF4-FFF2-40B4-BE49-F238E27FC236}">
                <a16:creationId xmlns:a16="http://schemas.microsoft.com/office/drawing/2014/main" id="{1E122662-12F4-F633-4E4F-3602BA6F2A9E}"/>
              </a:ext>
            </a:extLst>
          </p:cNvPr>
          <p:cNvSpPr txBox="1"/>
          <p:nvPr/>
        </p:nvSpPr>
        <p:spPr>
          <a:xfrm>
            <a:off x="379625" y="617789"/>
            <a:ext cx="10671175" cy="46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4000" b="1" dirty="0" err="1">
                <a:solidFill>
                  <a:srgbClr val="282824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Lato Bold" pitchFamily="34" charset="-120"/>
              </a:rPr>
              <a:t>Níveis</a:t>
            </a:r>
            <a:r>
              <a:rPr lang="en-US" sz="4000" b="1" dirty="0">
                <a:solidFill>
                  <a:srgbClr val="282824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Lato Bold" pitchFamily="34" charset="-120"/>
              </a:rPr>
              <a:t> de Maturidade Digital</a:t>
            </a:r>
            <a:endParaRPr lang="en-US" sz="4000" dirty="0"/>
          </a:p>
          <a:p>
            <a:pPr algn="l">
              <a:lnSpc>
                <a:spcPct val="110000"/>
              </a:lnSpc>
            </a:pPr>
            <a:endParaRPr kumimoji="1" lang="zh-CN" altLang="en-US" sz="4000" dirty="0"/>
          </a:p>
        </p:txBody>
      </p:sp>
      <p:cxnSp>
        <p:nvCxnSpPr>
          <p:cNvPr id="17" name="线条 1">
            <a:extLst>
              <a:ext uri="{FF2B5EF4-FFF2-40B4-BE49-F238E27FC236}">
                <a16:creationId xmlns:a16="http://schemas.microsoft.com/office/drawing/2014/main" id="{0CF33905-5926-C4C6-DF69-3A7F4280BDE0}"/>
              </a:ext>
            </a:extLst>
          </p:cNvPr>
          <p:cNvCxnSpPr/>
          <p:nvPr/>
        </p:nvCxnSpPr>
        <p:spPr>
          <a:xfrm>
            <a:off x="0" y="958850"/>
            <a:ext cx="12122150" cy="0"/>
          </a:xfrm>
          <a:prstGeom prst="line">
            <a:avLst/>
          </a:prstGeom>
          <a:noFill/>
          <a:ln w="28575" cap="sq">
            <a:solidFill>
              <a:schemeClr val="accent1"/>
            </a:solidFill>
            <a:prstDash val="solid"/>
            <a:miter/>
          </a:ln>
        </p:spPr>
      </p:cxnSp>
      <p:sp>
        <p:nvSpPr>
          <p:cNvPr id="19" name="标题 1">
            <a:extLst>
              <a:ext uri="{FF2B5EF4-FFF2-40B4-BE49-F238E27FC236}">
                <a16:creationId xmlns:a16="http://schemas.microsoft.com/office/drawing/2014/main" id="{5DA4E164-CD46-85D6-2E8A-60D03E9EF9FF}"/>
              </a:ext>
            </a:extLst>
          </p:cNvPr>
          <p:cNvSpPr txBox="1"/>
          <p:nvPr/>
        </p:nvSpPr>
        <p:spPr>
          <a:xfrm>
            <a:off x="379625" y="2778639"/>
            <a:ext cx="11648751" cy="1300721"/>
          </a:xfrm>
          <a:prstGeom prst="roundRect">
            <a:avLst>
              <a:gd name="adj" fmla="val 8757"/>
            </a:avLst>
          </a:prstGeom>
          <a:solidFill>
            <a:schemeClr val="bg1"/>
          </a:solidFill>
          <a:ln w="44450" cap="sq">
            <a:solidFill>
              <a:schemeClr val="accent1"/>
            </a:solidFill>
            <a:miter/>
          </a:ln>
          <a:effectLst>
            <a:outerShdw blurRad="317500" dist="190500" dir="3000000" algn="tl" rotWithShape="0">
              <a:schemeClr val="accent1">
                <a:alpha val="15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 sz="2000"/>
          </a:p>
        </p:txBody>
      </p:sp>
      <p:sp>
        <p:nvSpPr>
          <p:cNvPr id="20" name="标题 1">
            <a:extLst>
              <a:ext uri="{FF2B5EF4-FFF2-40B4-BE49-F238E27FC236}">
                <a16:creationId xmlns:a16="http://schemas.microsoft.com/office/drawing/2014/main" id="{D0B8B1D4-10B2-37B6-5DCA-D19AF5ADF765}"/>
              </a:ext>
            </a:extLst>
          </p:cNvPr>
          <p:cNvSpPr txBox="1"/>
          <p:nvPr/>
        </p:nvSpPr>
        <p:spPr>
          <a:xfrm>
            <a:off x="11128375" y="2778639"/>
            <a:ext cx="900000" cy="1300721"/>
          </a:xfrm>
          <a:custGeom>
            <a:avLst/>
            <a:gdLst>
              <a:gd name="connsiteX0" fmla="*/ 0 w 900000"/>
              <a:gd name="connsiteY0" fmla="*/ 0 h 1631125"/>
              <a:gd name="connsiteX1" fmla="*/ 700531 w 900000"/>
              <a:gd name="connsiteY1" fmla="*/ 0 h 1631125"/>
              <a:gd name="connsiteX2" fmla="*/ 900000 w 900000"/>
              <a:gd name="connsiteY2" fmla="*/ 168003 h 1631125"/>
              <a:gd name="connsiteX3" fmla="*/ 900000 w 900000"/>
              <a:gd name="connsiteY3" fmla="*/ 791129 h 1631125"/>
              <a:gd name="connsiteX4" fmla="*/ 900000 w 900000"/>
              <a:gd name="connsiteY4" fmla="*/ 839997 h 1631125"/>
              <a:gd name="connsiteX5" fmla="*/ 900000 w 900000"/>
              <a:gd name="connsiteY5" fmla="*/ 1463122 h 1631125"/>
              <a:gd name="connsiteX6" fmla="*/ 700531 w 900000"/>
              <a:gd name="connsiteY6" fmla="*/ 1631125 h 1631125"/>
              <a:gd name="connsiteX7" fmla="*/ 0 w 900000"/>
              <a:gd name="connsiteY7" fmla="*/ 1631125 h 1631125"/>
              <a:gd name="connsiteX8" fmla="*/ 0 w 900000"/>
              <a:gd name="connsiteY8" fmla="*/ 1008000 h 1631125"/>
              <a:gd name="connsiteX9" fmla="*/ 0 w 900000"/>
              <a:gd name="connsiteY9" fmla="*/ 623125 h 1631125"/>
            </a:gdLst>
            <a:ahLst/>
            <a:cxnLst/>
            <a:rect l="l" t="t" r="r" b="b"/>
            <a:pathLst>
              <a:path w="900000" h="1631125">
                <a:moveTo>
                  <a:pt x="0" y="0"/>
                </a:moveTo>
                <a:lnTo>
                  <a:pt x="700531" y="0"/>
                </a:lnTo>
                <a:cubicBezTo>
                  <a:pt x="810694" y="0"/>
                  <a:pt x="900000" y="75218"/>
                  <a:pt x="900000" y="168003"/>
                </a:cubicBezTo>
                <a:lnTo>
                  <a:pt x="900000" y="791129"/>
                </a:lnTo>
                <a:lnTo>
                  <a:pt x="900000" y="839997"/>
                </a:lnTo>
                <a:lnTo>
                  <a:pt x="900000" y="1463122"/>
                </a:lnTo>
                <a:cubicBezTo>
                  <a:pt x="900000" y="1555907"/>
                  <a:pt x="810694" y="1631125"/>
                  <a:pt x="700531" y="1631125"/>
                </a:cubicBezTo>
                <a:lnTo>
                  <a:pt x="0" y="1631125"/>
                </a:lnTo>
                <a:lnTo>
                  <a:pt x="0" y="1008000"/>
                </a:lnTo>
                <a:lnTo>
                  <a:pt x="0" y="623125"/>
                </a:lnTo>
                <a:close/>
              </a:path>
            </a:pathLst>
          </a:custGeom>
          <a:solidFill>
            <a:schemeClr val="accent1"/>
          </a:solidFill>
          <a:ln w="38100" cap="sq">
            <a:noFill/>
            <a:miter/>
          </a:ln>
          <a:effectLst>
            <a:outerShdw blurRad="127000" dist="38100" dir="2700000" algn="tl" rotWithShape="0">
              <a:schemeClr val="accent1">
                <a:alpha val="2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 sz="2000"/>
          </a:p>
        </p:txBody>
      </p:sp>
      <p:sp>
        <p:nvSpPr>
          <p:cNvPr id="21" name="标题 1">
            <a:extLst>
              <a:ext uri="{FF2B5EF4-FFF2-40B4-BE49-F238E27FC236}">
                <a16:creationId xmlns:a16="http://schemas.microsoft.com/office/drawing/2014/main" id="{96E128A0-870F-CB24-B20B-0477A966612B}"/>
              </a:ext>
            </a:extLst>
          </p:cNvPr>
          <p:cNvSpPr txBox="1"/>
          <p:nvPr/>
        </p:nvSpPr>
        <p:spPr>
          <a:xfrm>
            <a:off x="11344375" y="3203103"/>
            <a:ext cx="468000" cy="451793"/>
          </a:xfrm>
          <a:custGeom>
            <a:avLst/>
            <a:gdLst>
              <a:gd name="T0" fmla="*/ 8270 w 8441"/>
              <a:gd name="T1" fmla="*/ 6791 h 8160"/>
              <a:gd name="T2" fmla="*/ 5734 w 8441"/>
              <a:gd name="T3" fmla="*/ 4255 h 8160"/>
              <a:gd name="T4" fmla="*/ 5225 w 8441"/>
              <a:gd name="T5" fmla="*/ 848 h 8160"/>
              <a:gd name="T6" fmla="*/ 3177 w 8441"/>
              <a:gd name="T7" fmla="*/ 0 h 8160"/>
              <a:gd name="T8" fmla="*/ 1130 w 8441"/>
              <a:gd name="T9" fmla="*/ 848 h 8160"/>
              <a:gd name="T10" fmla="*/ 1130 w 8441"/>
              <a:gd name="T11" fmla="*/ 4944 h 8160"/>
              <a:gd name="T12" fmla="*/ 3177 w 8441"/>
              <a:gd name="T13" fmla="*/ 5792 h 8160"/>
              <a:gd name="T14" fmla="*/ 4538 w 8441"/>
              <a:gd name="T15" fmla="*/ 5454 h 8160"/>
              <a:gd name="T16" fmla="*/ 7072 w 8441"/>
              <a:gd name="T17" fmla="*/ 7988 h 8160"/>
              <a:gd name="T18" fmla="*/ 7486 w 8441"/>
              <a:gd name="T19" fmla="*/ 8160 h 8160"/>
              <a:gd name="T20" fmla="*/ 7901 w 8441"/>
              <a:gd name="T21" fmla="*/ 7988 h 8160"/>
              <a:gd name="T22" fmla="*/ 8270 w 8441"/>
              <a:gd name="T23" fmla="*/ 7620 h 8160"/>
              <a:gd name="T24" fmla="*/ 8441 w 8441"/>
              <a:gd name="T25" fmla="*/ 7205 h 8160"/>
              <a:gd name="T26" fmla="*/ 8270 w 8441"/>
              <a:gd name="T27" fmla="*/ 6791 h 8160"/>
              <a:gd name="T28" fmla="*/ 1793 w 8441"/>
              <a:gd name="T29" fmla="*/ 4281 h 8160"/>
              <a:gd name="T30" fmla="*/ 1793 w 8441"/>
              <a:gd name="T31" fmla="*/ 1511 h 8160"/>
              <a:gd name="T32" fmla="*/ 3177 w 8441"/>
              <a:gd name="T33" fmla="*/ 938 h 8160"/>
              <a:gd name="T34" fmla="*/ 4562 w 8441"/>
              <a:gd name="T35" fmla="*/ 1511 h 8160"/>
              <a:gd name="T36" fmla="*/ 4562 w 8441"/>
              <a:gd name="T37" fmla="*/ 4281 h 8160"/>
              <a:gd name="T38" fmla="*/ 3177 w 8441"/>
              <a:gd name="T39" fmla="*/ 4854 h 8160"/>
              <a:gd name="T40" fmla="*/ 1793 w 8441"/>
              <a:gd name="T41" fmla="*/ 4281 h 8160"/>
            </a:gdLst>
            <a:ahLst/>
            <a:cxnLst/>
            <a:rect l="0" t="0" r="r" b="b"/>
            <a:pathLst>
              <a:path w="8441" h="8160">
                <a:moveTo>
                  <a:pt x="8270" y="6791"/>
                </a:moveTo>
                <a:lnTo>
                  <a:pt x="5734" y="4255"/>
                </a:lnTo>
                <a:cubicBezTo>
                  <a:pt x="6316" y="3161"/>
                  <a:pt x="6146" y="1769"/>
                  <a:pt x="5225" y="848"/>
                </a:cubicBezTo>
                <a:cubicBezTo>
                  <a:pt x="4678" y="301"/>
                  <a:pt x="3951" y="0"/>
                  <a:pt x="3177" y="0"/>
                </a:cubicBezTo>
                <a:cubicBezTo>
                  <a:pt x="2404" y="0"/>
                  <a:pt x="1676" y="301"/>
                  <a:pt x="1130" y="848"/>
                </a:cubicBezTo>
                <a:cubicBezTo>
                  <a:pt x="0" y="1977"/>
                  <a:pt x="0" y="3815"/>
                  <a:pt x="1130" y="4944"/>
                </a:cubicBezTo>
                <a:cubicBezTo>
                  <a:pt x="1677" y="5491"/>
                  <a:pt x="2404" y="5792"/>
                  <a:pt x="3177" y="5792"/>
                </a:cubicBezTo>
                <a:cubicBezTo>
                  <a:pt x="3660" y="5792"/>
                  <a:pt x="4124" y="5675"/>
                  <a:pt x="4538" y="5454"/>
                </a:cubicBezTo>
                <a:lnTo>
                  <a:pt x="7072" y="7988"/>
                </a:lnTo>
                <a:cubicBezTo>
                  <a:pt x="7183" y="8099"/>
                  <a:pt x="7330" y="8160"/>
                  <a:pt x="7486" y="8160"/>
                </a:cubicBezTo>
                <a:cubicBezTo>
                  <a:pt x="7643" y="8160"/>
                  <a:pt x="7790" y="8099"/>
                  <a:pt x="7901" y="7988"/>
                </a:cubicBezTo>
                <a:lnTo>
                  <a:pt x="8270" y="7620"/>
                </a:lnTo>
                <a:cubicBezTo>
                  <a:pt x="8380" y="7509"/>
                  <a:pt x="8441" y="7362"/>
                  <a:pt x="8441" y="7205"/>
                </a:cubicBezTo>
                <a:cubicBezTo>
                  <a:pt x="8441" y="7049"/>
                  <a:pt x="8380" y="6901"/>
                  <a:pt x="8270" y="6791"/>
                </a:cubicBezTo>
                <a:close/>
                <a:moveTo>
                  <a:pt x="1793" y="4281"/>
                </a:moveTo>
                <a:cubicBezTo>
                  <a:pt x="1029" y="3517"/>
                  <a:pt x="1029" y="2275"/>
                  <a:pt x="1793" y="1511"/>
                </a:cubicBezTo>
                <a:cubicBezTo>
                  <a:pt x="2163" y="1142"/>
                  <a:pt x="2654" y="938"/>
                  <a:pt x="3177" y="938"/>
                </a:cubicBezTo>
                <a:cubicBezTo>
                  <a:pt x="3700" y="938"/>
                  <a:pt x="4192" y="1142"/>
                  <a:pt x="4562" y="1511"/>
                </a:cubicBezTo>
                <a:cubicBezTo>
                  <a:pt x="5325" y="2275"/>
                  <a:pt x="5325" y="3517"/>
                  <a:pt x="4562" y="4281"/>
                </a:cubicBezTo>
                <a:cubicBezTo>
                  <a:pt x="4192" y="4650"/>
                  <a:pt x="3700" y="4854"/>
                  <a:pt x="3177" y="4854"/>
                </a:cubicBezTo>
                <a:cubicBezTo>
                  <a:pt x="2654" y="4854"/>
                  <a:pt x="2163" y="4650"/>
                  <a:pt x="1793" y="4281"/>
                </a:cubicBezTo>
                <a:close/>
              </a:path>
            </a:pathLst>
          </a:custGeom>
          <a:solidFill>
            <a:schemeClr val="bg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 sz="2000"/>
          </a:p>
        </p:txBody>
      </p:sp>
      <p:sp>
        <p:nvSpPr>
          <p:cNvPr id="23" name="标题 1">
            <a:extLst>
              <a:ext uri="{FF2B5EF4-FFF2-40B4-BE49-F238E27FC236}">
                <a16:creationId xmlns:a16="http://schemas.microsoft.com/office/drawing/2014/main" id="{5742956E-59D5-25C3-C7BF-6F60849D7D76}"/>
              </a:ext>
            </a:extLst>
          </p:cNvPr>
          <p:cNvSpPr txBox="1"/>
          <p:nvPr/>
        </p:nvSpPr>
        <p:spPr>
          <a:xfrm>
            <a:off x="379625" y="4275425"/>
            <a:ext cx="11648751" cy="1300721"/>
          </a:xfrm>
          <a:prstGeom prst="roundRect">
            <a:avLst>
              <a:gd name="adj" fmla="val 8757"/>
            </a:avLst>
          </a:prstGeom>
          <a:solidFill>
            <a:schemeClr val="bg1"/>
          </a:solidFill>
          <a:ln w="44450" cap="sq">
            <a:solidFill>
              <a:schemeClr val="accent1"/>
            </a:solidFill>
            <a:miter/>
          </a:ln>
          <a:effectLst>
            <a:outerShdw blurRad="317500" dist="190500" dir="3000000" algn="tl" rotWithShape="0">
              <a:schemeClr val="accent1">
                <a:alpha val="15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 sz="2000"/>
          </a:p>
        </p:txBody>
      </p:sp>
      <p:sp>
        <p:nvSpPr>
          <p:cNvPr id="24" name="标题 1">
            <a:extLst>
              <a:ext uri="{FF2B5EF4-FFF2-40B4-BE49-F238E27FC236}">
                <a16:creationId xmlns:a16="http://schemas.microsoft.com/office/drawing/2014/main" id="{60B55134-6FD4-A595-901D-6BFDD66FD074}"/>
              </a:ext>
            </a:extLst>
          </p:cNvPr>
          <p:cNvSpPr txBox="1"/>
          <p:nvPr/>
        </p:nvSpPr>
        <p:spPr>
          <a:xfrm>
            <a:off x="11128375" y="4275425"/>
            <a:ext cx="900000" cy="1300721"/>
          </a:xfrm>
          <a:custGeom>
            <a:avLst/>
            <a:gdLst>
              <a:gd name="connsiteX0" fmla="*/ 0 w 900000"/>
              <a:gd name="connsiteY0" fmla="*/ 0 h 1631125"/>
              <a:gd name="connsiteX1" fmla="*/ 700531 w 900000"/>
              <a:gd name="connsiteY1" fmla="*/ 0 h 1631125"/>
              <a:gd name="connsiteX2" fmla="*/ 900000 w 900000"/>
              <a:gd name="connsiteY2" fmla="*/ 168003 h 1631125"/>
              <a:gd name="connsiteX3" fmla="*/ 900000 w 900000"/>
              <a:gd name="connsiteY3" fmla="*/ 791129 h 1631125"/>
              <a:gd name="connsiteX4" fmla="*/ 900000 w 900000"/>
              <a:gd name="connsiteY4" fmla="*/ 839997 h 1631125"/>
              <a:gd name="connsiteX5" fmla="*/ 900000 w 900000"/>
              <a:gd name="connsiteY5" fmla="*/ 1463122 h 1631125"/>
              <a:gd name="connsiteX6" fmla="*/ 700531 w 900000"/>
              <a:gd name="connsiteY6" fmla="*/ 1631125 h 1631125"/>
              <a:gd name="connsiteX7" fmla="*/ 0 w 900000"/>
              <a:gd name="connsiteY7" fmla="*/ 1631125 h 1631125"/>
              <a:gd name="connsiteX8" fmla="*/ 0 w 900000"/>
              <a:gd name="connsiteY8" fmla="*/ 1008000 h 1631125"/>
              <a:gd name="connsiteX9" fmla="*/ 0 w 900000"/>
              <a:gd name="connsiteY9" fmla="*/ 623125 h 1631125"/>
            </a:gdLst>
            <a:ahLst/>
            <a:cxnLst/>
            <a:rect l="l" t="t" r="r" b="b"/>
            <a:pathLst>
              <a:path w="900000" h="1631125">
                <a:moveTo>
                  <a:pt x="0" y="0"/>
                </a:moveTo>
                <a:lnTo>
                  <a:pt x="700531" y="0"/>
                </a:lnTo>
                <a:cubicBezTo>
                  <a:pt x="810694" y="0"/>
                  <a:pt x="900000" y="75218"/>
                  <a:pt x="900000" y="168003"/>
                </a:cubicBezTo>
                <a:lnTo>
                  <a:pt x="900000" y="791129"/>
                </a:lnTo>
                <a:lnTo>
                  <a:pt x="900000" y="839997"/>
                </a:lnTo>
                <a:lnTo>
                  <a:pt x="900000" y="1463122"/>
                </a:lnTo>
                <a:cubicBezTo>
                  <a:pt x="900000" y="1555907"/>
                  <a:pt x="810694" y="1631125"/>
                  <a:pt x="700531" y="1631125"/>
                </a:cubicBezTo>
                <a:lnTo>
                  <a:pt x="0" y="1631125"/>
                </a:lnTo>
                <a:lnTo>
                  <a:pt x="0" y="1008000"/>
                </a:lnTo>
                <a:lnTo>
                  <a:pt x="0" y="623125"/>
                </a:lnTo>
                <a:close/>
              </a:path>
            </a:pathLst>
          </a:custGeom>
          <a:solidFill>
            <a:schemeClr val="accent1"/>
          </a:solidFill>
          <a:ln w="38100" cap="sq">
            <a:noFill/>
            <a:miter/>
          </a:ln>
          <a:effectLst>
            <a:outerShdw blurRad="127000" dist="38100" dir="2700000" algn="tl" rotWithShape="0">
              <a:schemeClr val="accent1">
                <a:alpha val="2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 sz="2000"/>
          </a:p>
        </p:txBody>
      </p:sp>
      <p:sp>
        <p:nvSpPr>
          <p:cNvPr id="25" name="标题 1">
            <a:extLst>
              <a:ext uri="{FF2B5EF4-FFF2-40B4-BE49-F238E27FC236}">
                <a16:creationId xmlns:a16="http://schemas.microsoft.com/office/drawing/2014/main" id="{605C8333-D8A4-1430-22BF-F62161678EA7}"/>
              </a:ext>
            </a:extLst>
          </p:cNvPr>
          <p:cNvSpPr txBox="1"/>
          <p:nvPr/>
        </p:nvSpPr>
        <p:spPr>
          <a:xfrm>
            <a:off x="11344375" y="4699889"/>
            <a:ext cx="468000" cy="451793"/>
          </a:xfrm>
          <a:custGeom>
            <a:avLst/>
            <a:gdLst>
              <a:gd name="T0" fmla="*/ 8270 w 8441"/>
              <a:gd name="T1" fmla="*/ 6791 h 8160"/>
              <a:gd name="T2" fmla="*/ 5734 w 8441"/>
              <a:gd name="T3" fmla="*/ 4255 h 8160"/>
              <a:gd name="T4" fmla="*/ 5225 w 8441"/>
              <a:gd name="T5" fmla="*/ 848 h 8160"/>
              <a:gd name="T6" fmla="*/ 3177 w 8441"/>
              <a:gd name="T7" fmla="*/ 0 h 8160"/>
              <a:gd name="T8" fmla="*/ 1130 w 8441"/>
              <a:gd name="T9" fmla="*/ 848 h 8160"/>
              <a:gd name="T10" fmla="*/ 1130 w 8441"/>
              <a:gd name="T11" fmla="*/ 4944 h 8160"/>
              <a:gd name="T12" fmla="*/ 3177 w 8441"/>
              <a:gd name="T13" fmla="*/ 5792 h 8160"/>
              <a:gd name="T14" fmla="*/ 4538 w 8441"/>
              <a:gd name="T15" fmla="*/ 5454 h 8160"/>
              <a:gd name="T16" fmla="*/ 7072 w 8441"/>
              <a:gd name="T17" fmla="*/ 7988 h 8160"/>
              <a:gd name="T18" fmla="*/ 7486 w 8441"/>
              <a:gd name="T19" fmla="*/ 8160 h 8160"/>
              <a:gd name="T20" fmla="*/ 7901 w 8441"/>
              <a:gd name="T21" fmla="*/ 7988 h 8160"/>
              <a:gd name="T22" fmla="*/ 8270 w 8441"/>
              <a:gd name="T23" fmla="*/ 7620 h 8160"/>
              <a:gd name="T24" fmla="*/ 8441 w 8441"/>
              <a:gd name="T25" fmla="*/ 7205 h 8160"/>
              <a:gd name="T26" fmla="*/ 8270 w 8441"/>
              <a:gd name="T27" fmla="*/ 6791 h 8160"/>
              <a:gd name="T28" fmla="*/ 1793 w 8441"/>
              <a:gd name="T29" fmla="*/ 4281 h 8160"/>
              <a:gd name="T30" fmla="*/ 1793 w 8441"/>
              <a:gd name="T31" fmla="*/ 1511 h 8160"/>
              <a:gd name="T32" fmla="*/ 3177 w 8441"/>
              <a:gd name="T33" fmla="*/ 938 h 8160"/>
              <a:gd name="T34" fmla="*/ 4562 w 8441"/>
              <a:gd name="T35" fmla="*/ 1511 h 8160"/>
              <a:gd name="T36" fmla="*/ 4562 w 8441"/>
              <a:gd name="T37" fmla="*/ 4281 h 8160"/>
              <a:gd name="T38" fmla="*/ 3177 w 8441"/>
              <a:gd name="T39" fmla="*/ 4854 h 8160"/>
              <a:gd name="T40" fmla="*/ 1793 w 8441"/>
              <a:gd name="T41" fmla="*/ 4281 h 8160"/>
            </a:gdLst>
            <a:ahLst/>
            <a:cxnLst/>
            <a:rect l="0" t="0" r="r" b="b"/>
            <a:pathLst>
              <a:path w="8441" h="8160">
                <a:moveTo>
                  <a:pt x="8270" y="6791"/>
                </a:moveTo>
                <a:lnTo>
                  <a:pt x="5734" y="4255"/>
                </a:lnTo>
                <a:cubicBezTo>
                  <a:pt x="6316" y="3161"/>
                  <a:pt x="6146" y="1769"/>
                  <a:pt x="5225" y="848"/>
                </a:cubicBezTo>
                <a:cubicBezTo>
                  <a:pt x="4678" y="301"/>
                  <a:pt x="3951" y="0"/>
                  <a:pt x="3177" y="0"/>
                </a:cubicBezTo>
                <a:cubicBezTo>
                  <a:pt x="2404" y="0"/>
                  <a:pt x="1676" y="301"/>
                  <a:pt x="1130" y="848"/>
                </a:cubicBezTo>
                <a:cubicBezTo>
                  <a:pt x="0" y="1977"/>
                  <a:pt x="0" y="3815"/>
                  <a:pt x="1130" y="4944"/>
                </a:cubicBezTo>
                <a:cubicBezTo>
                  <a:pt x="1677" y="5491"/>
                  <a:pt x="2404" y="5792"/>
                  <a:pt x="3177" y="5792"/>
                </a:cubicBezTo>
                <a:cubicBezTo>
                  <a:pt x="3660" y="5792"/>
                  <a:pt x="4124" y="5675"/>
                  <a:pt x="4538" y="5454"/>
                </a:cubicBezTo>
                <a:lnTo>
                  <a:pt x="7072" y="7988"/>
                </a:lnTo>
                <a:cubicBezTo>
                  <a:pt x="7183" y="8099"/>
                  <a:pt x="7330" y="8160"/>
                  <a:pt x="7486" y="8160"/>
                </a:cubicBezTo>
                <a:cubicBezTo>
                  <a:pt x="7643" y="8160"/>
                  <a:pt x="7790" y="8099"/>
                  <a:pt x="7901" y="7988"/>
                </a:cubicBezTo>
                <a:lnTo>
                  <a:pt x="8270" y="7620"/>
                </a:lnTo>
                <a:cubicBezTo>
                  <a:pt x="8380" y="7509"/>
                  <a:pt x="8441" y="7362"/>
                  <a:pt x="8441" y="7205"/>
                </a:cubicBezTo>
                <a:cubicBezTo>
                  <a:pt x="8441" y="7049"/>
                  <a:pt x="8380" y="6901"/>
                  <a:pt x="8270" y="6791"/>
                </a:cubicBezTo>
                <a:close/>
                <a:moveTo>
                  <a:pt x="1793" y="4281"/>
                </a:moveTo>
                <a:cubicBezTo>
                  <a:pt x="1029" y="3517"/>
                  <a:pt x="1029" y="2275"/>
                  <a:pt x="1793" y="1511"/>
                </a:cubicBezTo>
                <a:cubicBezTo>
                  <a:pt x="2163" y="1142"/>
                  <a:pt x="2654" y="938"/>
                  <a:pt x="3177" y="938"/>
                </a:cubicBezTo>
                <a:cubicBezTo>
                  <a:pt x="3700" y="938"/>
                  <a:pt x="4192" y="1142"/>
                  <a:pt x="4562" y="1511"/>
                </a:cubicBezTo>
                <a:cubicBezTo>
                  <a:pt x="5325" y="2275"/>
                  <a:pt x="5325" y="3517"/>
                  <a:pt x="4562" y="4281"/>
                </a:cubicBezTo>
                <a:cubicBezTo>
                  <a:pt x="4192" y="4650"/>
                  <a:pt x="3700" y="4854"/>
                  <a:pt x="3177" y="4854"/>
                </a:cubicBezTo>
                <a:cubicBezTo>
                  <a:pt x="2654" y="4854"/>
                  <a:pt x="2163" y="4650"/>
                  <a:pt x="1793" y="4281"/>
                </a:cubicBezTo>
                <a:close/>
              </a:path>
            </a:pathLst>
          </a:custGeom>
          <a:solidFill>
            <a:schemeClr val="bg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 sz="2000"/>
          </a:p>
        </p:txBody>
      </p:sp>
      <p:sp>
        <p:nvSpPr>
          <p:cNvPr id="27" name="Text 2"/>
          <p:cNvSpPr/>
          <p:nvPr/>
        </p:nvSpPr>
        <p:spPr>
          <a:xfrm>
            <a:off x="710684" y="1461782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000" b="1" dirty="0">
                <a:latin typeface="DengXian" panose="02010600030101010101" pitchFamily="2" charset="-122"/>
                <a:ea typeface="DengXian" panose="02010600030101010101" pitchFamily="2" charset="-122"/>
                <a:cs typeface="Lato Bold" pitchFamily="34" charset="-120"/>
              </a:rPr>
              <a:t>Nível 1 - Manual</a:t>
            </a:r>
            <a:endParaRPr lang="en-US" sz="2000" dirty="0"/>
          </a:p>
        </p:txBody>
      </p:sp>
      <p:sp>
        <p:nvSpPr>
          <p:cNvPr id="28" name="Text 3"/>
          <p:cNvSpPr/>
          <p:nvPr/>
        </p:nvSpPr>
        <p:spPr>
          <a:xfrm>
            <a:off x="710684" y="1771940"/>
            <a:ext cx="10201691" cy="53288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Controles exclusivamente em papel, sem informatização. Alto risco de perda de dados e </a:t>
            </a:r>
          </a:p>
          <a:p>
            <a:pPr marL="0" indent="0" algn="l">
              <a:lnSpc>
                <a:spcPts val="2500"/>
              </a:lnSpc>
              <a:buNone/>
            </a:pPr>
            <a:r>
              <a:rPr lang="en-US" sz="2000" dirty="0" err="1"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impossibilidade</a:t>
            </a:r>
            <a:r>
              <a:rPr lang="en-US" sz="2000" dirty="0"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 de </a:t>
            </a:r>
            <a:r>
              <a:rPr lang="en-US" sz="2000" dirty="0" err="1"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análises</a:t>
            </a:r>
            <a:r>
              <a:rPr lang="en-US" sz="2000" dirty="0"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 gerenciais</a:t>
            </a:r>
            <a:endParaRPr lang="en-US" sz="2000" dirty="0"/>
          </a:p>
        </p:txBody>
      </p:sp>
      <p:sp>
        <p:nvSpPr>
          <p:cNvPr id="29" name="Text 6"/>
          <p:cNvSpPr/>
          <p:nvPr/>
        </p:nvSpPr>
        <p:spPr>
          <a:xfrm>
            <a:off x="710684" y="2939798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000" b="1" dirty="0">
                <a:latin typeface="DengXian" panose="02010600030101010101" pitchFamily="2" charset="-122"/>
                <a:ea typeface="DengXian" panose="02010600030101010101" pitchFamily="2" charset="-122"/>
                <a:cs typeface="Lato Bold" pitchFamily="34" charset="-120"/>
              </a:rPr>
              <a:t>Nível 2 - Planilhas</a:t>
            </a:r>
            <a:endParaRPr lang="en-US" sz="2000" dirty="0"/>
          </a:p>
        </p:txBody>
      </p:sp>
      <p:sp>
        <p:nvSpPr>
          <p:cNvPr id="30" name="Text 7"/>
          <p:cNvSpPr/>
          <p:nvPr/>
        </p:nvSpPr>
        <p:spPr>
          <a:xfrm>
            <a:off x="710684" y="3265419"/>
            <a:ext cx="9430107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Uso de planilhas eletrônicas isoladas, sem integração. Permite cálculos básicos mas </a:t>
            </a:r>
            <a:r>
              <a:rPr lang="en-US" sz="2000" dirty="0" err="1"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exige</a:t>
            </a:r>
            <a:r>
              <a:rPr lang="en-US" sz="2000" dirty="0"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 </a:t>
            </a:r>
          </a:p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consolidação manual</a:t>
            </a:r>
            <a:endParaRPr lang="en-US" sz="2000" dirty="0"/>
          </a:p>
        </p:txBody>
      </p:sp>
      <p:sp>
        <p:nvSpPr>
          <p:cNvPr id="31" name="Text 10"/>
          <p:cNvSpPr/>
          <p:nvPr/>
        </p:nvSpPr>
        <p:spPr>
          <a:xfrm>
            <a:off x="710684" y="4544810"/>
            <a:ext cx="260925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000" b="1" dirty="0">
                <a:latin typeface="DengXian" panose="02010600030101010101" pitchFamily="2" charset="-122"/>
                <a:ea typeface="DengXian" panose="02010600030101010101" pitchFamily="2" charset="-122"/>
                <a:cs typeface="Lato Bold" pitchFamily="34" charset="-120"/>
              </a:rPr>
              <a:t>Nível 3 - Sistema Básico</a:t>
            </a:r>
            <a:endParaRPr lang="en-US" sz="2000" dirty="0"/>
          </a:p>
        </p:txBody>
      </p:sp>
      <p:sp>
        <p:nvSpPr>
          <p:cNvPr id="32" name="Text 11"/>
          <p:cNvSpPr/>
          <p:nvPr/>
        </p:nvSpPr>
        <p:spPr>
          <a:xfrm>
            <a:off x="710684" y="4892263"/>
            <a:ext cx="8005524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Software específico para gestão de frota, mas sem integração com outros sistemas municipais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2306615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 0" descr="preencoded.png">
            <a:extLst>
              <a:ext uri="{FF2B5EF4-FFF2-40B4-BE49-F238E27FC236}">
                <a16:creationId xmlns:a16="http://schemas.microsoft.com/office/drawing/2014/main" id="{873FC216-BD12-E307-F3F4-70480777C30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0" y="-5558659"/>
            <a:ext cx="12503033" cy="25006066"/>
          </a:xfrm>
          <a:prstGeom prst="rect">
            <a:avLst/>
          </a:prstGeom>
        </p:spPr>
      </p:pic>
      <p:sp>
        <p:nvSpPr>
          <p:cNvPr id="8" name="标题 1"/>
          <p:cNvSpPr txBox="1"/>
          <p:nvPr/>
        </p:nvSpPr>
        <p:spPr>
          <a:xfrm>
            <a:off x="4918710" y="578440"/>
            <a:ext cx="2354580" cy="2354580"/>
          </a:xfrm>
          <a:prstGeom prst="ellipse">
            <a:avLst/>
          </a:prstGeom>
          <a:gradFill>
            <a:gsLst>
              <a:gs pos="0">
                <a:schemeClr val="accent2"/>
              </a:gs>
              <a:gs pos="82000">
                <a:schemeClr val="accent1"/>
              </a:gs>
            </a:gsLst>
            <a:lin ang="54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>
            <a:off x="5138162" y="797892"/>
            <a:ext cx="1915676" cy="1915676"/>
          </a:xfrm>
          <a:prstGeom prst="ellipse">
            <a:avLst/>
          </a:pr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>
            <a:off x="4834890" y="944307"/>
            <a:ext cx="2218948" cy="1414512"/>
          </a:xfrm>
          <a:prstGeom prst="rect">
            <a:avLst/>
          </a:prstGeom>
          <a:noFill/>
          <a:ln w="12700" cap="sq">
            <a:noFill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kumimoji="1" lang="en-US" altLang="zh-CN" sz="9600" dirty="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DengXian" panose="02010600030101010101" pitchFamily="2" charset="-122"/>
                <a:ea typeface="DengXian" panose="02010600030101010101" pitchFamily="2" charset="-122"/>
                <a:cs typeface="Barlow-Black"/>
              </a:rPr>
              <a:t> 01</a:t>
            </a:r>
            <a:endParaRPr kumimoji="1" lang="zh-CN" altLang="en-US" dirty="0"/>
          </a:p>
        </p:txBody>
      </p:sp>
      <p:sp>
        <p:nvSpPr>
          <p:cNvPr id="12" name="标题 1"/>
          <p:cNvSpPr txBox="1"/>
          <p:nvPr/>
        </p:nvSpPr>
        <p:spPr>
          <a:xfrm>
            <a:off x="3583422" y="592901"/>
            <a:ext cx="419100" cy="419100"/>
          </a:xfrm>
          <a:prstGeom prst="ellipse">
            <a:avLst/>
          </a:prstGeom>
          <a:solidFill>
            <a:schemeClr val="accent2"/>
          </a:solidFill>
          <a:ln w="12700" cap="sq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6" name="标题 1">
            <a:extLst>
              <a:ext uri="{FF2B5EF4-FFF2-40B4-BE49-F238E27FC236}">
                <a16:creationId xmlns:a16="http://schemas.microsoft.com/office/drawing/2014/main" id="{6236A7E8-49A4-6E9B-44E9-9FD2D1230C6D}"/>
              </a:ext>
            </a:extLst>
          </p:cNvPr>
          <p:cNvSpPr txBox="1"/>
          <p:nvPr/>
        </p:nvSpPr>
        <p:spPr>
          <a:xfrm>
            <a:off x="1518202" y="2535987"/>
            <a:ext cx="9466627" cy="720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30000"/>
              </a:lnSpc>
            </a:pPr>
            <a:r>
              <a:rPr lang="pt-BR" sz="6000" b="1" dirty="0"/>
              <a:t>Levantamento de dados: uso, gastos, manutenções, controle </a:t>
            </a:r>
            <a:endParaRPr kumimoji="1" lang="zh-CN" altLang="en-US" sz="6000" b="1" dirty="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A3AA40-981F-C68F-5F67-C1A6A13D70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oogle Shape;61;p14">
            <a:extLst>
              <a:ext uri="{FF2B5EF4-FFF2-40B4-BE49-F238E27FC236}">
                <a16:creationId xmlns:a16="http://schemas.microsoft.com/office/drawing/2014/main" id="{554A8464-D6A3-062A-D55C-B8EC2F981C49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5110" y="-14514"/>
            <a:ext cx="1219199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795352B9-7A6A-6A43-C754-EBFA10E2F216}"/>
              </a:ext>
            </a:extLst>
          </p:cNvPr>
          <p:cNvSpPr txBox="1"/>
          <p:nvPr/>
        </p:nvSpPr>
        <p:spPr>
          <a:xfrm>
            <a:off x="379625" y="1281854"/>
            <a:ext cx="11648751" cy="1300721"/>
          </a:xfrm>
          <a:prstGeom prst="roundRect">
            <a:avLst>
              <a:gd name="adj" fmla="val 8757"/>
            </a:avLst>
          </a:prstGeom>
          <a:solidFill>
            <a:schemeClr val="bg1"/>
          </a:solidFill>
          <a:ln w="44450" cap="sq">
            <a:solidFill>
              <a:schemeClr val="accent1"/>
            </a:solidFill>
            <a:miter/>
          </a:ln>
          <a:effectLst>
            <a:outerShdw blurRad="317500" dist="190500" dir="3000000" algn="tl" rotWithShape="0">
              <a:schemeClr val="accent1">
                <a:alpha val="15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 sz="2000"/>
          </a:p>
        </p:txBody>
      </p:sp>
      <p:sp>
        <p:nvSpPr>
          <p:cNvPr id="3" name="标题 1">
            <a:extLst>
              <a:ext uri="{FF2B5EF4-FFF2-40B4-BE49-F238E27FC236}">
                <a16:creationId xmlns:a16="http://schemas.microsoft.com/office/drawing/2014/main" id="{84403168-D021-05D6-515C-2C75AAE48C3F}"/>
              </a:ext>
            </a:extLst>
          </p:cNvPr>
          <p:cNvSpPr txBox="1"/>
          <p:nvPr/>
        </p:nvSpPr>
        <p:spPr>
          <a:xfrm>
            <a:off x="11128375" y="1281854"/>
            <a:ext cx="900000" cy="1300721"/>
          </a:xfrm>
          <a:custGeom>
            <a:avLst/>
            <a:gdLst>
              <a:gd name="connsiteX0" fmla="*/ 0 w 900000"/>
              <a:gd name="connsiteY0" fmla="*/ 0 h 1631125"/>
              <a:gd name="connsiteX1" fmla="*/ 700531 w 900000"/>
              <a:gd name="connsiteY1" fmla="*/ 0 h 1631125"/>
              <a:gd name="connsiteX2" fmla="*/ 900000 w 900000"/>
              <a:gd name="connsiteY2" fmla="*/ 168003 h 1631125"/>
              <a:gd name="connsiteX3" fmla="*/ 900000 w 900000"/>
              <a:gd name="connsiteY3" fmla="*/ 791129 h 1631125"/>
              <a:gd name="connsiteX4" fmla="*/ 900000 w 900000"/>
              <a:gd name="connsiteY4" fmla="*/ 839997 h 1631125"/>
              <a:gd name="connsiteX5" fmla="*/ 900000 w 900000"/>
              <a:gd name="connsiteY5" fmla="*/ 1463122 h 1631125"/>
              <a:gd name="connsiteX6" fmla="*/ 700531 w 900000"/>
              <a:gd name="connsiteY6" fmla="*/ 1631125 h 1631125"/>
              <a:gd name="connsiteX7" fmla="*/ 0 w 900000"/>
              <a:gd name="connsiteY7" fmla="*/ 1631125 h 1631125"/>
              <a:gd name="connsiteX8" fmla="*/ 0 w 900000"/>
              <a:gd name="connsiteY8" fmla="*/ 1008000 h 1631125"/>
              <a:gd name="connsiteX9" fmla="*/ 0 w 900000"/>
              <a:gd name="connsiteY9" fmla="*/ 623125 h 1631125"/>
            </a:gdLst>
            <a:ahLst/>
            <a:cxnLst/>
            <a:rect l="l" t="t" r="r" b="b"/>
            <a:pathLst>
              <a:path w="900000" h="1631125">
                <a:moveTo>
                  <a:pt x="0" y="0"/>
                </a:moveTo>
                <a:lnTo>
                  <a:pt x="700531" y="0"/>
                </a:lnTo>
                <a:cubicBezTo>
                  <a:pt x="810694" y="0"/>
                  <a:pt x="900000" y="75218"/>
                  <a:pt x="900000" y="168003"/>
                </a:cubicBezTo>
                <a:lnTo>
                  <a:pt x="900000" y="791129"/>
                </a:lnTo>
                <a:lnTo>
                  <a:pt x="900000" y="839997"/>
                </a:lnTo>
                <a:lnTo>
                  <a:pt x="900000" y="1463122"/>
                </a:lnTo>
                <a:cubicBezTo>
                  <a:pt x="900000" y="1555907"/>
                  <a:pt x="810694" y="1631125"/>
                  <a:pt x="700531" y="1631125"/>
                </a:cubicBezTo>
                <a:lnTo>
                  <a:pt x="0" y="1631125"/>
                </a:lnTo>
                <a:lnTo>
                  <a:pt x="0" y="1008000"/>
                </a:lnTo>
                <a:lnTo>
                  <a:pt x="0" y="623125"/>
                </a:lnTo>
                <a:close/>
              </a:path>
            </a:pathLst>
          </a:custGeom>
          <a:solidFill>
            <a:schemeClr val="accent1"/>
          </a:solidFill>
          <a:ln w="38100" cap="sq">
            <a:noFill/>
            <a:miter/>
          </a:ln>
          <a:effectLst>
            <a:outerShdw blurRad="127000" dist="38100" dir="2700000" algn="tl" rotWithShape="0">
              <a:schemeClr val="accent1">
                <a:alpha val="2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 sz="2000"/>
          </a:p>
        </p:txBody>
      </p:sp>
      <p:sp>
        <p:nvSpPr>
          <p:cNvPr id="4" name="标题 1">
            <a:extLst>
              <a:ext uri="{FF2B5EF4-FFF2-40B4-BE49-F238E27FC236}">
                <a16:creationId xmlns:a16="http://schemas.microsoft.com/office/drawing/2014/main" id="{563BAA5C-71F5-FFCE-4B4A-3A77B62DE69C}"/>
              </a:ext>
            </a:extLst>
          </p:cNvPr>
          <p:cNvSpPr txBox="1"/>
          <p:nvPr/>
        </p:nvSpPr>
        <p:spPr>
          <a:xfrm>
            <a:off x="11344375" y="1706318"/>
            <a:ext cx="468000" cy="451793"/>
          </a:xfrm>
          <a:custGeom>
            <a:avLst/>
            <a:gdLst>
              <a:gd name="T0" fmla="*/ 8270 w 8441"/>
              <a:gd name="T1" fmla="*/ 6791 h 8160"/>
              <a:gd name="T2" fmla="*/ 5734 w 8441"/>
              <a:gd name="T3" fmla="*/ 4255 h 8160"/>
              <a:gd name="T4" fmla="*/ 5225 w 8441"/>
              <a:gd name="T5" fmla="*/ 848 h 8160"/>
              <a:gd name="T6" fmla="*/ 3177 w 8441"/>
              <a:gd name="T7" fmla="*/ 0 h 8160"/>
              <a:gd name="T8" fmla="*/ 1130 w 8441"/>
              <a:gd name="T9" fmla="*/ 848 h 8160"/>
              <a:gd name="T10" fmla="*/ 1130 w 8441"/>
              <a:gd name="T11" fmla="*/ 4944 h 8160"/>
              <a:gd name="T12" fmla="*/ 3177 w 8441"/>
              <a:gd name="T13" fmla="*/ 5792 h 8160"/>
              <a:gd name="T14" fmla="*/ 4538 w 8441"/>
              <a:gd name="T15" fmla="*/ 5454 h 8160"/>
              <a:gd name="T16" fmla="*/ 7072 w 8441"/>
              <a:gd name="T17" fmla="*/ 7988 h 8160"/>
              <a:gd name="T18" fmla="*/ 7486 w 8441"/>
              <a:gd name="T19" fmla="*/ 8160 h 8160"/>
              <a:gd name="T20" fmla="*/ 7901 w 8441"/>
              <a:gd name="T21" fmla="*/ 7988 h 8160"/>
              <a:gd name="T22" fmla="*/ 8270 w 8441"/>
              <a:gd name="T23" fmla="*/ 7620 h 8160"/>
              <a:gd name="T24" fmla="*/ 8441 w 8441"/>
              <a:gd name="T25" fmla="*/ 7205 h 8160"/>
              <a:gd name="T26" fmla="*/ 8270 w 8441"/>
              <a:gd name="T27" fmla="*/ 6791 h 8160"/>
              <a:gd name="T28" fmla="*/ 1793 w 8441"/>
              <a:gd name="T29" fmla="*/ 4281 h 8160"/>
              <a:gd name="T30" fmla="*/ 1793 w 8441"/>
              <a:gd name="T31" fmla="*/ 1511 h 8160"/>
              <a:gd name="T32" fmla="*/ 3177 w 8441"/>
              <a:gd name="T33" fmla="*/ 938 h 8160"/>
              <a:gd name="T34" fmla="*/ 4562 w 8441"/>
              <a:gd name="T35" fmla="*/ 1511 h 8160"/>
              <a:gd name="T36" fmla="*/ 4562 w 8441"/>
              <a:gd name="T37" fmla="*/ 4281 h 8160"/>
              <a:gd name="T38" fmla="*/ 3177 w 8441"/>
              <a:gd name="T39" fmla="*/ 4854 h 8160"/>
              <a:gd name="T40" fmla="*/ 1793 w 8441"/>
              <a:gd name="T41" fmla="*/ 4281 h 8160"/>
            </a:gdLst>
            <a:ahLst/>
            <a:cxnLst/>
            <a:rect l="0" t="0" r="r" b="b"/>
            <a:pathLst>
              <a:path w="8441" h="8160">
                <a:moveTo>
                  <a:pt x="8270" y="6791"/>
                </a:moveTo>
                <a:lnTo>
                  <a:pt x="5734" y="4255"/>
                </a:lnTo>
                <a:cubicBezTo>
                  <a:pt x="6316" y="3161"/>
                  <a:pt x="6146" y="1769"/>
                  <a:pt x="5225" y="848"/>
                </a:cubicBezTo>
                <a:cubicBezTo>
                  <a:pt x="4678" y="301"/>
                  <a:pt x="3951" y="0"/>
                  <a:pt x="3177" y="0"/>
                </a:cubicBezTo>
                <a:cubicBezTo>
                  <a:pt x="2404" y="0"/>
                  <a:pt x="1676" y="301"/>
                  <a:pt x="1130" y="848"/>
                </a:cubicBezTo>
                <a:cubicBezTo>
                  <a:pt x="0" y="1977"/>
                  <a:pt x="0" y="3815"/>
                  <a:pt x="1130" y="4944"/>
                </a:cubicBezTo>
                <a:cubicBezTo>
                  <a:pt x="1677" y="5491"/>
                  <a:pt x="2404" y="5792"/>
                  <a:pt x="3177" y="5792"/>
                </a:cubicBezTo>
                <a:cubicBezTo>
                  <a:pt x="3660" y="5792"/>
                  <a:pt x="4124" y="5675"/>
                  <a:pt x="4538" y="5454"/>
                </a:cubicBezTo>
                <a:lnTo>
                  <a:pt x="7072" y="7988"/>
                </a:lnTo>
                <a:cubicBezTo>
                  <a:pt x="7183" y="8099"/>
                  <a:pt x="7330" y="8160"/>
                  <a:pt x="7486" y="8160"/>
                </a:cubicBezTo>
                <a:cubicBezTo>
                  <a:pt x="7643" y="8160"/>
                  <a:pt x="7790" y="8099"/>
                  <a:pt x="7901" y="7988"/>
                </a:cubicBezTo>
                <a:lnTo>
                  <a:pt x="8270" y="7620"/>
                </a:lnTo>
                <a:cubicBezTo>
                  <a:pt x="8380" y="7509"/>
                  <a:pt x="8441" y="7362"/>
                  <a:pt x="8441" y="7205"/>
                </a:cubicBezTo>
                <a:cubicBezTo>
                  <a:pt x="8441" y="7049"/>
                  <a:pt x="8380" y="6901"/>
                  <a:pt x="8270" y="6791"/>
                </a:cubicBezTo>
                <a:close/>
                <a:moveTo>
                  <a:pt x="1793" y="4281"/>
                </a:moveTo>
                <a:cubicBezTo>
                  <a:pt x="1029" y="3517"/>
                  <a:pt x="1029" y="2275"/>
                  <a:pt x="1793" y="1511"/>
                </a:cubicBezTo>
                <a:cubicBezTo>
                  <a:pt x="2163" y="1142"/>
                  <a:pt x="2654" y="938"/>
                  <a:pt x="3177" y="938"/>
                </a:cubicBezTo>
                <a:cubicBezTo>
                  <a:pt x="3700" y="938"/>
                  <a:pt x="4192" y="1142"/>
                  <a:pt x="4562" y="1511"/>
                </a:cubicBezTo>
                <a:cubicBezTo>
                  <a:pt x="5325" y="2275"/>
                  <a:pt x="5325" y="3517"/>
                  <a:pt x="4562" y="4281"/>
                </a:cubicBezTo>
                <a:cubicBezTo>
                  <a:pt x="4192" y="4650"/>
                  <a:pt x="3700" y="4854"/>
                  <a:pt x="3177" y="4854"/>
                </a:cubicBezTo>
                <a:cubicBezTo>
                  <a:pt x="2654" y="4854"/>
                  <a:pt x="2163" y="4650"/>
                  <a:pt x="1793" y="4281"/>
                </a:cubicBezTo>
                <a:close/>
              </a:path>
            </a:pathLst>
          </a:custGeom>
          <a:solidFill>
            <a:schemeClr val="bg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 sz="2000"/>
          </a:p>
        </p:txBody>
      </p:sp>
      <p:sp>
        <p:nvSpPr>
          <p:cNvPr id="16" name="标题 1">
            <a:extLst>
              <a:ext uri="{FF2B5EF4-FFF2-40B4-BE49-F238E27FC236}">
                <a16:creationId xmlns:a16="http://schemas.microsoft.com/office/drawing/2014/main" id="{C5D970AC-6833-EA2C-6DEE-9997DC6EBC1D}"/>
              </a:ext>
            </a:extLst>
          </p:cNvPr>
          <p:cNvSpPr txBox="1"/>
          <p:nvPr/>
        </p:nvSpPr>
        <p:spPr>
          <a:xfrm>
            <a:off x="379625" y="630691"/>
            <a:ext cx="10671175" cy="46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4000" b="1" dirty="0" err="1">
                <a:solidFill>
                  <a:srgbClr val="282824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Lato Bold" pitchFamily="34" charset="-120"/>
              </a:rPr>
              <a:t>Níveis</a:t>
            </a:r>
            <a:r>
              <a:rPr lang="en-US" sz="4000" b="1" dirty="0">
                <a:solidFill>
                  <a:srgbClr val="282824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Lato Bold" pitchFamily="34" charset="-120"/>
              </a:rPr>
              <a:t> de Maturidade Digital</a:t>
            </a:r>
            <a:endParaRPr lang="en-US" sz="4000" b="1" dirty="0"/>
          </a:p>
          <a:p>
            <a:pPr algn="l">
              <a:lnSpc>
                <a:spcPct val="110000"/>
              </a:lnSpc>
            </a:pPr>
            <a:endParaRPr kumimoji="1" lang="zh-CN" altLang="en-US" sz="4000" b="1" dirty="0"/>
          </a:p>
        </p:txBody>
      </p:sp>
      <p:cxnSp>
        <p:nvCxnSpPr>
          <p:cNvPr id="17" name="线条 1">
            <a:extLst>
              <a:ext uri="{FF2B5EF4-FFF2-40B4-BE49-F238E27FC236}">
                <a16:creationId xmlns:a16="http://schemas.microsoft.com/office/drawing/2014/main" id="{308F4AB2-2DD0-C3CD-29A5-65E03EDADE98}"/>
              </a:ext>
            </a:extLst>
          </p:cNvPr>
          <p:cNvCxnSpPr/>
          <p:nvPr/>
        </p:nvCxnSpPr>
        <p:spPr>
          <a:xfrm>
            <a:off x="0" y="958850"/>
            <a:ext cx="12122150" cy="0"/>
          </a:xfrm>
          <a:prstGeom prst="line">
            <a:avLst/>
          </a:prstGeom>
          <a:noFill/>
          <a:ln w="28575" cap="sq">
            <a:solidFill>
              <a:schemeClr val="accent1"/>
            </a:solidFill>
            <a:prstDash val="solid"/>
            <a:miter/>
          </a:ln>
        </p:spPr>
      </p:cxnSp>
      <p:sp>
        <p:nvSpPr>
          <p:cNvPr id="19" name="标题 1">
            <a:extLst>
              <a:ext uri="{FF2B5EF4-FFF2-40B4-BE49-F238E27FC236}">
                <a16:creationId xmlns:a16="http://schemas.microsoft.com/office/drawing/2014/main" id="{0740A621-EABC-AFB6-8282-F5B8D7ED53DA}"/>
              </a:ext>
            </a:extLst>
          </p:cNvPr>
          <p:cNvSpPr txBox="1"/>
          <p:nvPr/>
        </p:nvSpPr>
        <p:spPr>
          <a:xfrm>
            <a:off x="379625" y="2778639"/>
            <a:ext cx="11648751" cy="1300721"/>
          </a:xfrm>
          <a:prstGeom prst="roundRect">
            <a:avLst>
              <a:gd name="adj" fmla="val 8757"/>
            </a:avLst>
          </a:prstGeom>
          <a:solidFill>
            <a:schemeClr val="bg1"/>
          </a:solidFill>
          <a:ln w="44450" cap="sq">
            <a:solidFill>
              <a:schemeClr val="accent1"/>
            </a:solidFill>
            <a:miter/>
          </a:ln>
          <a:effectLst>
            <a:outerShdw blurRad="317500" dist="190500" dir="3000000" algn="tl" rotWithShape="0">
              <a:schemeClr val="accent1">
                <a:alpha val="15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 sz="2000"/>
          </a:p>
        </p:txBody>
      </p:sp>
      <p:sp>
        <p:nvSpPr>
          <p:cNvPr id="20" name="标题 1">
            <a:extLst>
              <a:ext uri="{FF2B5EF4-FFF2-40B4-BE49-F238E27FC236}">
                <a16:creationId xmlns:a16="http://schemas.microsoft.com/office/drawing/2014/main" id="{7429719E-BF0B-8E3C-E6A2-6390D5BF950F}"/>
              </a:ext>
            </a:extLst>
          </p:cNvPr>
          <p:cNvSpPr txBox="1"/>
          <p:nvPr/>
        </p:nvSpPr>
        <p:spPr>
          <a:xfrm>
            <a:off x="11128375" y="2778639"/>
            <a:ext cx="900000" cy="1300721"/>
          </a:xfrm>
          <a:custGeom>
            <a:avLst/>
            <a:gdLst>
              <a:gd name="connsiteX0" fmla="*/ 0 w 900000"/>
              <a:gd name="connsiteY0" fmla="*/ 0 h 1631125"/>
              <a:gd name="connsiteX1" fmla="*/ 700531 w 900000"/>
              <a:gd name="connsiteY1" fmla="*/ 0 h 1631125"/>
              <a:gd name="connsiteX2" fmla="*/ 900000 w 900000"/>
              <a:gd name="connsiteY2" fmla="*/ 168003 h 1631125"/>
              <a:gd name="connsiteX3" fmla="*/ 900000 w 900000"/>
              <a:gd name="connsiteY3" fmla="*/ 791129 h 1631125"/>
              <a:gd name="connsiteX4" fmla="*/ 900000 w 900000"/>
              <a:gd name="connsiteY4" fmla="*/ 839997 h 1631125"/>
              <a:gd name="connsiteX5" fmla="*/ 900000 w 900000"/>
              <a:gd name="connsiteY5" fmla="*/ 1463122 h 1631125"/>
              <a:gd name="connsiteX6" fmla="*/ 700531 w 900000"/>
              <a:gd name="connsiteY6" fmla="*/ 1631125 h 1631125"/>
              <a:gd name="connsiteX7" fmla="*/ 0 w 900000"/>
              <a:gd name="connsiteY7" fmla="*/ 1631125 h 1631125"/>
              <a:gd name="connsiteX8" fmla="*/ 0 w 900000"/>
              <a:gd name="connsiteY8" fmla="*/ 1008000 h 1631125"/>
              <a:gd name="connsiteX9" fmla="*/ 0 w 900000"/>
              <a:gd name="connsiteY9" fmla="*/ 623125 h 1631125"/>
            </a:gdLst>
            <a:ahLst/>
            <a:cxnLst/>
            <a:rect l="l" t="t" r="r" b="b"/>
            <a:pathLst>
              <a:path w="900000" h="1631125">
                <a:moveTo>
                  <a:pt x="0" y="0"/>
                </a:moveTo>
                <a:lnTo>
                  <a:pt x="700531" y="0"/>
                </a:lnTo>
                <a:cubicBezTo>
                  <a:pt x="810694" y="0"/>
                  <a:pt x="900000" y="75218"/>
                  <a:pt x="900000" y="168003"/>
                </a:cubicBezTo>
                <a:lnTo>
                  <a:pt x="900000" y="791129"/>
                </a:lnTo>
                <a:lnTo>
                  <a:pt x="900000" y="839997"/>
                </a:lnTo>
                <a:lnTo>
                  <a:pt x="900000" y="1463122"/>
                </a:lnTo>
                <a:cubicBezTo>
                  <a:pt x="900000" y="1555907"/>
                  <a:pt x="810694" y="1631125"/>
                  <a:pt x="700531" y="1631125"/>
                </a:cubicBezTo>
                <a:lnTo>
                  <a:pt x="0" y="1631125"/>
                </a:lnTo>
                <a:lnTo>
                  <a:pt x="0" y="1008000"/>
                </a:lnTo>
                <a:lnTo>
                  <a:pt x="0" y="623125"/>
                </a:lnTo>
                <a:close/>
              </a:path>
            </a:pathLst>
          </a:custGeom>
          <a:solidFill>
            <a:schemeClr val="accent1"/>
          </a:solidFill>
          <a:ln w="38100" cap="sq">
            <a:noFill/>
            <a:miter/>
          </a:ln>
          <a:effectLst>
            <a:outerShdw blurRad="127000" dist="38100" dir="2700000" algn="tl" rotWithShape="0">
              <a:schemeClr val="accent1">
                <a:alpha val="2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 sz="2000"/>
          </a:p>
        </p:txBody>
      </p:sp>
      <p:sp>
        <p:nvSpPr>
          <p:cNvPr id="21" name="标题 1">
            <a:extLst>
              <a:ext uri="{FF2B5EF4-FFF2-40B4-BE49-F238E27FC236}">
                <a16:creationId xmlns:a16="http://schemas.microsoft.com/office/drawing/2014/main" id="{876441A1-C278-3C0C-188E-2F54EF991A5F}"/>
              </a:ext>
            </a:extLst>
          </p:cNvPr>
          <p:cNvSpPr txBox="1"/>
          <p:nvPr/>
        </p:nvSpPr>
        <p:spPr>
          <a:xfrm>
            <a:off x="11344375" y="3203103"/>
            <a:ext cx="468000" cy="451793"/>
          </a:xfrm>
          <a:custGeom>
            <a:avLst/>
            <a:gdLst>
              <a:gd name="T0" fmla="*/ 8270 w 8441"/>
              <a:gd name="T1" fmla="*/ 6791 h 8160"/>
              <a:gd name="T2" fmla="*/ 5734 w 8441"/>
              <a:gd name="T3" fmla="*/ 4255 h 8160"/>
              <a:gd name="T4" fmla="*/ 5225 w 8441"/>
              <a:gd name="T5" fmla="*/ 848 h 8160"/>
              <a:gd name="T6" fmla="*/ 3177 w 8441"/>
              <a:gd name="T7" fmla="*/ 0 h 8160"/>
              <a:gd name="T8" fmla="*/ 1130 w 8441"/>
              <a:gd name="T9" fmla="*/ 848 h 8160"/>
              <a:gd name="T10" fmla="*/ 1130 w 8441"/>
              <a:gd name="T11" fmla="*/ 4944 h 8160"/>
              <a:gd name="T12" fmla="*/ 3177 w 8441"/>
              <a:gd name="T13" fmla="*/ 5792 h 8160"/>
              <a:gd name="T14" fmla="*/ 4538 w 8441"/>
              <a:gd name="T15" fmla="*/ 5454 h 8160"/>
              <a:gd name="T16" fmla="*/ 7072 w 8441"/>
              <a:gd name="T17" fmla="*/ 7988 h 8160"/>
              <a:gd name="T18" fmla="*/ 7486 w 8441"/>
              <a:gd name="T19" fmla="*/ 8160 h 8160"/>
              <a:gd name="T20" fmla="*/ 7901 w 8441"/>
              <a:gd name="T21" fmla="*/ 7988 h 8160"/>
              <a:gd name="T22" fmla="*/ 8270 w 8441"/>
              <a:gd name="T23" fmla="*/ 7620 h 8160"/>
              <a:gd name="T24" fmla="*/ 8441 w 8441"/>
              <a:gd name="T25" fmla="*/ 7205 h 8160"/>
              <a:gd name="T26" fmla="*/ 8270 w 8441"/>
              <a:gd name="T27" fmla="*/ 6791 h 8160"/>
              <a:gd name="T28" fmla="*/ 1793 w 8441"/>
              <a:gd name="T29" fmla="*/ 4281 h 8160"/>
              <a:gd name="T30" fmla="*/ 1793 w 8441"/>
              <a:gd name="T31" fmla="*/ 1511 h 8160"/>
              <a:gd name="T32" fmla="*/ 3177 w 8441"/>
              <a:gd name="T33" fmla="*/ 938 h 8160"/>
              <a:gd name="T34" fmla="*/ 4562 w 8441"/>
              <a:gd name="T35" fmla="*/ 1511 h 8160"/>
              <a:gd name="T36" fmla="*/ 4562 w 8441"/>
              <a:gd name="T37" fmla="*/ 4281 h 8160"/>
              <a:gd name="T38" fmla="*/ 3177 w 8441"/>
              <a:gd name="T39" fmla="*/ 4854 h 8160"/>
              <a:gd name="T40" fmla="*/ 1793 w 8441"/>
              <a:gd name="T41" fmla="*/ 4281 h 8160"/>
            </a:gdLst>
            <a:ahLst/>
            <a:cxnLst/>
            <a:rect l="0" t="0" r="r" b="b"/>
            <a:pathLst>
              <a:path w="8441" h="8160">
                <a:moveTo>
                  <a:pt x="8270" y="6791"/>
                </a:moveTo>
                <a:lnTo>
                  <a:pt x="5734" y="4255"/>
                </a:lnTo>
                <a:cubicBezTo>
                  <a:pt x="6316" y="3161"/>
                  <a:pt x="6146" y="1769"/>
                  <a:pt x="5225" y="848"/>
                </a:cubicBezTo>
                <a:cubicBezTo>
                  <a:pt x="4678" y="301"/>
                  <a:pt x="3951" y="0"/>
                  <a:pt x="3177" y="0"/>
                </a:cubicBezTo>
                <a:cubicBezTo>
                  <a:pt x="2404" y="0"/>
                  <a:pt x="1676" y="301"/>
                  <a:pt x="1130" y="848"/>
                </a:cubicBezTo>
                <a:cubicBezTo>
                  <a:pt x="0" y="1977"/>
                  <a:pt x="0" y="3815"/>
                  <a:pt x="1130" y="4944"/>
                </a:cubicBezTo>
                <a:cubicBezTo>
                  <a:pt x="1677" y="5491"/>
                  <a:pt x="2404" y="5792"/>
                  <a:pt x="3177" y="5792"/>
                </a:cubicBezTo>
                <a:cubicBezTo>
                  <a:pt x="3660" y="5792"/>
                  <a:pt x="4124" y="5675"/>
                  <a:pt x="4538" y="5454"/>
                </a:cubicBezTo>
                <a:lnTo>
                  <a:pt x="7072" y="7988"/>
                </a:lnTo>
                <a:cubicBezTo>
                  <a:pt x="7183" y="8099"/>
                  <a:pt x="7330" y="8160"/>
                  <a:pt x="7486" y="8160"/>
                </a:cubicBezTo>
                <a:cubicBezTo>
                  <a:pt x="7643" y="8160"/>
                  <a:pt x="7790" y="8099"/>
                  <a:pt x="7901" y="7988"/>
                </a:cubicBezTo>
                <a:lnTo>
                  <a:pt x="8270" y="7620"/>
                </a:lnTo>
                <a:cubicBezTo>
                  <a:pt x="8380" y="7509"/>
                  <a:pt x="8441" y="7362"/>
                  <a:pt x="8441" y="7205"/>
                </a:cubicBezTo>
                <a:cubicBezTo>
                  <a:pt x="8441" y="7049"/>
                  <a:pt x="8380" y="6901"/>
                  <a:pt x="8270" y="6791"/>
                </a:cubicBezTo>
                <a:close/>
                <a:moveTo>
                  <a:pt x="1793" y="4281"/>
                </a:moveTo>
                <a:cubicBezTo>
                  <a:pt x="1029" y="3517"/>
                  <a:pt x="1029" y="2275"/>
                  <a:pt x="1793" y="1511"/>
                </a:cubicBezTo>
                <a:cubicBezTo>
                  <a:pt x="2163" y="1142"/>
                  <a:pt x="2654" y="938"/>
                  <a:pt x="3177" y="938"/>
                </a:cubicBezTo>
                <a:cubicBezTo>
                  <a:pt x="3700" y="938"/>
                  <a:pt x="4192" y="1142"/>
                  <a:pt x="4562" y="1511"/>
                </a:cubicBezTo>
                <a:cubicBezTo>
                  <a:pt x="5325" y="2275"/>
                  <a:pt x="5325" y="3517"/>
                  <a:pt x="4562" y="4281"/>
                </a:cubicBezTo>
                <a:cubicBezTo>
                  <a:pt x="4192" y="4650"/>
                  <a:pt x="3700" y="4854"/>
                  <a:pt x="3177" y="4854"/>
                </a:cubicBezTo>
                <a:cubicBezTo>
                  <a:pt x="2654" y="4854"/>
                  <a:pt x="2163" y="4650"/>
                  <a:pt x="1793" y="4281"/>
                </a:cubicBezTo>
                <a:close/>
              </a:path>
            </a:pathLst>
          </a:custGeom>
          <a:solidFill>
            <a:schemeClr val="bg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 sz="2000"/>
          </a:p>
        </p:txBody>
      </p:sp>
      <p:sp>
        <p:nvSpPr>
          <p:cNvPr id="25" name="标题 1">
            <a:extLst>
              <a:ext uri="{FF2B5EF4-FFF2-40B4-BE49-F238E27FC236}">
                <a16:creationId xmlns:a16="http://schemas.microsoft.com/office/drawing/2014/main" id="{35603DCC-4EFD-B1D2-41D7-EF2D23D3671D}"/>
              </a:ext>
            </a:extLst>
          </p:cNvPr>
          <p:cNvSpPr txBox="1"/>
          <p:nvPr/>
        </p:nvSpPr>
        <p:spPr>
          <a:xfrm>
            <a:off x="11344375" y="4699889"/>
            <a:ext cx="468000" cy="451793"/>
          </a:xfrm>
          <a:custGeom>
            <a:avLst/>
            <a:gdLst>
              <a:gd name="T0" fmla="*/ 8270 w 8441"/>
              <a:gd name="T1" fmla="*/ 6791 h 8160"/>
              <a:gd name="T2" fmla="*/ 5734 w 8441"/>
              <a:gd name="T3" fmla="*/ 4255 h 8160"/>
              <a:gd name="T4" fmla="*/ 5225 w 8441"/>
              <a:gd name="T5" fmla="*/ 848 h 8160"/>
              <a:gd name="T6" fmla="*/ 3177 w 8441"/>
              <a:gd name="T7" fmla="*/ 0 h 8160"/>
              <a:gd name="T8" fmla="*/ 1130 w 8441"/>
              <a:gd name="T9" fmla="*/ 848 h 8160"/>
              <a:gd name="T10" fmla="*/ 1130 w 8441"/>
              <a:gd name="T11" fmla="*/ 4944 h 8160"/>
              <a:gd name="T12" fmla="*/ 3177 w 8441"/>
              <a:gd name="T13" fmla="*/ 5792 h 8160"/>
              <a:gd name="T14" fmla="*/ 4538 w 8441"/>
              <a:gd name="T15" fmla="*/ 5454 h 8160"/>
              <a:gd name="T16" fmla="*/ 7072 w 8441"/>
              <a:gd name="T17" fmla="*/ 7988 h 8160"/>
              <a:gd name="T18" fmla="*/ 7486 w 8441"/>
              <a:gd name="T19" fmla="*/ 8160 h 8160"/>
              <a:gd name="T20" fmla="*/ 7901 w 8441"/>
              <a:gd name="T21" fmla="*/ 7988 h 8160"/>
              <a:gd name="T22" fmla="*/ 8270 w 8441"/>
              <a:gd name="T23" fmla="*/ 7620 h 8160"/>
              <a:gd name="T24" fmla="*/ 8441 w 8441"/>
              <a:gd name="T25" fmla="*/ 7205 h 8160"/>
              <a:gd name="T26" fmla="*/ 8270 w 8441"/>
              <a:gd name="T27" fmla="*/ 6791 h 8160"/>
              <a:gd name="T28" fmla="*/ 1793 w 8441"/>
              <a:gd name="T29" fmla="*/ 4281 h 8160"/>
              <a:gd name="T30" fmla="*/ 1793 w 8441"/>
              <a:gd name="T31" fmla="*/ 1511 h 8160"/>
              <a:gd name="T32" fmla="*/ 3177 w 8441"/>
              <a:gd name="T33" fmla="*/ 938 h 8160"/>
              <a:gd name="T34" fmla="*/ 4562 w 8441"/>
              <a:gd name="T35" fmla="*/ 1511 h 8160"/>
              <a:gd name="T36" fmla="*/ 4562 w 8441"/>
              <a:gd name="T37" fmla="*/ 4281 h 8160"/>
              <a:gd name="T38" fmla="*/ 3177 w 8441"/>
              <a:gd name="T39" fmla="*/ 4854 h 8160"/>
              <a:gd name="T40" fmla="*/ 1793 w 8441"/>
              <a:gd name="T41" fmla="*/ 4281 h 8160"/>
            </a:gdLst>
            <a:ahLst/>
            <a:cxnLst/>
            <a:rect l="0" t="0" r="r" b="b"/>
            <a:pathLst>
              <a:path w="8441" h="8160">
                <a:moveTo>
                  <a:pt x="8270" y="6791"/>
                </a:moveTo>
                <a:lnTo>
                  <a:pt x="5734" y="4255"/>
                </a:lnTo>
                <a:cubicBezTo>
                  <a:pt x="6316" y="3161"/>
                  <a:pt x="6146" y="1769"/>
                  <a:pt x="5225" y="848"/>
                </a:cubicBezTo>
                <a:cubicBezTo>
                  <a:pt x="4678" y="301"/>
                  <a:pt x="3951" y="0"/>
                  <a:pt x="3177" y="0"/>
                </a:cubicBezTo>
                <a:cubicBezTo>
                  <a:pt x="2404" y="0"/>
                  <a:pt x="1676" y="301"/>
                  <a:pt x="1130" y="848"/>
                </a:cubicBezTo>
                <a:cubicBezTo>
                  <a:pt x="0" y="1977"/>
                  <a:pt x="0" y="3815"/>
                  <a:pt x="1130" y="4944"/>
                </a:cubicBezTo>
                <a:cubicBezTo>
                  <a:pt x="1677" y="5491"/>
                  <a:pt x="2404" y="5792"/>
                  <a:pt x="3177" y="5792"/>
                </a:cubicBezTo>
                <a:cubicBezTo>
                  <a:pt x="3660" y="5792"/>
                  <a:pt x="4124" y="5675"/>
                  <a:pt x="4538" y="5454"/>
                </a:cubicBezTo>
                <a:lnTo>
                  <a:pt x="7072" y="7988"/>
                </a:lnTo>
                <a:cubicBezTo>
                  <a:pt x="7183" y="8099"/>
                  <a:pt x="7330" y="8160"/>
                  <a:pt x="7486" y="8160"/>
                </a:cubicBezTo>
                <a:cubicBezTo>
                  <a:pt x="7643" y="8160"/>
                  <a:pt x="7790" y="8099"/>
                  <a:pt x="7901" y="7988"/>
                </a:cubicBezTo>
                <a:lnTo>
                  <a:pt x="8270" y="7620"/>
                </a:lnTo>
                <a:cubicBezTo>
                  <a:pt x="8380" y="7509"/>
                  <a:pt x="8441" y="7362"/>
                  <a:pt x="8441" y="7205"/>
                </a:cubicBezTo>
                <a:cubicBezTo>
                  <a:pt x="8441" y="7049"/>
                  <a:pt x="8380" y="6901"/>
                  <a:pt x="8270" y="6791"/>
                </a:cubicBezTo>
                <a:close/>
                <a:moveTo>
                  <a:pt x="1793" y="4281"/>
                </a:moveTo>
                <a:cubicBezTo>
                  <a:pt x="1029" y="3517"/>
                  <a:pt x="1029" y="2275"/>
                  <a:pt x="1793" y="1511"/>
                </a:cubicBezTo>
                <a:cubicBezTo>
                  <a:pt x="2163" y="1142"/>
                  <a:pt x="2654" y="938"/>
                  <a:pt x="3177" y="938"/>
                </a:cubicBezTo>
                <a:cubicBezTo>
                  <a:pt x="3700" y="938"/>
                  <a:pt x="4192" y="1142"/>
                  <a:pt x="4562" y="1511"/>
                </a:cubicBezTo>
                <a:cubicBezTo>
                  <a:pt x="5325" y="2275"/>
                  <a:pt x="5325" y="3517"/>
                  <a:pt x="4562" y="4281"/>
                </a:cubicBezTo>
                <a:cubicBezTo>
                  <a:pt x="4192" y="4650"/>
                  <a:pt x="3700" y="4854"/>
                  <a:pt x="3177" y="4854"/>
                </a:cubicBezTo>
                <a:cubicBezTo>
                  <a:pt x="2654" y="4854"/>
                  <a:pt x="2163" y="4650"/>
                  <a:pt x="1793" y="4281"/>
                </a:cubicBezTo>
                <a:close/>
              </a:path>
            </a:pathLst>
          </a:custGeom>
          <a:solidFill>
            <a:schemeClr val="bg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 sz="2000"/>
          </a:p>
        </p:txBody>
      </p:sp>
      <p:sp>
        <p:nvSpPr>
          <p:cNvPr id="5" name="Text 14"/>
          <p:cNvSpPr/>
          <p:nvPr/>
        </p:nvSpPr>
        <p:spPr>
          <a:xfrm>
            <a:off x="758201" y="1396160"/>
            <a:ext cx="296858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000" b="1" dirty="0">
                <a:latin typeface="DengXian" panose="02010600030101010101" pitchFamily="2" charset="-122"/>
                <a:ea typeface="DengXian" panose="02010600030101010101" pitchFamily="2" charset="-122"/>
                <a:cs typeface="Lato Bold" pitchFamily="34" charset="-120"/>
              </a:rPr>
              <a:t>Nível 4 - Sistema Integrado</a:t>
            </a:r>
            <a:endParaRPr lang="en-US" sz="2000" dirty="0"/>
          </a:p>
        </p:txBody>
      </p:sp>
      <p:sp>
        <p:nvSpPr>
          <p:cNvPr id="6" name="Text 15"/>
          <p:cNvSpPr/>
          <p:nvPr/>
        </p:nvSpPr>
        <p:spPr>
          <a:xfrm>
            <a:off x="758201" y="1727988"/>
            <a:ext cx="10191450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Plataforma integrada com contabilidade, almoxarifado e compras, permitindo rastreabilidade completa</a:t>
            </a:r>
            <a:endParaRPr lang="en-US" sz="2000" dirty="0"/>
          </a:p>
        </p:txBody>
      </p:sp>
      <p:sp>
        <p:nvSpPr>
          <p:cNvPr id="7" name="Text 18"/>
          <p:cNvSpPr/>
          <p:nvPr/>
        </p:nvSpPr>
        <p:spPr>
          <a:xfrm>
            <a:off x="758201" y="2905578"/>
            <a:ext cx="3524726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000" b="1" dirty="0">
                <a:latin typeface="DengXian" panose="02010600030101010101" pitchFamily="2" charset="-122"/>
                <a:ea typeface="DengXian" panose="02010600030101010101" pitchFamily="2" charset="-122"/>
                <a:cs typeface="Lato Bold" pitchFamily="34" charset="-120"/>
              </a:rPr>
              <a:t>Nível 5 - Gestão por Indicadores</a:t>
            </a:r>
            <a:endParaRPr lang="en-US" sz="2000" dirty="0"/>
          </a:p>
        </p:txBody>
      </p:sp>
      <p:sp>
        <p:nvSpPr>
          <p:cNvPr id="26" name="Text 19"/>
          <p:cNvSpPr/>
          <p:nvPr/>
        </p:nvSpPr>
        <p:spPr>
          <a:xfrm>
            <a:off x="776839" y="3203103"/>
            <a:ext cx="10154174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Uso estratégico de business intelligence, dashboards em tempo real e gestão preditiva baseada em dados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1552604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47BDD2-73E2-AAE9-A62A-68CFB5BAA7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oogle Shape;61;p14">
            <a:extLst>
              <a:ext uri="{FF2B5EF4-FFF2-40B4-BE49-F238E27FC236}">
                <a16:creationId xmlns:a16="http://schemas.microsoft.com/office/drawing/2014/main" id="{AC8EFF82-84F7-6EED-3B07-819F809B1970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5110" y="-14514"/>
            <a:ext cx="1219199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标题 1">
            <a:extLst>
              <a:ext uri="{FF2B5EF4-FFF2-40B4-BE49-F238E27FC236}">
                <a16:creationId xmlns:a16="http://schemas.microsoft.com/office/drawing/2014/main" id="{518D9746-9DD4-017B-74CA-95801B1A07BD}"/>
              </a:ext>
            </a:extLst>
          </p:cNvPr>
          <p:cNvSpPr txBox="1"/>
          <p:nvPr/>
        </p:nvSpPr>
        <p:spPr>
          <a:xfrm>
            <a:off x="379626" y="551868"/>
            <a:ext cx="10671175" cy="46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4000" b="1" dirty="0" err="1">
                <a:solidFill>
                  <a:srgbClr val="282824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Lato Bold" pitchFamily="34" charset="-120"/>
              </a:rPr>
              <a:t>Capacidades</a:t>
            </a:r>
            <a:r>
              <a:rPr lang="en-US" sz="4000" b="1" dirty="0">
                <a:solidFill>
                  <a:srgbClr val="282824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Lato Bold" pitchFamily="34" charset="-120"/>
              </a:rPr>
              <a:t> </a:t>
            </a:r>
            <a:r>
              <a:rPr lang="en-US" sz="4000" b="1" dirty="0" err="1">
                <a:solidFill>
                  <a:srgbClr val="282824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Lato Bold" pitchFamily="34" charset="-120"/>
              </a:rPr>
              <a:t>por</a:t>
            </a:r>
            <a:r>
              <a:rPr lang="en-US" sz="4000" b="1" dirty="0">
                <a:solidFill>
                  <a:srgbClr val="282824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Lato Bold" pitchFamily="34" charset="-120"/>
              </a:rPr>
              <a:t> </a:t>
            </a:r>
            <a:r>
              <a:rPr lang="en-US" sz="4000" b="1" dirty="0" err="1">
                <a:solidFill>
                  <a:srgbClr val="282824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Lato Bold" pitchFamily="34" charset="-120"/>
              </a:rPr>
              <a:t>Nível</a:t>
            </a:r>
            <a:r>
              <a:rPr lang="en-US" sz="4000" b="1" dirty="0">
                <a:solidFill>
                  <a:srgbClr val="282824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Lato Bold" pitchFamily="34" charset="-120"/>
              </a:rPr>
              <a:t> de Maturidade</a:t>
            </a:r>
            <a:endParaRPr lang="en-US" sz="4000" dirty="0"/>
          </a:p>
          <a:p>
            <a:pPr algn="l">
              <a:lnSpc>
                <a:spcPct val="110000"/>
              </a:lnSpc>
            </a:pPr>
            <a:endParaRPr kumimoji="1" lang="zh-CN" altLang="en-US" sz="4000" dirty="0"/>
          </a:p>
        </p:txBody>
      </p:sp>
      <p:cxnSp>
        <p:nvCxnSpPr>
          <p:cNvPr id="17" name="线条 1">
            <a:extLst>
              <a:ext uri="{FF2B5EF4-FFF2-40B4-BE49-F238E27FC236}">
                <a16:creationId xmlns:a16="http://schemas.microsoft.com/office/drawing/2014/main" id="{74B33D4E-B119-E769-1155-39CB731DE9FC}"/>
              </a:ext>
            </a:extLst>
          </p:cNvPr>
          <p:cNvCxnSpPr/>
          <p:nvPr/>
        </p:nvCxnSpPr>
        <p:spPr>
          <a:xfrm>
            <a:off x="0" y="958850"/>
            <a:ext cx="12122150" cy="0"/>
          </a:xfrm>
          <a:prstGeom prst="line">
            <a:avLst/>
          </a:prstGeom>
          <a:noFill/>
          <a:ln w="28575" cap="sq">
            <a:solidFill>
              <a:schemeClr val="accent1"/>
            </a:solidFill>
            <a:prstDash val="solid"/>
            <a:miter/>
          </a:ln>
        </p:spPr>
      </p:cxnSp>
      <p:sp>
        <p:nvSpPr>
          <p:cNvPr id="23" name="标题 1">
            <a:extLst>
              <a:ext uri="{FF2B5EF4-FFF2-40B4-BE49-F238E27FC236}">
                <a16:creationId xmlns:a16="http://schemas.microsoft.com/office/drawing/2014/main" id="{6B9C9C88-8E6B-78C7-770E-C0F4B31163B4}"/>
              </a:ext>
            </a:extLst>
          </p:cNvPr>
          <p:cNvSpPr txBox="1"/>
          <p:nvPr/>
        </p:nvSpPr>
        <p:spPr>
          <a:xfrm>
            <a:off x="236699" y="958850"/>
            <a:ext cx="11648751" cy="4415003"/>
          </a:xfrm>
          <a:prstGeom prst="roundRect">
            <a:avLst>
              <a:gd name="adj" fmla="val 8757"/>
            </a:avLst>
          </a:prstGeom>
          <a:solidFill>
            <a:schemeClr val="bg1"/>
          </a:solidFill>
          <a:ln w="44450" cap="sq">
            <a:solidFill>
              <a:schemeClr val="accent1"/>
            </a:solidFill>
            <a:miter/>
          </a:ln>
          <a:effectLst>
            <a:outerShdw blurRad="317500" dist="190500" dir="3000000" algn="tl" rotWithShape="0">
              <a:schemeClr val="accent1">
                <a:alpha val="15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 sz="2000"/>
          </a:p>
        </p:txBody>
      </p:sp>
      <p:sp>
        <p:nvSpPr>
          <p:cNvPr id="25" name="标题 1">
            <a:extLst>
              <a:ext uri="{FF2B5EF4-FFF2-40B4-BE49-F238E27FC236}">
                <a16:creationId xmlns:a16="http://schemas.microsoft.com/office/drawing/2014/main" id="{F5F13B98-8538-9695-EDC7-915E4D339CD2}"/>
              </a:ext>
            </a:extLst>
          </p:cNvPr>
          <p:cNvSpPr txBox="1"/>
          <p:nvPr/>
        </p:nvSpPr>
        <p:spPr>
          <a:xfrm>
            <a:off x="10154207" y="4699889"/>
            <a:ext cx="468000" cy="451793"/>
          </a:xfrm>
          <a:custGeom>
            <a:avLst/>
            <a:gdLst>
              <a:gd name="T0" fmla="*/ 8270 w 8441"/>
              <a:gd name="T1" fmla="*/ 6791 h 8160"/>
              <a:gd name="T2" fmla="*/ 5734 w 8441"/>
              <a:gd name="T3" fmla="*/ 4255 h 8160"/>
              <a:gd name="T4" fmla="*/ 5225 w 8441"/>
              <a:gd name="T5" fmla="*/ 848 h 8160"/>
              <a:gd name="T6" fmla="*/ 3177 w 8441"/>
              <a:gd name="T7" fmla="*/ 0 h 8160"/>
              <a:gd name="T8" fmla="*/ 1130 w 8441"/>
              <a:gd name="T9" fmla="*/ 848 h 8160"/>
              <a:gd name="T10" fmla="*/ 1130 w 8441"/>
              <a:gd name="T11" fmla="*/ 4944 h 8160"/>
              <a:gd name="T12" fmla="*/ 3177 w 8441"/>
              <a:gd name="T13" fmla="*/ 5792 h 8160"/>
              <a:gd name="T14" fmla="*/ 4538 w 8441"/>
              <a:gd name="T15" fmla="*/ 5454 h 8160"/>
              <a:gd name="T16" fmla="*/ 7072 w 8441"/>
              <a:gd name="T17" fmla="*/ 7988 h 8160"/>
              <a:gd name="T18" fmla="*/ 7486 w 8441"/>
              <a:gd name="T19" fmla="*/ 8160 h 8160"/>
              <a:gd name="T20" fmla="*/ 7901 w 8441"/>
              <a:gd name="T21" fmla="*/ 7988 h 8160"/>
              <a:gd name="T22" fmla="*/ 8270 w 8441"/>
              <a:gd name="T23" fmla="*/ 7620 h 8160"/>
              <a:gd name="T24" fmla="*/ 8441 w 8441"/>
              <a:gd name="T25" fmla="*/ 7205 h 8160"/>
              <a:gd name="T26" fmla="*/ 8270 w 8441"/>
              <a:gd name="T27" fmla="*/ 6791 h 8160"/>
              <a:gd name="T28" fmla="*/ 1793 w 8441"/>
              <a:gd name="T29" fmla="*/ 4281 h 8160"/>
              <a:gd name="T30" fmla="*/ 1793 w 8441"/>
              <a:gd name="T31" fmla="*/ 1511 h 8160"/>
              <a:gd name="T32" fmla="*/ 3177 w 8441"/>
              <a:gd name="T33" fmla="*/ 938 h 8160"/>
              <a:gd name="T34" fmla="*/ 4562 w 8441"/>
              <a:gd name="T35" fmla="*/ 1511 h 8160"/>
              <a:gd name="T36" fmla="*/ 4562 w 8441"/>
              <a:gd name="T37" fmla="*/ 4281 h 8160"/>
              <a:gd name="T38" fmla="*/ 3177 w 8441"/>
              <a:gd name="T39" fmla="*/ 4854 h 8160"/>
              <a:gd name="T40" fmla="*/ 1793 w 8441"/>
              <a:gd name="T41" fmla="*/ 4281 h 8160"/>
            </a:gdLst>
            <a:ahLst/>
            <a:cxnLst/>
            <a:rect l="0" t="0" r="r" b="b"/>
            <a:pathLst>
              <a:path w="8441" h="8160">
                <a:moveTo>
                  <a:pt x="8270" y="6791"/>
                </a:moveTo>
                <a:lnTo>
                  <a:pt x="5734" y="4255"/>
                </a:lnTo>
                <a:cubicBezTo>
                  <a:pt x="6316" y="3161"/>
                  <a:pt x="6146" y="1769"/>
                  <a:pt x="5225" y="848"/>
                </a:cubicBezTo>
                <a:cubicBezTo>
                  <a:pt x="4678" y="301"/>
                  <a:pt x="3951" y="0"/>
                  <a:pt x="3177" y="0"/>
                </a:cubicBezTo>
                <a:cubicBezTo>
                  <a:pt x="2404" y="0"/>
                  <a:pt x="1676" y="301"/>
                  <a:pt x="1130" y="848"/>
                </a:cubicBezTo>
                <a:cubicBezTo>
                  <a:pt x="0" y="1977"/>
                  <a:pt x="0" y="3815"/>
                  <a:pt x="1130" y="4944"/>
                </a:cubicBezTo>
                <a:cubicBezTo>
                  <a:pt x="1677" y="5491"/>
                  <a:pt x="2404" y="5792"/>
                  <a:pt x="3177" y="5792"/>
                </a:cubicBezTo>
                <a:cubicBezTo>
                  <a:pt x="3660" y="5792"/>
                  <a:pt x="4124" y="5675"/>
                  <a:pt x="4538" y="5454"/>
                </a:cubicBezTo>
                <a:lnTo>
                  <a:pt x="7072" y="7988"/>
                </a:lnTo>
                <a:cubicBezTo>
                  <a:pt x="7183" y="8099"/>
                  <a:pt x="7330" y="8160"/>
                  <a:pt x="7486" y="8160"/>
                </a:cubicBezTo>
                <a:cubicBezTo>
                  <a:pt x="7643" y="8160"/>
                  <a:pt x="7790" y="8099"/>
                  <a:pt x="7901" y="7988"/>
                </a:cubicBezTo>
                <a:lnTo>
                  <a:pt x="8270" y="7620"/>
                </a:lnTo>
                <a:cubicBezTo>
                  <a:pt x="8380" y="7509"/>
                  <a:pt x="8441" y="7362"/>
                  <a:pt x="8441" y="7205"/>
                </a:cubicBezTo>
                <a:cubicBezTo>
                  <a:pt x="8441" y="7049"/>
                  <a:pt x="8380" y="6901"/>
                  <a:pt x="8270" y="6791"/>
                </a:cubicBezTo>
                <a:close/>
                <a:moveTo>
                  <a:pt x="1793" y="4281"/>
                </a:moveTo>
                <a:cubicBezTo>
                  <a:pt x="1029" y="3517"/>
                  <a:pt x="1029" y="2275"/>
                  <a:pt x="1793" y="1511"/>
                </a:cubicBezTo>
                <a:cubicBezTo>
                  <a:pt x="2163" y="1142"/>
                  <a:pt x="2654" y="938"/>
                  <a:pt x="3177" y="938"/>
                </a:cubicBezTo>
                <a:cubicBezTo>
                  <a:pt x="3700" y="938"/>
                  <a:pt x="4192" y="1142"/>
                  <a:pt x="4562" y="1511"/>
                </a:cubicBezTo>
                <a:cubicBezTo>
                  <a:pt x="5325" y="2275"/>
                  <a:pt x="5325" y="3517"/>
                  <a:pt x="4562" y="4281"/>
                </a:cubicBezTo>
                <a:cubicBezTo>
                  <a:pt x="4192" y="4650"/>
                  <a:pt x="3700" y="4854"/>
                  <a:pt x="3177" y="4854"/>
                </a:cubicBezTo>
                <a:cubicBezTo>
                  <a:pt x="2654" y="4854"/>
                  <a:pt x="2163" y="4650"/>
                  <a:pt x="1793" y="4281"/>
                </a:cubicBezTo>
                <a:close/>
              </a:path>
            </a:pathLst>
          </a:custGeom>
          <a:solidFill>
            <a:schemeClr val="bg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 sz="2000"/>
          </a:p>
        </p:txBody>
      </p:sp>
      <p:sp>
        <p:nvSpPr>
          <p:cNvPr id="8" name="Shape 1"/>
          <p:cNvSpPr/>
          <p:nvPr/>
        </p:nvSpPr>
        <p:spPr>
          <a:xfrm>
            <a:off x="372006" y="1191074"/>
            <a:ext cx="11583296" cy="4011573"/>
          </a:xfrm>
          <a:prstGeom prst="roundRect">
            <a:avLst>
              <a:gd name="adj" fmla="val 742"/>
            </a:avLst>
          </a:prstGeom>
          <a:noFill/>
          <a:ln w="7620">
            <a:solidFill>
              <a:srgbClr val="000000">
                <a:alpha val="8000"/>
              </a:srgbClr>
            </a:solidFill>
            <a:prstDash val="solid"/>
          </a:ln>
        </p:spPr>
      </p:sp>
      <p:sp>
        <p:nvSpPr>
          <p:cNvPr id="9" name="Shape 2"/>
          <p:cNvSpPr/>
          <p:nvPr/>
        </p:nvSpPr>
        <p:spPr>
          <a:xfrm>
            <a:off x="379626" y="1198694"/>
            <a:ext cx="11440370" cy="570905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10" name="Text 3"/>
          <p:cNvSpPr/>
          <p:nvPr/>
        </p:nvSpPr>
        <p:spPr>
          <a:xfrm>
            <a:off x="578459" y="1325377"/>
            <a:ext cx="2856309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b="1" dirty="0">
                <a:solidFill>
                  <a:srgbClr val="4A4A45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Capacidade</a:t>
            </a:r>
            <a:endParaRPr lang="en-US" sz="2000" dirty="0"/>
          </a:p>
        </p:txBody>
      </p:sp>
      <p:sp>
        <p:nvSpPr>
          <p:cNvPr id="11" name="Text 4"/>
          <p:cNvSpPr/>
          <p:nvPr/>
        </p:nvSpPr>
        <p:spPr>
          <a:xfrm>
            <a:off x="4114874" y="1325377"/>
            <a:ext cx="1549717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b="1" dirty="0">
                <a:solidFill>
                  <a:srgbClr val="4A4A45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Nível 1</a:t>
            </a:r>
            <a:endParaRPr lang="en-US" sz="2000" dirty="0"/>
          </a:p>
        </p:txBody>
      </p:sp>
      <p:sp>
        <p:nvSpPr>
          <p:cNvPr id="12" name="Text 5"/>
          <p:cNvSpPr/>
          <p:nvPr/>
        </p:nvSpPr>
        <p:spPr>
          <a:xfrm>
            <a:off x="5865727" y="1325377"/>
            <a:ext cx="1549717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b="1" dirty="0">
                <a:solidFill>
                  <a:srgbClr val="4A4A45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Nível 2</a:t>
            </a:r>
            <a:endParaRPr lang="en-US" sz="2000" dirty="0"/>
          </a:p>
        </p:txBody>
      </p:sp>
      <p:sp>
        <p:nvSpPr>
          <p:cNvPr id="13" name="Text 6"/>
          <p:cNvSpPr/>
          <p:nvPr/>
        </p:nvSpPr>
        <p:spPr>
          <a:xfrm>
            <a:off x="7369836" y="1325377"/>
            <a:ext cx="1549717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b="1" dirty="0">
                <a:solidFill>
                  <a:srgbClr val="4A4A45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Nível 3</a:t>
            </a:r>
            <a:endParaRPr lang="en-US" sz="2000" dirty="0"/>
          </a:p>
        </p:txBody>
      </p:sp>
      <p:sp>
        <p:nvSpPr>
          <p:cNvPr id="14" name="Text 7"/>
          <p:cNvSpPr/>
          <p:nvPr/>
        </p:nvSpPr>
        <p:spPr>
          <a:xfrm>
            <a:off x="8844927" y="1325377"/>
            <a:ext cx="1549717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b="1" dirty="0">
                <a:solidFill>
                  <a:srgbClr val="4A4A45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Nível 4</a:t>
            </a:r>
            <a:endParaRPr lang="en-US" sz="2000" dirty="0"/>
          </a:p>
        </p:txBody>
      </p:sp>
      <p:sp>
        <p:nvSpPr>
          <p:cNvPr id="15" name="Text 8"/>
          <p:cNvSpPr/>
          <p:nvPr/>
        </p:nvSpPr>
        <p:spPr>
          <a:xfrm>
            <a:off x="10465152" y="1325377"/>
            <a:ext cx="1553528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b="1" dirty="0">
                <a:solidFill>
                  <a:srgbClr val="4A4A45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Nível 5</a:t>
            </a:r>
            <a:endParaRPr lang="en-US" sz="2000" dirty="0"/>
          </a:p>
        </p:txBody>
      </p:sp>
      <p:sp>
        <p:nvSpPr>
          <p:cNvPr id="22" name="Shape 9"/>
          <p:cNvSpPr/>
          <p:nvPr/>
        </p:nvSpPr>
        <p:spPr>
          <a:xfrm>
            <a:off x="379626" y="1769599"/>
            <a:ext cx="11440370" cy="570905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</p:sp>
      <p:sp>
        <p:nvSpPr>
          <p:cNvPr id="27" name="Text 10"/>
          <p:cNvSpPr/>
          <p:nvPr/>
        </p:nvSpPr>
        <p:spPr>
          <a:xfrm>
            <a:off x="578459" y="1896281"/>
            <a:ext cx="2856309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solidFill>
                  <a:srgbClr val="4A4A45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Registro de abastecimento</a:t>
            </a:r>
            <a:endParaRPr lang="en-US" sz="2000" dirty="0"/>
          </a:p>
        </p:txBody>
      </p:sp>
      <p:sp>
        <p:nvSpPr>
          <p:cNvPr id="28" name="Text 11"/>
          <p:cNvSpPr/>
          <p:nvPr/>
        </p:nvSpPr>
        <p:spPr>
          <a:xfrm>
            <a:off x="4114874" y="1896281"/>
            <a:ext cx="1549717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solidFill>
                  <a:srgbClr val="4A4A45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Manual</a:t>
            </a:r>
            <a:endParaRPr lang="en-US" sz="2000" dirty="0"/>
          </a:p>
        </p:txBody>
      </p:sp>
      <p:sp>
        <p:nvSpPr>
          <p:cNvPr id="29" name="Text 12"/>
          <p:cNvSpPr/>
          <p:nvPr/>
        </p:nvSpPr>
        <p:spPr>
          <a:xfrm>
            <a:off x="5865727" y="1896281"/>
            <a:ext cx="1549717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solidFill>
                  <a:srgbClr val="4A4A45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Planilha</a:t>
            </a:r>
            <a:endParaRPr lang="en-US" sz="2000" dirty="0"/>
          </a:p>
        </p:txBody>
      </p:sp>
      <p:sp>
        <p:nvSpPr>
          <p:cNvPr id="30" name="Text 13"/>
          <p:cNvSpPr/>
          <p:nvPr/>
        </p:nvSpPr>
        <p:spPr>
          <a:xfrm>
            <a:off x="7369836" y="1896281"/>
            <a:ext cx="1549717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solidFill>
                  <a:srgbClr val="4A4A45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Sistema</a:t>
            </a:r>
            <a:endParaRPr lang="en-US" sz="2000" dirty="0"/>
          </a:p>
        </p:txBody>
      </p:sp>
      <p:sp>
        <p:nvSpPr>
          <p:cNvPr id="31" name="Text 14"/>
          <p:cNvSpPr/>
          <p:nvPr/>
        </p:nvSpPr>
        <p:spPr>
          <a:xfrm>
            <a:off x="8844927" y="1896281"/>
            <a:ext cx="1549717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solidFill>
                  <a:srgbClr val="4A4A45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Integrado</a:t>
            </a:r>
            <a:endParaRPr lang="en-US" sz="2000" dirty="0"/>
          </a:p>
        </p:txBody>
      </p:sp>
      <p:sp>
        <p:nvSpPr>
          <p:cNvPr id="32" name="Text 15"/>
          <p:cNvSpPr/>
          <p:nvPr/>
        </p:nvSpPr>
        <p:spPr>
          <a:xfrm>
            <a:off x="10465152" y="1896281"/>
            <a:ext cx="1553528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solidFill>
                  <a:srgbClr val="4A4A45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Automático</a:t>
            </a:r>
            <a:endParaRPr lang="en-US" sz="2000" dirty="0"/>
          </a:p>
        </p:txBody>
      </p:sp>
      <p:sp>
        <p:nvSpPr>
          <p:cNvPr id="33" name="Shape 16"/>
          <p:cNvSpPr/>
          <p:nvPr/>
        </p:nvSpPr>
        <p:spPr>
          <a:xfrm>
            <a:off x="379626" y="2340503"/>
            <a:ext cx="11440370" cy="570905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34" name="Text 17"/>
          <p:cNvSpPr/>
          <p:nvPr/>
        </p:nvSpPr>
        <p:spPr>
          <a:xfrm>
            <a:off x="578459" y="2467186"/>
            <a:ext cx="2856309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solidFill>
                  <a:srgbClr val="4A4A45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Controle de manutenção</a:t>
            </a:r>
            <a:endParaRPr lang="en-US" sz="2000" dirty="0"/>
          </a:p>
        </p:txBody>
      </p:sp>
      <p:sp>
        <p:nvSpPr>
          <p:cNvPr id="35" name="Text 18"/>
          <p:cNvSpPr/>
          <p:nvPr/>
        </p:nvSpPr>
        <p:spPr>
          <a:xfrm>
            <a:off x="4114874" y="2467186"/>
            <a:ext cx="1549717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solidFill>
                  <a:srgbClr val="4A4A45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Fichas</a:t>
            </a:r>
            <a:endParaRPr lang="en-US" sz="2000" dirty="0"/>
          </a:p>
        </p:txBody>
      </p:sp>
      <p:sp>
        <p:nvSpPr>
          <p:cNvPr id="36" name="Text 19"/>
          <p:cNvSpPr/>
          <p:nvPr/>
        </p:nvSpPr>
        <p:spPr>
          <a:xfrm>
            <a:off x="5865727" y="2467186"/>
            <a:ext cx="1549717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solidFill>
                  <a:srgbClr val="4A4A45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Planilha</a:t>
            </a:r>
            <a:endParaRPr lang="en-US" sz="2000" dirty="0"/>
          </a:p>
        </p:txBody>
      </p:sp>
      <p:sp>
        <p:nvSpPr>
          <p:cNvPr id="37" name="Text 20"/>
          <p:cNvSpPr/>
          <p:nvPr/>
        </p:nvSpPr>
        <p:spPr>
          <a:xfrm>
            <a:off x="7369836" y="2467186"/>
            <a:ext cx="1549717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solidFill>
                  <a:srgbClr val="4A4A45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Sistema</a:t>
            </a:r>
            <a:endParaRPr lang="en-US" sz="2000" dirty="0"/>
          </a:p>
        </p:txBody>
      </p:sp>
      <p:sp>
        <p:nvSpPr>
          <p:cNvPr id="38" name="Text 21"/>
          <p:cNvSpPr/>
          <p:nvPr/>
        </p:nvSpPr>
        <p:spPr>
          <a:xfrm>
            <a:off x="8844927" y="2467186"/>
            <a:ext cx="1549717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solidFill>
                  <a:srgbClr val="4A4A45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Integrado</a:t>
            </a:r>
            <a:endParaRPr lang="en-US" sz="2000" dirty="0"/>
          </a:p>
        </p:txBody>
      </p:sp>
      <p:sp>
        <p:nvSpPr>
          <p:cNvPr id="39" name="Text 22"/>
          <p:cNvSpPr/>
          <p:nvPr/>
        </p:nvSpPr>
        <p:spPr>
          <a:xfrm>
            <a:off x="10465152" y="2467186"/>
            <a:ext cx="1553528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solidFill>
                  <a:srgbClr val="4A4A45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Preditivo</a:t>
            </a:r>
            <a:endParaRPr lang="en-US" sz="2000" dirty="0"/>
          </a:p>
        </p:txBody>
      </p:sp>
      <p:sp>
        <p:nvSpPr>
          <p:cNvPr id="40" name="Shape 23"/>
          <p:cNvSpPr/>
          <p:nvPr/>
        </p:nvSpPr>
        <p:spPr>
          <a:xfrm>
            <a:off x="379626" y="2911408"/>
            <a:ext cx="11440370" cy="570905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</p:sp>
      <p:sp>
        <p:nvSpPr>
          <p:cNvPr id="41" name="Text 24"/>
          <p:cNvSpPr/>
          <p:nvPr/>
        </p:nvSpPr>
        <p:spPr>
          <a:xfrm>
            <a:off x="578459" y="3038091"/>
            <a:ext cx="2856309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solidFill>
                  <a:srgbClr val="4A4A45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Relatórios gerenciais</a:t>
            </a:r>
            <a:endParaRPr lang="en-US" sz="2000" dirty="0"/>
          </a:p>
        </p:txBody>
      </p:sp>
      <p:sp>
        <p:nvSpPr>
          <p:cNvPr id="42" name="Text 25"/>
          <p:cNvSpPr/>
          <p:nvPr/>
        </p:nvSpPr>
        <p:spPr>
          <a:xfrm>
            <a:off x="4114874" y="3038091"/>
            <a:ext cx="1549717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solidFill>
                  <a:srgbClr val="4A4A45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Não existe</a:t>
            </a:r>
            <a:endParaRPr lang="en-US" sz="2000" dirty="0"/>
          </a:p>
        </p:txBody>
      </p:sp>
      <p:sp>
        <p:nvSpPr>
          <p:cNvPr id="43" name="Text 26"/>
          <p:cNvSpPr/>
          <p:nvPr/>
        </p:nvSpPr>
        <p:spPr>
          <a:xfrm>
            <a:off x="5865727" y="3038091"/>
            <a:ext cx="1549717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solidFill>
                  <a:srgbClr val="4A4A45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Manual</a:t>
            </a:r>
            <a:endParaRPr lang="en-US" sz="2000" dirty="0"/>
          </a:p>
        </p:txBody>
      </p:sp>
      <p:sp>
        <p:nvSpPr>
          <p:cNvPr id="44" name="Text 27"/>
          <p:cNvSpPr/>
          <p:nvPr/>
        </p:nvSpPr>
        <p:spPr>
          <a:xfrm>
            <a:off x="7369836" y="3038091"/>
            <a:ext cx="1549717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solidFill>
                  <a:srgbClr val="4A4A45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Básico</a:t>
            </a:r>
            <a:endParaRPr lang="en-US" sz="2000" dirty="0"/>
          </a:p>
        </p:txBody>
      </p:sp>
      <p:sp>
        <p:nvSpPr>
          <p:cNvPr id="45" name="Text 28"/>
          <p:cNvSpPr/>
          <p:nvPr/>
        </p:nvSpPr>
        <p:spPr>
          <a:xfrm>
            <a:off x="8844927" y="3038091"/>
            <a:ext cx="1549717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solidFill>
                  <a:srgbClr val="4A4A45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Automático</a:t>
            </a:r>
            <a:endParaRPr lang="en-US" sz="2000" dirty="0"/>
          </a:p>
        </p:txBody>
      </p:sp>
      <p:sp>
        <p:nvSpPr>
          <p:cNvPr id="46" name="Text 29"/>
          <p:cNvSpPr/>
          <p:nvPr/>
        </p:nvSpPr>
        <p:spPr>
          <a:xfrm>
            <a:off x="10465152" y="3038091"/>
            <a:ext cx="1553528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solidFill>
                  <a:srgbClr val="4A4A45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Dashboard</a:t>
            </a:r>
            <a:endParaRPr lang="en-US" sz="2000" dirty="0"/>
          </a:p>
        </p:txBody>
      </p:sp>
      <p:sp>
        <p:nvSpPr>
          <p:cNvPr id="47" name="Shape 30"/>
          <p:cNvSpPr/>
          <p:nvPr/>
        </p:nvSpPr>
        <p:spPr>
          <a:xfrm>
            <a:off x="379626" y="3482313"/>
            <a:ext cx="11440370" cy="570905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48" name="Text 31"/>
          <p:cNvSpPr/>
          <p:nvPr/>
        </p:nvSpPr>
        <p:spPr>
          <a:xfrm>
            <a:off x="578459" y="3608995"/>
            <a:ext cx="2856309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solidFill>
                  <a:srgbClr val="4A4A45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Indicadores de desempenho</a:t>
            </a:r>
            <a:endParaRPr lang="en-US" sz="2000" dirty="0"/>
          </a:p>
        </p:txBody>
      </p:sp>
      <p:sp>
        <p:nvSpPr>
          <p:cNvPr id="49" name="Text 32"/>
          <p:cNvSpPr/>
          <p:nvPr/>
        </p:nvSpPr>
        <p:spPr>
          <a:xfrm>
            <a:off x="4114874" y="3608995"/>
            <a:ext cx="1549717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solidFill>
                  <a:srgbClr val="4A4A45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Não calcula</a:t>
            </a:r>
            <a:endParaRPr lang="en-US" sz="2000" dirty="0"/>
          </a:p>
        </p:txBody>
      </p:sp>
      <p:sp>
        <p:nvSpPr>
          <p:cNvPr id="50" name="Text 33"/>
          <p:cNvSpPr/>
          <p:nvPr/>
        </p:nvSpPr>
        <p:spPr>
          <a:xfrm>
            <a:off x="5865727" y="3608995"/>
            <a:ext cx="1549717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solidFill>
                  <a:srgbClr val="4A4A45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Manual</a:t>
            </a:r>
            <a:endParaRPr lang="en-US" sz="2000" dirty="0"/>
          </a:p>
        </p:txBody>
      </p:sp>
      <p:sp>
        <p:nvSpPr>
          <p:cNvPr id="51" name="Text 34"/>
          <p:cNvSpPr/>
          <p:nvPr/>
        </p:nvSpPr>
        <p:spPr>
          <a:xfrm>
            <a:off x="7369836" y="3608995"/>
            <a:ext cx="1549717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solidFill>
                  <a:srgbClr val="4A4A45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Básico</a:t>
            </a:r>
            <a:endParaRPr lang="en-US" sz="2000" dirty="0"/>
          </a:p>
        </p:txBody>
      </p:sp>
      <p:sp>
        <p:nvSpPr>
          <p:cNvPr id="52" name="Text 35"/>
          <p:cNvSpPr/>
          <p:nvPr/>
        </p:nvSpPr>
        <p:spPr>
          <a:xfrm>
            <a:off x="8844927" y="3608995"/>
            <a:ext cx="1549717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solidFill>
                  <a:srgbClr val="4A4A45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Completo</a:t>
            </a:r>
            <a:endParaRPr lang="en-US" sz="2000" dirty="0"/>
          </a:p>
        </p:txBody>
      </p:sp>
      <p:sp>
        <p:nvSpPr>
          <p:cNvPr id="53" name="Text 36"/>
          <p:cNvSpPr/>
          <p:nvPr/>
        </p:nvSpPr>
        <p:spPr>
          <a:xfrm>
            <a:off x="10465152" y="3608995"/>
            <a:ext cx="1553528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solidFill>
                  <a:srgbClr val="4A4A45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Preditivo</a:t>
            </a:r>
            <a:endParaRPr lang="en-US" sz="2000" dirty="0"/>
          </a:p>
        </p:txBody>
      </p:sp>
      <p:sp>
        <p:nvSpPr>
          <p:cNvPr id="54" name="Shape 37"/>
          <p:cNvSpPr/>
          <p:nvPr/>
        </p:nvSpPr>
        <p:spPr>
          <a:xfrm>
            <a:off x="379626" y="4053217"/>
            <a:ext cx="11440370" cy="570905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</p:sp>
      <p:sp>
        <p:nvSpPr>
          <p:cNvPr id="55" name="Text 38"/>
          <p:cNvSpPr/>
          <p:nvPr/>
        </p:nvSpPr>
        <p:spPr>
          <a:xfrm>
            <a:off x="578459" y="4179900"/>
            <a:ext cx="2856309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solidFill>
                  <a:srgbClr val="4A4A45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Rastreamento de veículos</a:t>
            </a:r>
            <a:endParaRPr lang="en-US" sz="2000" dirty="0"/>
          </a:p>
        </p:txBody>
      </p:sp>
      <p:sp>
        <p:nvSpPr>
          <p:cNvPr id="56" name="Text 39"/>
          <p:cNvSpPr/>
          <p:nvPr/>
        </p:nvSpPr>
        <p:spPr>
          <a:xfrm>
            <a:off x="4114874" y="4179900"/>
            <a:ext cx="1549717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solidFill>
                  <a:srgbClr val="4A4A45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Não existe</a:t>
            </a:r>
            <a:endParaRPr lang="en-US" sz="2000" dirty="0"/>
          </a:p>
        </p:txBody>
      </p:sp>
      <p:sp>
        <p:nvSpPr>
          <p:cNvPr id="57" name="Text 40"/>
          <p:cNvSpPr/>
          <p:nvPr/>
        </p:nvSpPr>
        <p:spPr>
          <a:xfrm>
            <a:off x="5865727" y="4179900"/>
            <a:ext cx="1549717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solidFill>
                  <a:srgbClr val="4A4A45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Não existe</a:t>
            </a:r>
            <a:endParaRPr lang="en-US" sz="2000" dirty="0"/>
          </a:p>
        </p:txBody>
      </p:sp>
      <p:sp>
        <p:nvSpPr>
          <p:cNvPr id="58" name="Text 41"/>
          <p:cNvSpPr/>
          <p:nvPr/>
        </p:nvSpPr>
        <p:spPr>
          <a:xfrm>
            <a:off x="7369836" y="4179900"/>
            <a:ext cx="1549717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solidFill>
                  <a:srgbClr val="4A4A45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Parcial</a:t>
            </a:r>
            <a:endParaRPr lang="en-US" sz="2000" dirty="0"/>
          </a:p>
        </p:txBody>
      </p:sp>
      <p:sp>
        <p:nvSpPr>
          <p:cNvPr id="59" name="Text 42"/>
          <p:cNvSpPr/>
          <p:nvPr/>
        </p:nvSpPr>
        <p:spPr>
          <a:xfrm>
            <a:off x="8844927" y="4179900"/>
            <a:ext cx="1549717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solidFill>
                  <a:srgbClr val="4A4A45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Completo</a:t>
            </a:r>
            <a:endParaRPr lang="en-US" sz="2000" dirty="0"/>
          </a:p>
        </p:txBody>
      </p:sp>
      <p:sp>
        <p:nvSpPr>
          <p:cNvPr id="60" name="Text 43"/>
          <p:cNvSpPr/>
          <p:nvPr/>
        </p:nvSpPr>
        <p:spPr>
          <a:xfrm>
            <a:off x="10465152" y="4179900"/>
            <a:ext cx="1553528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solidFill>
                  <a:srgbClr val="4A4A45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Integrado</a:t>
            </a:r>
            <a:endParaRPr lang="en-US" sz="2000" dirty="0"/>
          </a:p>
        </p:txBody>
      </p:sp>
      <p:sp>
        <p:nvSpPr>
          <p:cNvPr id="61" name="Shape 44"/>
          <p:cNvSpPr/>
          <p:nvPr/>
        </p:nvSpPr>
        <p:spPr>
          <a:xfrm>
            <a:off x="379626" y="4624122"/>
            <a:ext cx="11440370" cy="570905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62" name="Text 45"/>
          <p:cNvSpPr/>
          <p:nvPr/>
        </p:nvSpPr>
        <p:spPr>
          <a:xfrm>
            <a:off x="578459" y="4750805"/>
            <a:ext cx="2856309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solidFill>
                  <a:srgbClr val="4A4A45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Integração contábil</a:t>
            </a:r>
            <a:endParaRPr lang="en-US" sz="2000" dirty="0"/>
          </a:p>
        </p:txBody>
      </p:sp>
      <p:sp>
        <p:nvSpPr>
          <p:cNvPr id="63" name="Text 46"/>
          <p:cNvSpPr/>
          <p:nvPr/>
        </p:nvSpPr>
        <p:spPr>
          <a:xfrm>
            <a:off x="4114874" y="4750805"/>
            <a:ext cx="1549717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solidFill>
                  <a:srgbClr val="4A4A45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Manual</a:t>
            </a:r>
            <a:endParaRPr lang="en-US" sz="2000" dirty="0"/>
          </a:p>
        </p:txBody>
      </p:sp>
      <p:sp>
        <p:nvSpPr>
          <p:cNvPr id="64" name="Text 47"/>
          <p:cNvSpPr/>
          <p:nvPr/>
        </p:nvSpPr>
        <p:spPr>
          <a:xfrm>
            <a:off x="5865727" y="4750805"/>
            <a:ext cx="1549717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solidFill>
                  <a:srgbClr val="4A4A45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Manual</a:t>
            </a:r>
            <a:endParaRPr lang="en-US" sz="2000" dirty="0"/>
          </a:p>
        </p:txBody>
      </p:sp>
      <p:sp>
        <p:nvSpPr>
          <p:cNvPr id="65" name="Text 48"/>
          <p:cNvSpPr/>
          <p:nvPr/>
        </p:nvSpPr>
        <p:spPr>
          <a:xfrm>
            <a:off x="7369836" y="4750805"/>
            <a:ext cx="1549717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solidFill>
                  <a:srgbClr val="4A4A45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Parcial</a:t>
            </a:r>
            <a:endParaRPr lang="en-US" sz="2000" dirty="0"/>
          </a:p>
        </p:txBody>
      </p:sp>
      <p:sp>
        <p:nvSpPr>
          <p:cNvPr id="66" name="Text 49"/>
          <p:cNvSpPr/>
          <p:nvPr/>
        </p:nvSpPr>
        <p:spPr>
          <a:xfrm>
            <a:off x="8844927" y="4750805"/>
            <a:ext cx="1549717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solidFill>
                  <a:srgbClr val="4A4A45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Automática</a:t>
            </a:r>
            <a:endParaRPr lang="en-US" sz="2000" dirty="0"/>
          </a:p>
        </p:txBody>
      </p:sp>
      <p:sp>
        <p:nvSpPr>
          <p:cNvPr id="67" name="Text 50"/>
          <p:cNvSpPr/>
          <p:nvPr/>
        </p:nvSpPr>
        <p:spPr>
          <a:xfrm>
            <a:off x="10465152" y="4750805"/>
            <a:ext cx="1553528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solidFill>
                  <a:srgbClr val="4A4A45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Tempo real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4782077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F68BBC-67EC-4025-CEAE-F3A58F02EC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61;p14">
            <a:extLst>
              <a:ext uri="{FF2B5EF4-FFF2-40B4-BE49-F238E27FC236}">
                <a16:creationId xmlns:a16="http://schemas.microsoft.com/office/drawing/2014/main" id="{BAF44415-3332-1EE2-8005-191723F86207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5110" y="-14514"/>
            <a:ext cx="1219199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标题 1">
            <a:extLst>
              <a:ext uri="{FF2B5EF4-FFF2-40B4-BE49-F238E27FC236}">
                <a16:creationId xmlns:a16="http://schemas.microsoft.com/office/drawing/2014/main" id="{1F97A3CA-5213-170F-C931-FA0A73EF6978}"/>
              </a:ext>
            </a:extLst>
          </p:cNvPr>
          <p:cNvSpPr txBox="1"/>
          <p:nvPr/>
        </p:nvSpPr>
        <p:spPr>
          <a:xfrm>
            <a:off x="483961" y="1440507"/>
            <a:ext cx="490673" cy="429569"/>
          </a:xfrm>
          <a:custGeom>
            <a:avLst/>
            <a:gdLst>
              <a:gd name="connsiteX0" fmla="*/ 411292 w 822400"/>
              <a:gd name="connsiteY0" fmla="*/ 234366 h 720000"/>
              <a:gd name="connsiteX1" fmla="*/ 285658 w 822400"/>
              <a:gd name="connsiteY1" fmla="*/ 360000 h 720000"/>
              <a:gd name="connsiteX2" fmla="*/ 411292 w 822400"/>
              <a:gd name="connsiteY2" fmla="*/ 485635 h 720000"/>
              <a:gd name="connsiteX3" fmla="*/ 536927 w 822400"/>
              <a:gd name="connsiteY3" fmla="*/ 360000 h 720000"/>
              <a:gd name="connsiteX4" fmla="*/ 411292 w 822400"/>
              <a:gd name="connsiteY4" fmla="*/ 234366 h 720000"/>
              <a:gd name="connsiteX5" fmla="*/ 411292 w 822400"/>
              <a:gd name="connsiteY5" fmla="*/ 178938 h 720000"/>
              <a:gd name="connsiteX6" fmla="*/ 592354 w 822400"/>
              <a:gd name="connsiteY6" fmla="*/ 360000 h 720000"/>
              <a:gd name="connsiteX7" fmla="*/ 411292 w 822400"/>
              <a:gd name="connsiteY7" fmla="*/ 541063 h 720000"/>
              <a:gd name="connsiteX8" fmla="*/ 230230 w 822400"/>
              <a:gd name="connsiteY8" fmla="*/ 360000 h 720000"/>
              <a:gd name="connsiteX9" fmla="*/ 411292 w 822400"/>
              <a:gd name="connsiteY9" fmla="*/ 178938 h 720000"/>
              <a:gd name="connsiteX10" fmla="*/ 235403 w 822400"/>
              <a:gd name="connsiteY10" fmla="*/ 55427 h 720000"/>
              <a:gd name="connsiteX11" fmla="*/ 59514 w 822400"/>
              <a:gd name="connsiteY11" fmla="*/ 360000 h 720000"/>
              <a:gd name="connsiteX12" fmla="*/ 235403 w 822400"/>
              <a:gd name="connsiteY12" fmla="*/ 664573 h 720000"/>
              <a:gd name="connsiteX13" fmla="*/ 587089 w 822400"/>
              <a:gd name="connsiteY13" fmla="*/ 664573 h 720000"/>
              <a:gd name="connsiteX14" fmla="*/ 762978 w 822400"/>
              <a:gd name="connsiteY14" fmla="*/ 360000 h 720000"/>
              <a:gd name="connsiteX15" fmla="*/ 587089 w 822400"/>
              <a:gd name="connsiteY15" fmla="*/ 55427 h 720000"/>
              <a:gd name="connsiteX16" fmla="*/ 219883 w 822400"/>
              <a:gd name="connsiteY16" fmla="*/ 0 h 720000"/>
              <a:gd name="connsiteX17" fmla="*/ 602516 w 822400"/>
              <a:gd name="connsiteY17" fmla="*/ 0 h 720000"/>
              <a:gd name="connsiteX18" fmla="*/ 627274 w 822400"/>
              <a:gd name="connsiteY18" fmla="*/ 14319 h 720000"/>
              <a:gd name="connsiteX19" fmla="*/ 818590 w 822400"/>
              <a:gd name="connsiteY19" fmla="*/ 345682 h 720000"/>
              <a:gd name="connsiteX20" fmla="*/ 818590 w 822400"/>
              <a:gd name="connsiteY20" fmla="*/ 374319 h 720000"/>
              <a:gd name="connsiteX21" fmla="*/ 627366 w 822400"/>
              <a:gd name="connsiteY21" fmla="*/ 705682 h 720000"/>
              <a:gd name="connsiteX22" fmla="*/ 602608 w 822400"/>
              <a:gd name="connsiteY22" fmla="*/ 720000 h 720000"/>
              <a:gd name="connsiteX23" fmla="*/ 219976 w 822400"/>
              <a:gd name="connsiteY23" fmla="*/ 720000 h 720000"/>
              <a:gd name="connsiteX24" fmla="*/ 195218 w 822400"/>
              <a:gd name="connsiteY24" fmla="*/ 705682 h 720000"/>
              <a:gd name="connsiteX25" fmla="*/ 3810 w 822400"/>
              <a:gd name="connsiteY25" fmla="*/ 374319 h 720000"/>
              <a:gd name="connsiteX26" fmla="*/ 3810 w 822400"/>
              <a:gd name="connsiteY26" fmla="*/ 345682 h 720000"/>
              <a:gd name="connsiteX27" fmla="*/ 195126 w 822400"/>
              <a:gd name="connsiteY27" fmla="*/ 14319 h 720000"/>
              <a:gd name="connsiteX28" fmla="*/ 219883 w 822400"/>
              <a:gd name="connsiteY28" fmla="*/ 0 h 720000"/>
            </a:gdLst>
            <a:ahLst/>
            <a:cxnLst/>
            <a:rect l="l" t="t" r="r" b="b"/>
            <a:pathLst>
              <a:path w="822400" h="720000">
                <a:moveTo>
                  <a:pt x="411292" y="234366"/>
                </a:moveTo>
                <a:cubicBezTo>
                  <a:pt x="342008" y="234366"/>
                  <a:pt x="285658" y="290716"/>
                  <a:pt x="285658" y="360000"/>
                </a:cubicBezTo>
                <a:cubicBezTo>
                  <a:pt x="285658" y="429284"/>
                  <a:pt x="342008" y="485635"/>
                  <a:pt x="411292" y="485635"/>
                </a:cubicBezTo>
                <a:cubicBezTo>
                  <a:pt x="480576" y="485635"/>
                  <a:pt x="536927" y="429284"/>
                  <a:pt x="536927" y="360000"/>
                </a:cubicBezTo>
                <a:cubicBezTo>
                  <a:pt x="536927" y="290716"/>
                  <a:pt x="480576" y="234366"/>
                  <a:pt x="411292" y="234366"/>
                </a:cubicBezTo>
                <a:close/>
                <a:moveTo>
                  <a:pt x="411292" y="178938"/>
                </a:moveTo>
                <a:cubicBezTo>
                  <a:pt x="511153" y="178938"/>
                  <a:pt x="592354" y="260139"/>
                  <a:pt x="592354" y="360000"/>
                </a:cubicBezTo>
                <a:cubicBezTo>
                  <a:pt x="592354" y="459861"/>
                  <a:pt x="511153" y="541063"/>
                  <a:pt x="411292" y="541063"/>
                </a:cubicBezTo>
                <a:cubicBezTo>
                  <a:pt x="311431" y="541063"/>
                  <a:pt x="230230" y="459861"/>
                  <a:pt x="230230" y="360000"/>
                </a:cubicBezTo>
                <a:cubicBezTo>
                  <a:pt x="230230" y="260139"/>
                  <a:pt x="311431" y="178938"/>
                  <a:pt x="411292" y="178938"/>
                </a:cubicBezTo>
                <a:close/>
                <a:moveTo>
                  <a:pt x="235403" y="55427"/>
                </a:moveTo>
                <a:lnTo>
                  <a:pt x="59514" y="360000"/>
                </a:lnTo>
                <a:lnTo>
                  <a:pt x="235403" y="664573"/>
                </a:lnTo>
                <a:lnTo>
                  <a:pt x="587089" y="664573"/>
                </a:lnTo>
                <a:lnTo>
                  <a:pt x="762978" y="360000"/>
                </a:lnTo>
                <a:lnTo>
                  <a:pt x="587089" y="55427"/>
                </a:lnTo>
                <a:close/>
                <a:moveTo>
                  <a:pt x="219883" y="0"/>
                </a:moveTo>
                <a:lnTo>
                  <a:pt x="602516" y="0"/>
                </a:lnTo>
                <a:cubicBezTo>
                  <a:pt x="612678" y="0"/>
                  <a:pt x="622193" y="5450"/>
                  <a:pt x="627274" y="14319"/>
                </a:cubicBezTo>
                <a:lnTo>
                  <a:pt x="818590" y="345682"/>
                </a:lnTo>
                <a:cubicBezTo>
                  <a:pt x="823671" y="354550"/>
                  <a:pt x="823671" y="365451"/>
                  <a:pt x="818590" y="374319"/>
                </a:cubicBezTo>
                <a:lnTo>
                  <a:pt x="627366" y="705682"/>
                </a:lnTo>
                <a:cubicBezTo>
                  <a:pt x="622285" y="714550"/>
                  <a:pt x="612770" y="720000"/>
                  <a:pt x="602608" y="720000"/>
                </a:cubicBezTo>
                <a:lnTo>
                  <a:pt x="219976" y="720000"/>
                </a:lnTo>
                <a:cubicBezTo>
                  <a:pt x="209814" y="720000"/>
                  <a:pt x="200299" y="714550"/>
                  <a:pt x="195218" y="705682"/>
                </a:cubicBezTo>
                <a:lnTo>
                  <a:pt x="3810" y="374319"/>
                </a:lnTo>
                <a:cubicBezTo>
                  <a:pt x="-1271" y="365543"/>
                  <a:pt x="-1271" y="354550"/>
                  <a:pt x="3810" y="345682"/>
                </a:cubicBezTo>
                <a:lnTo>
                  <a:pt x="195126" y="14319"/>
                </a:lnTo>
                <a:cubicBezTo>
                  <a:pt x="200207" y="5450"/>
                  <a:pt x="209721" y="0"/>
                  <a:pt x="219883" y="0"/>
                </a:cubicBezTo>
                <a:close/>
              </a:path>
            </a:pathLst>
          </a:custGeom>
          <a:solidFill>
            <a:schemeClr val="bg1"/>
          </a:solidFill>
          <a:ln w="1553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>
            <a:extLst>
              <a:ext uri="{FF2B5EF4-FFF2-40B4-BE49-F238E27FC236}">
                <a16:creationId xmlns:a16="http://schemas.microsoft.com/office/drawing/2014/main" id="{8B1A0946-7B83-60F0-0DA6-0BE42B8EDAAB}"/>
              </a:ext>
            </a:extLst>
          </p:cNvPr>
          <p:cNvSpPr txBox="1"/>
          <p:nvPr/>
        </p:nvSpPr>
        <p:spPr>
          <a:xfrm>
            <a:off x="351875" y="1739188"/>
            <a:ext cx="11518459" cy="45719"/>
          </a:xfrm>
          <a:prstGeom prst="rect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>
            <a:extLst>
              <a:ext uri="{FF2B5EF4-FFF2-40B4-BE49-F238E27FC236}">
                <a16:creationId xmlns:a16="http://schemas.microsoft.com/office/drawing/2014/main" id="{C5CBA243-9CD9-3724-4FFA-E69BAFF3677A}"/>
              </a:ext>
            </a:extLst>
          </p:cNvPr>
          <p:cNvSpPr txBox="1"/>
          <p:nvPr/>
        </p:nvSpPr>
        <p:spPr>
          <a:xfrm>
            <a:off x="351875" y="580228"/>
            <a:ext cx="10671175" cy="46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4000" b="1" dirty="0" err="1">
                <a:solidFill>
                  <a:srgbClr val="282824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Lato Bold" pitchFamily="34" charset="-120"/>
              </a:rPr>
              <a:t>Indicadores</a:t>
            </a:r>
            <a:r>
              <a:rPr lang="en-US" sz="4000" b="1" dirty="0">
                <a:solidFill>
                  <a:srgbClr val="282824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Lato Bold" pitchFamily="34" charset="-120"/>
              </a:rPr>
              <a:t> </a:t>
            </a:r>
            <a:r>
              <a:rPr lang="en-US" sz="4000" b="1" dirty="0" err="1">
                <a:solidFill>
                  <a:srgbClr val="282824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Lato Bold" pitchFamily="34" charset="-120"/>
              </a:rPr>
              <a:t>que</a:t>
            </a:r>
            <a:r>
              <a:rPr lang="en-US" sz="4000" b="1" dirty="0">
                <a:solidFill>
                  <a:srgbClr val="282824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Lato Bold" pitchFamily="34" charset="-120"/>
              </a:rPr>
              <a:t> </a:t>
            </a:r>
            <a:r>
              <a:rPr lang="en-US" sz="4000" b="1" dirty="0" err="1">
                <a:solidFill>
                  <a:srgbClr val="282824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Lato Bold" pitchFamily="34" charset="-120"/>
              </a:rPr>
              <a:t>Devem</a:t>
            </a:r>
            <a:r>
              <a:rPr lang="en-US" sz="4000" b="1" dirty="0">
                <a:solidFill>
                  <a:srgbClr val="282824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Lato Bold" pitchFamily="34" charset="-120"/>
              </a:rPr>
              <a:t> </a:t>
            </a:r>
            <a:r>
              <a:rPr lang="en-US" sz="4000" b="1" dirty="0" err="1">
                <a:solidFill>
                  <a:srgbClr val="282824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Lato Bold" pitchFamily="34" charset="-120"/>
              </a:rPr>
              <a:t>Existir</a:t>
            </a:r>
            <a:endParaRPr lang="en-US" sz="4000" dirty="0"/>
          </a:p>
          <a:p>
            <a:pPr algn="l">
              <a:lnSpc>
                <a:spcPct val="110000"/>
              </a:lnSpc>
            </a:pPr>
            <a:endParaRPr kumimoji="1" lang="zh-CN" altLang="en-US" sz="4000" dirty="0"/>
          </a:p>
        </p:txBody>
      </p:sp>
      <p:cxnSp>
        <p:nvCxnSpPr>
          <p:cNvPr id="8" name="线条 1">
            <a:extLst>
              <a:ext uri="{FF2B5EF4-FFF2-40B4-BE49-F238E27FC236}">
                <a16:creationId xmlns:a16="http://schemas.microsoft.com/office/drawing/2014/main" id="{763C1FCB-BD9E-1064-AFD8-E45670E698E3}"/>
              </a:ext>
            </a:extLst>
          </p:cNvPr>
          <p:cNvCxnSpPr/>
          <p:nvPr/>
        </p:nvCxnSpPr>
        <p:spPr>
          <a:xfrm>
            <a:off x="0" y="958850"/>
            <a:ext cx="12122150" cy="0"/>
          </a:xfrm>
          <a:prstGeom prst="line">
            <a:avLst/>
          </a:prstGeom>
          <a:noFill/>
          <a:ln w="28575" cap="sq">
            <a:solidFill>
              <a:schemeClr val="accent1"/>
            </a:solidFill>
            <a:prstDash val="solid"/>
            <a:miter/>
          </a:ln>
        </p:spPr>
      </p:cxnSp>
      <p:sp>
        <p:nvSpPr>
          <p:cNvPr id="10" name="Text 1"/>
          <p:cNvSpPr/>
          <p:nvPr/>
        </p:nvSpPr>
        <p:spPr>
          <a:xfrm>
            <a:off x="1296294" y="1048228"/>
            <a:ext cx="10411745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500"/>
              </a:lnSpc>
              <a:buNone/>
            </a:pPr>
            <a:r>
              <a:rPr lang="en-US" sz="2000" dirty="0"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Independentemente do nível de maturidade atual, todo município deve evoluir para o cálculo e </a:t>
            </a:r>
            <a:r>
              <a:rPr lang="en-US" sz="2000" dirty="0" err="1"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monitoramento</a:t>
            </a:r>
            <a:r>
              <a:rPr lang="en-US" sz="2000" dirty="0"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 de  indicadores essenciais de gestão da frota.</a:t>
            </a:r>
            <a:endParaRPr lang="en-US" sz="2000" dirty="0"/>
          </a:p>
        </p:txBody>
      </p:sp>
      <p:pic>
        <p:nvPicPr>
          <p:cNvPr id="11" name="Image 0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21660" y="1981988"/>
            <a:ext cx="496133" cy="496133"/>
          </a:xfrm>
          <a:prstGeom prst="rect">
            <a:avLst/>
          </a:prstGeom>
        </p:spPr>
      </p:pic>
      <p:sp>
        <p:nvSpPr>
          <p:cNvPr id="12" name="Text 2"/>
          <p:cNvSpPr/>
          <p:nvPr/>
        </p:nvSpPr>
        <p:spPr>
          <a:xfrm>
            <a:off x="1065800" y="1981988"/>
            <a:ext cx="3369826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latin typeface="DengXian" panose="02010600030101010101" pitchFamily="2" charset="-122"/>
                <a:ea typeface="DengXian" panose="02010600030101010101" pitchFamily="2" charset="-122"/>
                <a:cs typeface="Lato Bold" pitchFamily="34" charset="-120"/>
              </a:rPr>
              <a:t>Custo por Quilômetro (R$/km)</a:t>
            </a:r>
            <a:endParaRPr lang="en-US" sz="1950" dirty="0"/>
          </a:p>
        </p:txBody>
      </p:sp>
      <p:sp>
        <p:nvSpPr>
          <p:cNvPr id="13" name="Text 3"/>
          <p:cNvSpPr/>
          <p:nvPr/>
        </p:nvSpPr>
        <p:spPr>
          <a:xfrm>
            <a:off x="1065801" y="2411208"/>
            <a:ext cx="5305376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Somatório de todas as despesas do veículo no período dividido pela quilometragem rodada. Indicador fundamental de eficiência econômica</a:t>
            </a:r>
            <a:endParaRPr lang="en-US" sz="1550" dirty="0"/>
          </a:p>
        </p:txBody>
      </p:sp>
      <p:pic>
        <p:nvPicPr>
          <p:cNvPr id="14" name="Image 1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429988" y="1981988"/>
            <a:ext cx="496133" cy="496133"/>
          </a:xfrm>
          <a:prstGeom prst="rect">
            <a:avLst/>
          </a:prstGeom>
        </p:spPr>
      </p:pic>
      <p:sp>
        <p:nvSpPr>
          <p:cNvPr id="15" name="Text 4"/>
          <p:cNvSpPr/>
          <p:nvPr/>
        </p:nvSpPr>
        <p:spPr>
          <a:xfrm>
            <a:off x="7174129" y="1981988"/>
            <a:ext cx="2574608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latin typeface="DengXian" panose="02010600030101010101" pitchFamily="2" charset="-122"/>
                <a:ea typeface="DengXian" panose="02010600030101010101" pitchFamily="2" charset="-122"/>
                <a:cs typeface="Lato Bold" pitchFamily="34" charset="-120"/>
              </a:rPr>
              <a:t>Consumo Médio (km/L)</a:t>
            </a:r>
            <a:endParaRPr lang="en-US" sz="1950" dirty="0"/>
          </a:p>
        </p:txBody>
      </p:sp>
      <p:sp>
        <p:nvSpPr>
          <p:cNvPr id="16" name="Text 5"/>
          <p:cNvSpPr/>
          <p:nvPr/>
        </p:nvSpPr>
        <p:spPr>
          <a:xfrm>
            <a:off x="7174129" y="2411208"/>
            <a:ext cx="498765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Relação entre quilometragem e litros consumidos, comparada ao padrão do fabricante para identificar anomalias</a:t>
            </a:r>
            <a:endParaRPr lang="en-US" sz="1550" dirty="0"/>
          </a:p>
        </p:txBody>
      </p:sp>
      <p:pic>
        <p:nvPicPr>
          <p:cNvPr id="17" name="Image 2" descr="preencoded.png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21660" y="3566902"/>
            <a:ext cx="496133" cy="496133"/>
          </a:xfrm>
          <a:prstGeom prst="rect">
            <a:avLst/>
          </a:prstGeom>
        </p:spPr>
      </p:pic>
      <p:sp>
        <p:nvSpPr>
          <p:cNvPr id="18" name="Text 6"/>
          <p:cNvSpPr/>
          <p:nvPr/>
        </p:nvSpPr>
        <p:spPr>
          <a:xfrm>
            <a:off x="1065800" y="3566902"/>
            <a:ext cx="33572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latin typeface="DengXian" panose="02010600030101010101" pitchFamily="2" charset="-122"/>
                <a:ea typeface="DengXian" panose="02010600030101010101" pitchFamily="2" charset="-122"/>
                <a:cs typeface="Lato Bold" pitchFamily="34" charset="-120"/>
              </a:rPr>
              <a:t>Índice de Indisponibilidade (%)</a:t>
            </a:r>
            <a:endParaRPr lang="en-US" sz="1950" dirty="0"/>
          </a:p>
        </p:txBody>
      </p:sp>
      <p:sp>
        <p:nvSpPr>
          <p:cNvPr id="19" name="Text 7"/>
          <p:cNvSpPr/>
          <p:nvPr/>
        </p:nvSpPr>
        <p:spPr>
          <a:xfrm>
            <a:off x="1065800" y="3996123"/>
            <a:ext cx="5305377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Percentual de dias úteis em que o veículo esteve parado por manutenção ou aguardando peças</a:t>
            </a:r>
            <a:endParaRPr lang="en-US" sz="1550" dirty="0"/>
          </a:p>
        </p:txBody>
      </p:sp>
      <p:pic>
        <p:nvPicPr>
          <p:cNvPr id="20" name="Image 3" descr="preencoded.png"/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429988" y="3566902"/>
            <a:ext cx="496133" cy="496133"/>
          </a:xfrm>
          <a:prstGeom prst="rect">
            <a:avLst/>
          </a:prstGeom>
        </p:spPr>
      </p:pic>
      <p:sp>
        <p:nvSpPr>
          <p:cNvPr id="21" name="Text 8"/>
          <p:cNvSpPr/>
          <p:nvPr/>
        </p:nvSpPr>
        <p:spPr>
          <a:xfrm>
            <a:off x="7174129" y="3566902"/>
            <a:ext cx="3024902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latin typeface="DengXian" panose="02010600030101010101" pitchFamily="2" charset="-122"/>
                <a:ea typeface="DengXian" panose="02010600030101010101" pitchFamily="2" charset="-122"/>
                <a:cs typeface="Lato Bold" pitchFamily="34" charset="-120"/>
              </a:rPr>
              <a:t>Veículos Acima da Vida Útil</a:t>
            </a:r>
            <a:endParaRPr lang="en-US" sz="1950" dirty="0"/>
          </a:p>
        </p:txBody>
      </p:sp>
      <p:sp>
        <p:nvSpPr>
          <p:cNvPr id="22" name="Text 9"/>
          <p:cNvSpPr/>
          <p:nvPr/>
        </p:nvSpPr>
        <p:spPr>
          <a:xfrm>
            <a:off x="7174129" y="3996123"/>
            <a:ext cx="4809243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Quantidade e percentual de veículos que ultrapassaram a vida útil recomendada para o tipo de serviço</a:t>
            </a:r>
            <a:endParaRPr lang="en-US" sz="1550" dirty="0"/>
          </a:p>
        </p:txBody>
      </p:sp>
      <p:pic>
        <p:nvPicPr>
          <p:cNvPr id="23" name="Image 4" descr="preencoded.png"/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321660" y="4857792"/>
            <a:ext cx="496133" cy="496133"/>
          </a:xfrm>
          <a:prstGeom prst="rect">
            <a:avLst/>
          </a:prstGeom>
        </p:spPr>
      </p:pic>
      <p:sp>
        <p:nvSpPr>
          <p:cNvPr id="24" name="Text 10"/>
          <p:cNvSpPr/>
          <p:nvPr/>
        </p:nvSpPr>
        <p:spPr>
          <a:xfrm>
            <a:off x="1065800" y="4857792"/>
            <a:ext cx="4065151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latin typeface="DengXian" panose="02010600030101010101" pitchFamily="2" charset="-122"/>
                <a:ea typeface="DengXian" panose="02010600030101010101" pitchFamily="2" charset="-122"/>
                <a:cs typeface="Lato Bold" pitchFamily="34" charset="-120"/>
              </a:rPr>
              <a:t>Manutenção Preventiva vs Corretiva</a:t>
            </a:r>
            <a:endParaRPr lang="en-US" sz="1950" dirty="0"/>
          </a:p>
        </p:txBody>
      </p:sp>
      <p:sp>
        <p:nvSpPr>
          <p:cNvPr id="25" name="Text 11"/>
          <p:cNvSpPr/>
          <p:nvPr/>
        </p:nvSpPr>
        <p:spPr>
          <a:xfrm>
            <a:off x="1065800" y="5287013"/>
            <a:ext cx="5653207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Proporção entre manutenções programadas e emergenciais. Meta: mínimo 60% preventiva</a:t>
            </a:r>
            <a:endParaRPr lang="en-US" sz="1550" dirty="0"/>
          </a:p>
        </p:txBody>
      </p:sp>
      <p:pic>
        <p:nvPicPr>
          <p:cNvPr id="26" name="Image 5" descr="preencoded.png"/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6429988" y="4857792"/>
            <a:ext cx="496133" cy="496133"/>
          </a:xfrm>
          <a:prstGeom prst="rect">
            <a:avLst/>
          </a:prstGeom>
        </p:spPr>
      </p:pic>
      <p:sp>
        <p:nvSpPr>
          <p:cNvPr id="27" name="Text 12"/>
          <p:cNvSpPr/>
          <p:nvPr/>
        </p:nvSpPr>
        <p:spPr>
          <a:xfrm>
            <a:off x="7174129" y="4857792"/>
            <a:ext cx="3769519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latin typeface="DengXian" panose="02010600030101010101" pitchFamily="2" charset="-122"/>
                <a:ea typeface="DengXian" panose="02010600030101010101" pitchFamily="2" charset="-122"/>
                <a:cs typeface="Lato Bold" pitchFamily="34" charset="-120"/>
              </a:rPr>
              <a:t>Custo Manutenção / Valor Veículo</a:t>
            </a:r>
            <a:endParaRPr lang="en-US" sz="1950" dirty="0"/>
          </a:p>
        </p:txBody>
      </p:sp>
      <p:sp>
        <p:nvSpPr>
          <p:cNvPr id="28" name="Text 13"/>
          <p:cNvSpPr/>
          <p:nvPr/>
        </p:nvSpPr>
        <p:spPr>
          <a:xfrm>
            <a:off x="7174129" y="5287013"/>
            <a:ext cx="500276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Relação percentual entre custo anual de manutenção e valor de mercado. Alerta quando superior a 50%</a:t>
            </a:r>
            <a:endParaRPr lang="en-US" sz="1550" dirty="0"/>
          </a:p>
        </p:txBody>
      </p:sp>
    </p:spTree>
    <p:extLst>
      <p:ext uri="{BB962C8B-B14F-4D97-AF65-F5344CB8AC3E}">
        <p14:creationId xmlns:p14="http://schemas.microsoft.com/office/powerpoint/2010/main" val="27257613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387405-8C46-2E20-A7C2-B6B9843628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oogle Shape;61;p14">
            <a:extLst>
              <a:ext uri="{FF2B5EF4-FFF2-40B4-BE49-F238E27FC236}">
                <a16:creationId xmlns:a16="http://schemas.microsoft.com/office/drawing/2014/main" id="{1D127013-35D6-2B56-1D9F-609A76082A64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10421" y="-6994"/>
            <a:ext cx="1219199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BD02747A-D4F3-9CA2-C837-0C4EFEA2478F}"/>
              </a:ext>
            </a:extLst>
          </p:cNvPr>
          <p:cNvSpPr txBox="1"/>
          <p:nvPr/>
        </p:nvSpPr>
        <p:spPr>
          <a:xfrm>
            <a:off x="224363" y="1125711"/>
            <a:ext cx="5407181" cy="2145991"/>
          </a:xfrm>
          <a:prstGeom prst="snip1Rect">
            <a:avLst/>
          </a:prstGeom>
          <a:solidFill>
            <a:schemeClr val="bg1"/>
          </a:solidFill>
          <a:ln w="1270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 sz="2000"/>
          </a:p>
        </p:txBody>
      </p:sp>
      <p:sp>
        <p:nvSpPr>
          <p:cNvPr id="6" name="标题 1">
            <a:extLst>
              <a:ext uri="{FF2B5EF4-FFF2-40B4-BE49-F238E27FC236}">
                <a16:creationId xmlns:a16="http://schemas.microsoft.com/office/drawing/2014/main" id="{06336052-2FD3-B496-EF5F-5246B4B64566}"/>
              </a:ext>
            </a:extLst>
          </p:cNvPr>
          <p:cNvSpPr txBox="1"/>
          <p:nvPr/>
        </p:nvSpPr>
        <p:spPr>
          <a:xfrm>
            <a:off x="319142" y="589744"/>
            <a:ext cx="10671175" cy="46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4000" b="1" dirty="0" err="1">
                <a:solidFill>
                  <a:srgbClr val="282824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Lato Bold" pitchFamily="34" charset="-120"/>
              </a:rPr>
              <a:t>Benefícios</a:t>
            </a:r>
            <a:r>
              <a:rPr lang="en-US" sz="4000" b="1" dirty="0">
                <a:solidFill>
                  <a:srgbClr val="282824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Lato Bold" pitchFamily="34" charset="-120"/>
              </a:rPr>
              <a:t> da </a:t>
            </a:r>
            <a:r>
              <a:rPr lang="en-US" sz="4000" b="1" dirty="0" err="1">
                <a:solidFill>
                  <a:srgbClr val="282824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Lato Bold" pitchFamily="34" charset="-120"/>
              </a:rPr>
              <a:t>Evolução</a:t>
            </a:r>
            <a:r>
              <a:rPr lang="en-US" sz="4000" b="1" dirty="0">
                <a:solidFill>
                  <a:srgbClr val="282824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Lato Bold" pitchFamily="34" charset="-120"/>
              </a:rPr>
              <a:t> Digital</a:t>
            </a:r>
            <a:endParaRPr lang="en-US" sz="4000" dirty="0"/>
          </a:p>
          <a:p>
            <a:pPr algn="l">
              <a:lnSpc>
                <a:spcPct val="110000"/>
              </a:lnSpc>
            </a:pPr>
            <a:endParaRPr kumimoji="1" lang="zh-CN" altLang="en-US" sz="4000" dirty="0"/>
          </a:p>
        </p:txBody>
      </p:sp>
      <p:cxnSp>
        <p:nvCxnSpPr>
          <p:cNvPr id="7" name="线条 1">
            <a:extLst>
              <a:ext uri="{FF2B5EF4-FFF2-40B4-BE49-F238E27FC236}">
                <a16:creationId xmlns:a16="http://schemas.microsoft.com/office/drawing/2014/main" id="{D8D7E4E5-7B63-B9CB-1AF6-EC9AE09128A4}"/>
              </a:ext>
            </a:extLst>
          </p:cNvPr>
          <p:cNvCxnSpPr>
            <a:cxnSpLocks/>
          </p:cNvCxnSpPr>
          <p:nvPr/>
        </p:nvCxnSpPr>
        <p:spPr>
          <a:xfrm>
            <a:off x="0" y="958850"/>
            <a:ext cx="12122150" cy="0"/>
          </a:xfrm>
          <a:prstGeom prst="line">
            <a:avLst/>
          </a:prstGeom>
          <a:noFill/>
          <a:ln w="28575" cap="sq">
            <a:solidFill>
              <a:schemeClr val="accent1"/>
            </a:solidFill>
            <a:prstDash val="solid"/>
            <a:miter/>
          </a:ln>
        </p:spPr>
      </p:cxnSp>
      <p:sp>
        <p:nvSpPr>
          <p:cNvPr id="10" name="标题 1">
            <a:extLst>
              <a:ext uri="{FF2B5EF4-FFF2-40B4-BE49-F238E27FC236}">
                <a16:creationId xmlns:a16="http://schemas.microsoft.com/office/drawing/2014/main" id="{8BE68273-EA9A-7947-9F11-857C58A8E879}"/>
              </a:ext>
            </a:extLst>
          </p:cNvPr>
          <p:cNvSpPr txBox="1"/>
          <p:nvPr/>
        </p:nvSpPr>
        <p:spPr>
          <a:xfrm>
            <a:off x="247549" y="3495083"/>
            <a:ext cx="5407181" cy="2145991"/>
          </a:xfrm>
          <a:prstGeom prst="snip1Rect">
            <a:avLst/>
          </a:prstGeom>
          <a:solidFill>
            <a:schemeClr val="bg1"/>
          </a:solidFill>
          <a:ln w="1270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 sz="2000"/>
          </a:p>
        </p:txBody>
      </p:sp>
      <p:sp>
        <p:nvSpPr>
          <p:cNvPr id="11" name="标题 1">
            <a:extLst>
              <a:ext uri="{FF2B5EF4-FFF2-40B4-BE49-F238E27FC236}">
                <a16:creationId xmlns:a16="http://schemas.microsoft.com/office/drawing/2014/main" id="{80D35C31-FCCE-F7AD-FCD2-D1630DF7958C}"/>
              </a:ext>
            </a:extLst>
          </p:cNvPr>
          <p:cNvSpPr txBox="1"/>
          <p:nvPr/>
        </p:nvSpPr>
        <p:spPr>
          <a:xfrm>
            <a:off x="6134291" y="3495082"/>
            <a:ext cx="5407181" cy="2145991"/>
          </a:xfrm>
          <a:prstGeom prst="snip1Rect">
            <a:avLst/>
          </a:prstGeom>
          <a:solidFill>
            <a:schemeClr val="bg1"/>
          </a:solidFill>
          <a:ln w="1270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 sz="2000"/>
          </a:p>
        </p:txBody>
      </p:sp>
      <p:sp>
        <p:nvSpPr>
          <p:cNvPr id="12" name="标题 1">
            <a:extLst>
              <a:ext uri="{FF2B5EF4-FFF2-40B4-BE49-F238E27FC236}">
                <a16:creationId xmlns:a16="http://schemas.microsoft.com/office/drawing/2014/main" id="{B5C361D7-8C50-A0B6-2DC7-438486F6AB0D}"/>
              </a:ext>
            </a:extLst>
          </p:cNvPr>
          <p:cNvSpPr txBox="1"/>
          <p:nvPr/>
        </p:nvSpPr>
        <p:spPr>
          <a:xfrm>
            <a:off x="6111105" y="1116214"/>
            <a:ext cx="5407181" cy="2145991"/>
          </a:xfrm>
          <a:prstGeom prst="snip1Rect">
            <a:avLst/>
          </a:prstGeom>
          <a:solidFill>
            <a:schemeClr val="bg1"/>
          </a:solidFill>
          <a:ln w="1270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 sz="2000"/>
          </a:p>
        </p:txBody>
      </p:sp>
      <p:sp>
        <p:nvSpPr>
          <p:cNvPr id="13" name="Text 2"/>
          <p:cNvSpPr/>
          <p:nvPr/>
        </p:nvSpPr>
        <p:spPr>
          <a:xfrm>
            <a:off x="500763" y="1190311"/>
            <a:ext cx="2480905" cy="40784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000" b="1" dirty="0">
                <a:solidFill>
                  <a:srgbClr val="4A4A45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Lato Bold" pitchFamily="34" charset="-120"/>
              </a:rPr>
              <a:t>Redução de Custos</a:t>
            </a:r>
            <a:endParaRPr lang="en-US" sz="2000" dirty="0"/>
          </a:p>
        </p:txBody>
      </p:sp>
      <p:sp>
        <p:nvSpPr>
          <p:cNvPr id="14" name="Text 3"/>
          <p:cNvSpPr/>
          <p:nvPr/>
        </p:nvSpPr>
        <p:spPr>
          <a:xfrm>
            <a:off x="511780" y="1568140"/>
            <a:ext cx="4921528" cy="167018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solidFill>
                  <a:srgbClr val="4A4A45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Municípios em nível 4-5 apresentam redução média de 25-35% nos custos operacionais da frota</a:t>
            </a:r>
            <a:endParaRPr lang="en-US" sz="2000" dirty="0"/>
          </a:p>
        </p:txBody>
      </p:sp>
      <p:sp>
        <p:nvSpPr>
          <p:cNvPr id="15" name="Text 5"/>
          <p:cNvSpPr/>
          <p:nvPr/>
        </p:nvSpPr>
        <p:spPr>
          <a:xfrm>
            <a:off x="6356977" y="1233155"/>
            <a:ext cx="2480905" cy="40784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000" b="1" dirty="0">
                <a:solidFill>
                  <a:srgbClr val="4A4A45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Lato Bold" pitchFamily="34" charset="-120"/>
              </a:rPr>
              <a:t>Transparência</a:t>
            </a:r>
            <a:endParaRPr lang="en-US" sz="2000" dirty="0"/>
          </a:p>
        </p:txBody>
      </p:sp>
      <p:sp>
        <p:nvSpPr>
          <p:cNvPr id="16" name="Text 6"/>
          <p:cNvSpPr/>
          <p:nvPr/>
        </p:nvSpPr>
        <p:spPr>
          <a:xfrm>
            <a:off x="6333159" y="1543314"/>
            <a:ext cx="5161309" cy="167018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solidFill>
                  <a:srgbClr val="4A4A45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Rastreabilidade completa de todas as operações facilita auditorias e prestação de contas</a:t>
            </a:r>
            <a:endParaRPr lang="en-US" sz="2000" dirty="0"/>
          </a:p>
        </p:txBody>
      </p:sp>
      <p:sp>
        <p:nvSpPr>
          <p:cNvPr id="17" name="Text 8"/>
          <p:cNvSpPr/>
          <p:nvPr/>
        </p:nvSpPr>
        <p:spPr>
          <a:xfrm>
            <a:off x="523234" y="3706357"/>
            <a:ext cx="2481620" cy="40784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000" b="1" dirty="0">
                <a:solidFill>
                  <a:srgbClr val="4A4A45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Lato Bold" pitchFamily="34" charset="-120"/>
              </a:rPr>
              <a:t>Eficiência Operacional</a:t>
            </a:r>
            <a:endParaRPr lang="en-US" sz="2000" dirty="0"/>
          </a:p>
        </p:txBody>
      </p:sp>
      <p:sp>
        <p:nvSpPr>
          <p:cNvPr id="18" name="Text 9"/>
          <p:cNvSpPr/>
          <p:nvPr/>
        </p:nvSpPr>
        <p:spPr>
          <a:xfrm>
            <a:off x="523234" y="4006711"/>
            <a:ext cx="4922243" cy="167018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solidFill>
                  <a:srgbClr val="4A4A45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Redução de tempo em atividades administrativas, permitindo foco em análise e melhoria</a:t>
            </a:r>
            <a:endParaRPr lang="en-US" sz="2000" dirty="0"/>
          </a:p>
        </p:txBody>
      </p:sp>
      <p:sp>
        <p:nvSpPr>
          <p:cNvPr id="22" name="Text 11"/>
          <p:cNvSpPr/>
          <p:nvPr/>
        </p:nvSpPr>
        <p:spPr>
          <a:xfrm>
            <a:off x="6406165" y="3696552"/>
            <a:ext cx="2480905" cy="40784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000" b="1" dirty="0">
                <a:solidFill>
                  <a:srgbClr val="4A4A45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Lato Bold" pitchFamily="34" charset="-120"/>
              </a:rPr>
              <a:t>Tomada de Decisão</a:t>
            </a:r>
            <a:endParaRPr lang="en-US" sz="2000" dirty="0"/>
          </a:p>
        </p:txBody>
      </p:sp>
      <p:sp>
        <p:nvSpPr>
          <p:cNvPr id="23" name="Text 12"/>
          <p:cNvSpPr/>
          <p:nvPr/>
        </p:nvSpPr>
        <p:spPr>
          <a:xfrm>
            <a:off x="6406165" y="3996906"/>
            <a:ext cx="4948596" cy="125264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solidFill>
                  <a:srgbClr val="4A4A45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Decisões baseadas em dados concretos, não em percepções ou informações incompletas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3812523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80557E-A232-A734-9DFE-FB0B9845AD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61;p14">
            <a:extLst>
              <a:ext uri="{FF2B5EF4-FFF2-40B4-BE49-F238E27FC236}">
                <a16:creationId xmlns:a16="http://schemas.microsoft.com/office/drawing/2014/main" id="{A52BD3A3-E0C3-9468-C589-0A3A2D6A5886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5110" y="-14514"/>
            <a:ext cx="1219199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Shape 13"/>
          <p:cNvSpPr/>
          <p:nvPr/>
        </p:nvSpPr>
        <p:spPr>
          <a:xfrm>
            <a:off x="462398" y="475654"/>
            <a:ext cx="10916801" cy="5112345"/>
          </a:xfrm>
          <a:prstGeom prst="roundRect">
            <a:avLst>
              <a:gd name="adj" fmla="val 596"/>
            </a:avLst>
          </a:prstGeom>
          <a:solidFill>
            <a:srgbClr val="FF6600"/>
          </a:solidFill>
          <a:ln/>
        </p:spPr>
      </p:sp>
      <p:sp>
        <p:nvSpPr>
          <p:cNvPr id="16" name="Text 14"/>
          <p:cNvSpPr/>
          <p:nvPr/>
        </p:nvSpPr>
        <p:spPr>
          <a:xfrm>
            <a:off x="2692757" y="657989"/>
            <a:ext cx="5340601" cy="317405"/>
          </a:xfrm>
          <a:prstGeom prst="rect">
            <a:avLst/>
          </a:prstGeom>
          <a:solidFill>
            <a:srgbClr val="FF6600"/>
          </a:solidFill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3000" b="1" dirty="0">
                <a:solidFill>
                  <a:srgbClr val="FFFFFF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Lato Bold" pitchFamily="34" charset="-120"/>
              </a:rPr>
              <a:t>Impacto no Controle Externo</a:t>
            </a:r>
            <a:endParaRPr lang="en-US" sz="3000" dirty="0"/>
          </a:p>
        </p:txBody>
      </p:sp>
      <p:sp>
        <p:nvSpPr>
          <p:cNvPr id="17" name="Text 15"/>
          <p:cNvSpPr/>
          <p:nvPr/>
        </p:nvSpPr>
        <p:spPr>
          <a:xfrm>
            <a:off x="660754" y="966981"/>
            <a:ext cx="10257121" cy="974877"/>
          </a:xfrm>
          <a:prstGeom prst="rect">
            <a:avLst/>
          </a:prstGeom>
          <a:solidFill>
            <a:srgbClr val="FF6600"/>
          </a:solidFill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3000" dirty="0">
                <a:solidFill>
                  <a:srgbClr val="FFFFFF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A evolução da maturidade digital impacta diretamente a relação com o Tribunal de Contas. Municípios com controles digitais robustos apresentam:</a:t>
            </a:r>
            <a:endParaRPr lang="en-US" sz="3000" dirty="0"/>
          </a:p>
        </p:txBody>
      </p:sp>
      <p:sp>
        <p:nvSpPr>
          <p:cNvPr id="18" name="Text 16"/>
          <p:cNvSpPr/>
          <p:nvPr/>
        </p:nvSpPr>
        <p:spPr>
          <a:xfrm>
            <a:off x="660755" y="3197345"/>
            <a:ext cx="10257121" cy="1299915"/>
          </a:xfrm>
          <a:prstGeom prst="rect">
            <a:avLst/>
          </a:prstGeom>
          <a:solidFill>
            <a:srgbClr val="FF6600"/>
          </a:solidFill>
          <a:ln/>
        </p:spPr>
        <p:txBody>
          <a:bodyPr wrap="square" lIns="0" tIns="0" rIns="0" bIns="0" rtlCol="0" anchor="t"/>
          <a:lstStyle/>
          <a:p>
            <a:pPr marL="342900" indent="-342900" algn="l">
              <a:spcBef>
                <a:spcPts val="1200"/>
              </a:spcBef>
              <a:buSzPct val="100000"/>
              <a:buChar char="•"/>
            </a:pPr>
            <a:r>
              <a:rPr lang="en-US" sz="3000" dirty="0" err="1">
                <a:solidFill>
                  <a:srgbClr val="FFFFFF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Redução</a:t>
            </a:r>
            <a:r>
              <a:rPr lang="en-US" sz="3000" dirty="0">
                <a:solidFill>
                  <a:srgbClr val="FFFFFF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 no tempo de resposta a diligências</a:t>
            </a:r>
            <a:endParaRPr lang="en-US" sz="3000" dirty="0"/>
          </a:p>
          <a:p>
            <a:pPr marL="342900" indent="-342900" algn="l">
              <a:spcBef>
                <a:spcPts val="1200"/>
              </a:spcBef>
              <a:buSzPct val="100000"/>
              <a:buChar char="•"/>
            </a:pPr>
            <a:r>
              <a:rPr lang="en-US" sz="3000" dirty="0">
                <a:solidFill>
                  <a:srgbClr val="FFFFFF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Diminuição de </a:t>
            </a:r>
            <a:r>
              <a:rPr lang="en-US" sz="3000" dirty="0" err="1">
                <a:solidFill>
                  <a:srgbClr val="FFFFFF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apontamentos</a:t>
            </a:r>
            <a:r>
              <a:rPr lang="en-US" sz="3000" dirty="0">
                <a:solidFill>
                  <a:srgbClr val="FFFFFF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 relacionados à frota</a:t>
            </a:r>
            <a:endParaRPr lang="en-US" sz="3000" dirty="0"/>
          </a:p>
          <a:p>
            <a:pPr marL="342900" indent="-342900" algn="l">
              <a:spcBef>
                <a:spcPts val="1200"/>
              </a:spcBef>
              <a:buSzPct val="100000"/>
              <a:buChar char="•"/>
            </a:pPr>
            <a:r>
              <a:rPr lang="en-US" sz="3000" dirty="0">
                <a:solidFill>
                  <a:srgbClr val="FFFFFF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Maior facilidade em demonstrar economicidade</a:t>
            </a:r>
            <a:endParaRPr lang="en-US" sz="3000" dirty="0"/>
          </a:p>
          <a:p>
            <a:pPr marL="342900" indent="-342900" algn="l">
              <a:spcBef>
                <a:spcPts val="1200"/>
              </a:spcBef>
              <a:buSzPct val="100000"/>
              <a:buChar char="•"/>
            </a:pPr>
            <a:r>
              <a:rPr lang="en-US" sz="3000" dirty="0">
                <a:solidFill>
                  <a:srgbClr val="FFFFFF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Capacidade de comprovar regularidade dos procedimentos</a:t>
            </a:r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22203901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6E1B77-33AF-2556-4E1A-8790256DD1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oogle Shape;61;p14">
            <a:extLst>
              <a:ext uri="{FF2B5EF4-FFF2-40B4-BE49-F238E27FC236}">
                <a16:creationId xmlns:a16="http://schemas.microsoft.com/office/drawing/2014/main" id="{7848C4F2-F5B2-42E7-6EE8-3A3653FBD596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5110" y="-14514"/>
            <a:ext cx="1219199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C0C7A03B-00E9-D8D1-5B4A-805214E12D60}"/>
              </a:ext>
            </a:extLst>
          </p:cNvPr>
          <p:cNvSpPr txBox="1"/>
          <p:nvPr/>
        </p:nvSpPr>
        <p:spPr>
          <a:xfrm rot="1748867">
            <a:off x="438687" y="2610282"/>
            <a:ext cx="256674" cy="221271"/>
          </a:xfrm>
          <a:prstGeom prst="triangle">
            <a:avLst/>
          </a:prstGeom>
          <a:solidFill>
            <a:schemeClr val="accent1">
              <a:lumMod val="50000"/>
            </a:schemeClr>
          </a:solidFill>
          <a:ln w="12700" cap="flat">
            <a:solidFill>
              <a:schemeClr val="accent1">
                <a:shade val="15000"/>
              </a:schemeClr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>
            <a:extLst>
              <a:ext uri="{FF2B5EF4-FFF2-40B4-BE49-F238E27FC236}">
                <a16:creationId xmlns:a16="http://schemas.microsoft.com/office/drawing/2014/main" id="{E0659CE4-82CA-98E0-9A95-310AE3B995F1}"/>
              </a:ext>
            </a:extLst>
          </p:cNvPr>
          <p:cNvSpPr txBox="1"/>
          <p:nvPr/>
        </p:nvSpPr>
        <p:spPr>
          <a:xfrm>
            <a:off x="127000" y="1266916"/>
            <a:ext cx="11995150" cy="3860536"/>
          </a:xfrm>
          <a:prstGeom prst="rect">
            <a:avLst/>
          </a:prstGeom>
          <a:solidFill>
            <a:schemeClr val="bg1"/>
          </a:solidFill>
          <a:ln w="1270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>
            <a:extLst>
              <a:ext uri="{FF2B5EF4-FFF2-40B4-BE49-F238E27FC236}">
                <a16:creationId xmlns:a16="http://schemas.microsoft.com/office/drawing/2014/main" id="{B15491E9-B8FB-5177-3C7A-AC27B42BBB5C}"/>
              </a:ext>
            </a:extLst>
          </p:cNvPr>
          <p:cNvSpPr txBox="1"/>
          <p:nvPr/>
        </p:nvSpPr>
        <p:spPr>
          <a:xfrm>
            <a:off x="10677690" y="4940560"/>
            <a:ext cx="778042" cy="64168"/>
          </a:xfrm>
          <a:prstGeom prst="rect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标题 1">
            <a:extLst>
              <a:ext uri="{FF2B5EF4-FFF2-40B4-BE49-F238E27FC236}">
                <a16:creationId xmlns:a16="http://schemas.microsoft.com/office/drawing/2014/main" id="{5DA78C42-B460-9EEA-F341-BAB18829EDBB}"/>
              </a:ext>
            </a:extLst>
          </p:cNvPr>
          <p:cNvSpPr txBox="1"/>
          <p:nvPr/>
        </p:nvSpPr>
        <p:spPr>
          <a:xfrm flipV="1">
            <a:off x="10369147" y="4772113"/>
            <a:ext cx="539482" cy="4571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标题 1">
            <a:extLst>
              <a:ext uri="{FF2B5EF4-FFF2-40B4-BE49-F238E27FC236}">
                <a16:creationId xmlns:a16="http://schemas.microsoft.com/office/drawing/2014/main" id="{49BCDA1E-EBDB-5354-45CA-43C00201F236}"/>
              </a:ext>
            </a:extLst>
          </p:cNvPr>
          <p:cNvSpPr txBox="1"/>
          <p:nvPr/>
        </p:nvSpPr>
        <p:spPr>
          <a:xfrm>
            <a:off x="706706" y="1579469"/>
            <a:ext cx="778042" cy="64168"/>
          </a:xfrm>
          <a:prstGeom prst="rect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标题 1">
            <a:extLst>
              <a:ext uri="{FF2B5EF4-FFF2-40B4-BE49-F238E27FC236}">
                <a16:creationId xmlns:a16="http://schemas.microsoft.com/office/drawing/2014/main" id="{B9EB6BEF-2F30-40D4-E4DB-E0E475572E77}"/>
              </a:ext>
            </a:extLst>
          </p:cNvPr>
          <p:cNvSpPr txBox="1"/>
          <p:nvPr/>
        </p:nvSpPr>
        <p:spPr>
          <a:xfrm flipV="1">
            <a:off x="398163" y="1411022"/>
            <a:ext cx="539482" cy="4571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标题 1">
            <a:extLst>
              <a:ext uri="{FF2B5EF4-FFF2-40B4-BE49-F238E27FC236}">
                <a16:creationId xmlns:a16="http://schemas.microsoft.com/office/drawing/2014/main" id="{AB6A2B1B-3CA2-C265-5103-5E569B6C528A}"/>
              </a:ext>
            </a:extLst>
          </p:cNvPr>
          <p:cNvSpPr txBox="1"/>
          <p:nvPr/>
        </p:nvSpPr>
        <p:spPr>
          <a:xfrm>
            <a:off x="469949" y="385783"/>
            <a:ext cx="10671175" cy="46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4000" b="1" dirty="0" err="1">
                <a:solidFill>
                  <a:srgbClr val="282824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Lato Bold" pitchFamily="34" charset="-120"/>
              </a:rPr>
              <a:t>Roteiro</a:t>
            </a:r>
            <a:r>
              <a:rPr lang="en-US" sz="3600" b="1" dirty="0">
                <a:solidFill>
                  <a:srgbClr val="282824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Lato Bold" pitchFamily="34" charset="-120"/>
              </a:rPr>
              <a:t> para </a:t>
            </a:r>
            <a:r>
              <a:rPr lang="en-US" sz="3600" b="1" dirty="0" err="1">
                <a:solidFill>
                  <a:srgbClr val="282824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Lato Bold" pitchFamily="34" charset="-120"/>
              </a:rPr>
              <a:t>Evolução</a:t>
            </a:r>
            <a:r>
              <a:rPr lang="en-US" sz="3600" b="1" dirty="0">
                <a:solidFill>
                  <a:srgbClr val="282824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Lato Bold" pitchFamily="34" charset="-120"/>
              </a:rPr>
              <a:t> da Maturidade</a:t>
            </a:r>
            <a:endParaRPr lang="en-US" sz="3600" dirty="0"/>
          </a:p>
          <a:p>
            <a:pPr algn="l">
              <a:lnSpc>
                <a:spcPct val="110000"/>
              </a:lnSpc>
            </a:pPr>
            <a:endParaRPr kumimoji="1" lang="zh-CN" altLang="en-US" dirty="0"/>
          </a:p>
        </p:txBody>
      </p:sp>
      <p:cxnSp>
        <p:nvCxnSpPr>
          <p:cNvPr id="12" name="线条 1">
            <a:extLst>
              <a:ext uri="{FF2B5EF4-FFF2-40B4-BE49-F238E27FC236}">
                <a16:creationId xmlns:a16="http://schemas.microsoft.com/office/drawing/2014/main" id="{19A9B38A-71C9-D0A8-F494-D616851BEEEB}"/>
              </a:ext>
            </a:extLst>
          </p:cNvPr>
          <p:cNvCxnSpPr/>
          <p:nvPr/>
        </p:nvCxnSpPr>
        <p:spPr>
          <a:xfrm>
            <a:off x="0" y="958850"/>
            <a:ext cx="12122150" cy="0"/>
          </a:xfrm>
          <a:prstGeom prst="line">
            <a:avLst/>
          </a:prstGeom>
          <a:noFill/>
          <a:ln w="28575" cap="sq">
            <a:solidFill>
              <a:schemeClr val="accent1"/>
            </a:solidFill>
            <a:prstDash val="solid"/>
            <a:miter/>
          </a:ln>
        </p:spPr>
      </p:cxnSp>
      <p:pic>
        <p:nvPicPr>
          <p:cNvPr id="2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04810" y="1553463"/>
            <a:ext cx="13042821" cy="3451265"/>
          </a:xfrm>
          <a:prstGeom prst="rect">
            <a:avLst/>
          </a:prstGeom>
        </p:spPr>
      </p:pic>
      <p:sp>
        <p:nvSpPr>
          <p:cNvPr id="26" name="Text 1"/>
          <p:cNvSpPr/>
          <p:nvPr/>
        </p:nvSpPr>
        <p:spPr>
          <a:xfrm>
            <a:off x="301181" y="2720403"/>
            <a:ext cx="1971578" cy="3530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282824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Lato Bold" pitchFamily="34" charset="-120"/>
              </a:rPr>
              <a:t>Diagnóstico</a:t>
            </a:r>
            <a:endParaRPr lang="en-US" sz="2200" dirty="0"/>
          </a:p>
        </p:txBody>
      </p:sp>
      <p:sp>
        <p:nvSpPr>
          <p:cNvPr id="27" name="Text 2"/>
          <p:cNvSpPr/>
          <p:nvPr/>
        </p:nvSpPr>
        <p:spPr>
          <a:xfrm>
            <a:off x="301181" y="3173828"/>
            <a:ext cx="1971578" cy="56482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200"/>
              </a:lnSpc>
              <a:buNone/>
            </a:pPr>
            <a:r>
              <a:rPr lang="en-US" sz="1750" dirty="0" err="1">
                <a:solidFill>
                  <a:srgbClr val="4A4A45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Avaliação</a:t>
            </a:r>
            <a:r>
              <a:rPr lang="en-US" sz="1750" dirty="0">
                <a:solidFill>
                  <a:srgbClr val="4A4A45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 das necessidades</a:t>
            </a:r>
            <a:endParaRPr lang="en-US" sz="1750" dirty="0"/>
          </a:p>
        </p:txBody>
      </p:sp>
      <p:sp>
        <p:nvSpPr>
          <p:cNvPr id="28" name="Text 3"/>
          <p:cNvSpPr/>
          <p:nvPr/>
        </p:nvSpPr>
        <p:spPr>
          <a:xfrm>
            <a:off x="2560464" y="2466234"/>
            <a:ext cx="1971578" cy="70602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282824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Lato Bold" pitchFamily="34" charset="-120"/>
              </a:rPr>
              <a:t>Seleção de Sistema</a:t>
            </a:r>
            <a:endParaRPr lang="en-US" sz="2200" dirty="0"/>
          </a:p>
        </p:txBody>
      </p:sp>
      <p:sp>
        <p:nvSpPr>
          <p:cNvPr id="29" name="Text 4"/>
          <p:cNvSpPr/>
          <p:nvPr/>
        </p:nvSpPr>
        <p:spPr>
          <a:xfrm>
            <a:off x="2560464" y="3272672"/>
            <a:ext cx="1971578" cy="5648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200"/>
              </a:lnSpc>
              <a:buNone/>
            </a:pPr>
            <a:r>
              <a:rPr lang="en-US" sz="1750" dirty="0">
                <a:solidFill>
                  <a:srgbClr val="4A4A45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Escolha de soluções e planejamento</a:t>
            </a:r>
            <a:endParaRPr lang="en-US" sz="1750" dirty="0"/>
          </a:p>
        </p:txBody>
      </p:sp>
      <p:sp>
        <p:nvSpPr>
          <p:cNvPr id="30" name="Text 5"/>
          <p:cNvSpPr/>
          <p:nvPr/>
        </p:nvSpPr>
        <p:spPr>
          <a:xfrm>
            <a:off x="4819748" y="2720403"/>
            <a:ext cx="1971578" cy="3530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282824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Lato Bold" pitchFamily="34" charset="-120"/>
              </a:rPr>
              <a:t>Implementação</a:t>
            </a:r>
            <a:endParaRPr lang="en-US" sz="2200" dirty="0"/>
          </a:p>
        </p:txBody>
      </p:sp>
      <p:sp>
        <p:nvSpPr>
          <p:cNvPr id="31" name="Text 6"/>
          <p:cNvSpPr/>
          <p:nvPr/>
        </p:nvSpPr>
        <p:spPr>
          <a:xfrm>
            <a:off x="4819748" y="3173828"/>
            <a:ext cx="1971578" cy="84723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200"/>
              </a:lnSpc>
              <a:buNone/>
            </a:pPr>
            <a:r>
              <a:rPr lang="en-US" sz="1750" dirty="0">
                <a:solidFill>
                  <a:srgbClr val="4A4A45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Configuração e capacitação da equipa</a:t>
            </a:r>
            <a:endParaRPr lang="en-US" sz="1750" dirty="0"/>
          </a:p>
        </p:txBody>
      </p:sp>
      <p:sp>
        <p:nvSpPr>
          <p:cNvPr id="32" name="Text 7"/>
          <p:cNvSpPr/>
          <p:nvPr/>
        </p:nvSpPr>
        <p:spPr>
          <a:xfrm>
            <a:off x="7079031" y="2536836"/>
            <a:ext cx="1971578" cy="3530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282824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Lato Bold" pitchFamily="34" charset="-120"/>
              </a:rPr>
              <a:t>Integração</a:t>
            </a:r>
            <a:endParaRPr lang="en-US" sz="2200" dirty="0"/>
          </a:p>
        </p:txBody>
      </p:sp>
      <p:sp>
        <p:nvSpPr>
          <p:cNvPr id="33" name="Text 8"/>
          <p:cNvSpPr/>
          <p:nvPr/>
        </p:nvSpPr>
        <p:spPr>
          <a:xfrm>
            <a:off x="7079031" y="2990262"/>
            <a:ext cx="1971578" cy="84723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200"/>
              </a:lnSpc>
              <a:buNone/>
            </a:pPr>
            <a:r>
              <a:rPr lang="en-US" sz="1750" dirty="0">
                <a:solidFill>
                  <a:srgbClr val="4A4A45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Automação e conectividade entre sistemas</a:t>
            </a:r>
            <a:endParaRPr lang="en-US" sz="1750" dirty="0"/>
          </a:p>
        </p:txBody>
      </p:sp>
      <p:sp>
        <p:nvSpPr>
          <p:cNvPr id="34" name="Text 9"/>
          <p:cNvSpPr/>
          <p:nvPr/>
        </p:nvSpPr>
        <p:spPr>
          <a:xfrm>
            <a:off x="9350866" y="2720403"/>
            <a:ext cx="1971577" cy="3530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282824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Lato Bold" pitchFamily="34" charset="-120"/>
              </a:rPr>
              <a:t>Otimização</a:t>
            </a:r>
            <a:endParaRPr lang="en-US" sz="2200" dirty="0"/>
          </a:p>
        </p:txBody>
      </p:sp>
      <p:sp>
        <p:nvSpPr>
          <p:cNvPr id="35" name="Text 10"/>
          <p:cNvSpPr/>
          <p:nvPr/>
        </p:nvSpPr>
        <p:spPr>
          <a:xfrm>
            <a:off x="9350866" y="3173828"/>
            <a:ext cx="1971577" cy="56482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200"/>
              </a:lnSpc>
              <a:buNone/>
            </a:pPr>
            <a:r>
              <a:rPr lang="en-US" sz="1750" dirty="0">
                <a:solidFill>
                  <a:srgbClr val="4A4A45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Melhoria contínua e métricas</a:t>
            </a:r>
            <a:endParaRPr lang="en-US" sz="1750" dirty="0"/>
          </a:p>
        </p:txBody>
      </p:sp>
    </p:spTree>
    <p:extLst>
      <p:ext uri="{BB962C8B-B14F-4D97-AF65-F5344CB8AC3E}">
        <p14:creationId xmlns:p14="http://schemas.microsoft.com/office/powerpoint/2010/main" val="17753660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54D159-A346-9498-CE4A-0C366350B8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61;p14">
            <a:extLst>
              <a:ext uri="{FF2B5EF4-FFF2-40B4-BE49-F238E27FC236}">
                <a16:creationId xmlns:a16="http://schemas.microsoft.com/office/drawing/2014/main" id="{FC692561-5074-6C65-DCAD-3FBD94ABAA23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5110" y="-14514"/>
            <a:ext cx="1219199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7F6075BA-09B5-B0CB-C312-DBAA096D9DC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4300" y="-139700"/>
            <a:ext cx="12321400" cy="8214266"/>
          </a:xfrm>
          <a:prstGeom prst="rect">
            <a:avLst/>
          </a:prstGeom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5DB7A064-F60D-3AC6-9EAF-C0952B5D0DEA}"/>
              </a:ext>
            </a:extLst>
          </p:cNvPr>
          <p:cNvSpPr txBox="1"/>
          <p:nvPr/>
        </p:nvSpPr>
        <p:spPr>
          <a:xfrm>
            <a:off x="1828800" y="2047778"/>
            <a:ext cx="885190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6000" b="1" dirty="0">
                <a:effectLst/>
                <a:latin typeface="DengXian" panose="02010600030101010101" pitchFamily="2" charset="-122"/>
                <a:ea typeface="DengXian" panose="02010600030101010101" pitchFamily="2" charset="-122"/>
                <a:cs typeface="Times New Roman" panose="02020603050405020304" pitchFamily="18" charset="0"/>
              </a:rPr>
              <a:t>Análise do perfil dos motoristas e operadores </a:t>
            </a:r>
            <a:endParaRPr lang="pt-BR" sz="6000" b="1" dirty="0"/>
          </a:p>
        </p:txBody>
      </p:sp>
      <p:cxnSp>
        <p:nvCxnSpPr>
          <p:cNvPr id="10" name="线条 1">
            <a:extLst>
              <a:ext uri="{FF2B5EF4-FFF2-40B4-BE49-F238E27FC236}">
                <a16:creationId xmlns:a16="http://schemas.microsoft.com/office/drawing/2014/main" id="{A4E03121-59C9-730C-F77D-0F5A9B41548E}"/>
              </a:ext>
            </a:extLst>
          </p:cNvPr>
          <p:cNvCxnSpPr/>
          <p:nvPr/>
        </p:nvCxnSpPr>
        <p:spPr>
          <a:xfrm>
            <a:off x="-203200" y="4460401"/>
            <a:ext cx="12122150" cy="0"/>
          </a:xfrm>
          <a:prstGeom prst="line">
            <a:avLst/>
          </a:prstGeom>
          <a:noFill/>
          <a:ln w="28575" cap="sq">
            <a:solidFill>
              <a:schemeClr val="accent1"/>
            </a:solidFill>
            <a:prstDash val="solid"/>
            <a:miter/>
          </a:ln>
        </p:spPr>
      </p:cxnSp>
      <p:sp>
        <p:nvSpPr>
          <p:cNvPr id="11" name="标题 1">
            <a:extLst>
              <a:ext uri="{FF2B5EF4-FFF2-40B4-BE49-F238E27FC236}">
                <a16:creationId xmlns:a16="http://schemas.microsoft.com/office/drawing/2014/main" id="{F8C630A9-70EA-EFFF-ABC0-2FDE9C665BC0}"/>
              </a:ext>
            </a:extLst>
          </p:cNvPr>
          <p:cNvSpPr txBox="1"/>
          <p:nvPr/>
        </p:nvSpPr>
        <p:spPr>
          <a:xfrm>
            <a:off x="4715510" y="4049363"/>
            <a:ext cx="2354580" cy="2354580"/>
          </a:xfrm>
          <a:prstGeom prst="ellipse">
            <a:avLst/>
          </a:prstGeom>
          <a:gradFill>
            <a:gsLst>
              <a:gs pos="0">
                <a:schemeClr val="accent2"/>
              </a:gs>
              <a:gs pos="82000">
                <a:schemeClr val="accent1"/>
              </a:gs>
            </a:gsLst>
            <a:lin ang="54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标题 1">
            <a:extLst>
              <a:ext uri="{FF2B5EF4-FFF2-40B4-BE49-F238E27FC236}">
                <a16:creationId xmlns:a16="http://schemas.microsoft.com/office/drawing/2014/main" id="{6829316B-4DA0-9DDD-2678-37C5CD7816E2}"/>
              </a:ext>
            </a:extLst>
          </p:cNvPr>
          <p:cNvSpPr txBox="1"/>
          <p:nvPr/>
        </p:nvSpPr>
        <p:spPr>
          <a:xfrm>
            <a:off x="4934962" y="4299443"/>
            <a:ext cx="1915676" cy="1915676"/>
          </a:xfrm>
          <a:prstGeom prst="ellipse">
            <a:avLst/>
          </a:pr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3" name="标题 1">
            <a:extLst>
              <a:ext uri="{FF2B5EF4-FFF2-40B4-BE49-F238E27FC236}">
                <a16:creationId xmlns:a16="http://schemas.microsoft.com/office/drawing/2014/main" id="{F56F3D71-32BC-FEDD-6476-97BBCBC312D6}"/>
              </a:ext>
            </a:extLst>
          </p:cNvPr>
          <p:cNvSpPr txBox="1"/>
          <p:nvPr/>
        </p:nvSpPr>
        <p:spPr>
          <a:xfrm>
            <a:off x="4631690" y="4401721"/>
            <a:ext cx="2218948" cy="1414512"/>
          </a:xfrm>
          <a:prstGeom prst="rect">
            <a:avLst/>
          </a:prstGeom>
          <a:noFill/>
          <a:ln w="12700" cap="sq">
            <a:noFill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kumimoji="1" lang="en-US" altLang="zh-CN" sz="9600" dirty="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DengXian" panose="02010600030101010101" pitchFamily="2" charset="-122"/>
                <a:ea typeface="DengXian" panose="02010600030101010101" pitchFamily="2" charset="-122"/>
                <a:cs typeface="Barlow-Black"/>
              </a:rPr>
              <a:t> 04</a:t>
            </a:r>
            <a:endParaRPr kumimoji="1" lang="zh-CN" altLang="en-US" dirty="0"/>
          </a:p>
        </p:txBody>
      </p:sp>
      <p:sp>
        <p:nvSpPr>
          <p:cNvPr id="14" name="标题 1">
            <a:extLst>
              <a:ext uri="{FF2B5EF4-FFF2-40B4-BE49-F238E27FC236}">
                <a16:creationId xmlns:a16="http://schemas.microsoft.com/office/drawing/2014/main" id="{A130504C-35E6-40C7-D0D0-BEEA48EC0FB6}"/>
              </a:ext>
            </a:extLst>
          </p:cNvPr>
          <p:cNvSpPr txBox="1"/>
          <p:nvPr/>
        </p:nvSpPr>
        <p:spPr>
          <a:xfrm>
            <a:off x="3380222" y="4094452"/>
            <a:ext cx="419100" cy="419100"/>
          </a:xfrm>
          <a:prstGeom prst="ellipse">
            <a:avLst/>
          </a:prstGeom>
          <a:solidFill>
            <a:schemeClr val="accent2"/>
          </a:solidFill>
          <a:ln w="12700" cap="sq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984837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Google Shape;61;p14">
            <a:extLst>
              <a:ext uri="{FF2B5EF4-FFF2-40B4-BE49-F238E27FC236}">
                <a16:creationId xmlns:a16="http://schemas.microsoft.com/office/drawing/2014/main" id="{B2E4EAC6-1A83-2AF5-AEFF-316F6969DB0C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5110" y="-14514"/>
            <a:ext cx="1219199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标题 1"/>
          <p:cNvSpPr txBox="1"/>
          <p:nvPr/>
        </p:nvSpPr>
        <p:spPr>
          <a:xfrm>
            <a:off x="783724" y="2546802"/>
            <a:ext cx="10772970" cy="1731332"/>
          </a:xfrm>
          <a:prstGeom prst="roundRect">
            <a:avLst>
              <a:gd name="adj" fmla="val 8757"/>
            </a:avLst>
          </a:prstGeom>
          <a:solidFill>
            <a:schemeClr val="bg1"/>
          </a:solidFill>
          <a:ln w="44450" cap="sq">
            <a:solidFill>
              <a:schemeClr val="accent1"/>
            </a:solidFill>
            <a:miter/>
          </a:ln>
          <a:effectLst>
            <a:outerShdw blurRad="317500" dist="190500" dir="3000000" algn="tl" rotWithShape="0">
              <a:schemeClr val="accent1">
                <a:alpha val="15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>
            <a:off x="9492707" y="3288352"/>
            <a:ext cx="468000" cy="451793"/>
          </a:xfrm>
          <a:custGeom>
            <a:avLst/>
            <a:gdLst>
              <a:gd name="T0" fmla="*/ 8270 w 8441"/>
              <a:gd name="T1" fmla="*/ 6791 h 8160"/>
              <a:gd name="T2" fmla="*/ 5734 w 8441"/>
              <a:gd name="T3" fmla="*/ 4255 h 8160"/>
              <a:gd name="T4" fmla="*/ 5225 w 8441"/>
              <a:gd name="T5" fmla="*/ 848 h 8160"/>
              <a:gd name="T6" fmla="*/ 3177 w 8441"/>
              <a:gd name="T7" fmla="*/ 0 h 8160"/>
              <a:gd name="T8" fmla="*/ 1130 w 8441"/>
              <a:gd name="T9" fmla="*/ 848 h 8160"/>
              <a:gd name="T10" fmla="*/ 1130 w 8441"/>
              <a:gd name="T11" fmla="*/ 4944 h 8160"/>
              <a:gd name="T12" fmla="*/ 3177 w 8441"/>
              <a:gd name="T13" fmla="*/ 5792 h 8160"/>
              <a:gd name="T14" fmla="*/ 4538 w 8441"/>
              <a:gd name="T15" fmla="*/ 5454 h 8160"/>
              <a:gd name="T16" fmla="*/ 7072 w 8441"/>
              <a:gd name="T17" fmla="*/ 7988 h 8160"/>
              <a:gd name="T18" fmla="*/ 7486 w 8441"/>
              <a:gd name="T19" fmla="*/ 8160 h 8160"/>
              <a:gd name="T20" fmla="*/ 7901 w 8441"/>
              <a:gd name="T21" fmla="*/ 7988 h 8160"/>
              <a:gd name="T22" fmla="*/ 8270 w 8441"/>
              <a:gd name="T23" fmla="*/ 7620 h 8160"/>
              <a:gd name="T24" fmla="*/ 8441 w 8441"/>
              <a:gd name="T25" fmla="*/ 7205 h 8160"/>
              <a:gd name="T26" fmla="*/ 8270 w 8441"/>
              <a:gd name="T27" fmla="*/ 6791 h 8160"/>
              <a:gd name="T28" fmla="*/ 1793 w 8441"/>
              <a:gd name="T29" fmla="*/ 4281 h 8160"/>
              <a:gd name="T30" fmla="*/ 1793 w 8441"/>
              <a:gd name="T31" fmla="*/ 1511 h 8160"/>
              <a:gd name="T32" fmla="*/ 3177 w 8441"/>
              <a:gd name="T33" fmla="*/ 938 h 8160"/>
              <a:gd name="T34" fmla="*/ 4562 w 8441"/>
              <a:gd name="T35" fmla="*/ 1511 h 8160"/>
              <a:gd name="T36" fmla="*/ 4562 w 8441"/>
              <a:gd name="T37" fmla="*/ 4281 h 8160"/>
              <a:gd name="T38" fmla="*/ 3177 w 8441"/>
              <a:gd name="T39" fmla="*/ 4854 h 8160"/>
              <a:gd name="T40" fmla="*/ 1793 w 8441"/>
              <a:gd name="T41" fmla="*/ 4281 h 8160"/>
            </a:gdLst>
            <a:ahLst/>
            <a:cxnLst/>
            <a:rect l="0" t="0" r="r" b="b"/>
            <a:pathLst>
              <a:path w="8441" h="8160">
                <a:moveTo>
                  <a:pt x="8270" y="6791"/>
                </a:moveTo>
                <a:lnTo>
                  <a:pt x="5734" y="4255"/>
                </a:lnTo>
                <a:cubicBezTo>
                  <a:pt x="6316" y="3161"/>
                  <a:pt x="6146" y="1769"/>
                  <a:pt x="5225" y="848"/>
                </a:cubicBezTo>
                <a:cubicBezTo>
                  <a:pt x="4678" y="301"/>
                  <a:pt x="3951" y="0"/>
                  <a:pt x="3177" y="0"/>
                </a:cubicBezTo>
                <a:cubicBezTo>
                  <a:pt x="2404" y="0"/>
                  <a:pt x="1676" y="301"/>
                  <a:pt x="1130" y="848"/>
                </a:cubicBezTo>
                <a:cubicBezTo>
                  <a:pt x="0" y="1977"/>
                  <a:pt x="0" y="3815"/>
                  <a:pt x="1130" y="4944"/>
                </a:cubicBezTo>
                <a:cubicBezTo>
                  <a:pt x="1677" y="5491"/>
                  <a:pt x="2404" y="5792"/>
                  <a:pt x="3177" y="5792"/>
                </a:cubicBezTo>
                <a:cubicBezTo>
                  <a:pt x="3660" y="5792"/>
                  <a:pt x="4124" y="5675"/>
                  <a:pt x="4538" y="5454"/>
                </a:cubicBezTo>
                <a:lnTo>
                  <a:pt x="7072" y="7988"/>
                </a:lnTo>
                <a:cubicBezTo>
                  <a:pt x="7183" y="8099"/>
                  <a:pt x="7330" y="8160"/>
                  <a:pt x="7486" y="8160"/>
                </a:cubicBezTo>
                <a:cubicBezTo>
                  <a:pt x="7643" y="8160"/>
                  <a:pt x="7790" y="8099"/>
                  <a:pt x="7901" y="7988"/>
                </a:cubicBezTo>
                <a:lnTo>
                  <a:pt x="8270" y="7620"/>
                </a:lnTo>
                <a:cubicBezTo>
                  <a:pt x="8380" y="7509"/>
                  <a:pt x="8441" y="7362"/>
                  <a:pt x="8441" y="7205"/>
                </a:cubicBezTo>
                <a:cubicBezTo>
                  <a:pt x="8441" y="7049"/>
                  <a:pt x="8380" y="6901"/>
                  <a:pt x="8270" y="6791"/>
                </a:cubicBezTo>
                <a:close/>
                <a:moveTo>
                  <a:pt x="1793" y="4281"/>
                </a:moveTo>
                <a:cubicBezTo>
                  <a:pt x="1029" y="3517"/>
                  <a:pt x="1029" y="2275"/>
                  <a:pt x="1793" y="1511"/>
                </a:cubicBezTo>
                <a:cubicBezTo>
                  <a:pt x="2163" y="1142"/>
                  <a:pt x="2654" y="938"/>
                  <a:pt x="3177" y="938"/>
                </a:cubicBezTo>
                <a:cubicBezTo>
                  <a:pt x="3700" y="938"/>
                  <a:pt x="4192" y="1142"/>
                  <a:pt x="4562" y="1511"/>
                </a:cubicBezTo>
                <a:cubicBezTo>
                  <a:pt x="5325" y="2275"/>
                  <a:pt x="5325" y="3517"/>
                  <a:pt x="4562" y="4281"/>
                </a:cubicBezTo>
                <a:cubicBezTo>
                  <a:pt x="4192" y="4650"/>
                  <a:pt x="3700" y="4854"/>
                  <a:pt x="3177" y="4854"/>
                </a:cubicBezTo>
                <a:cubicBezTo>
                  <a:pt x="2654" y="4854"/>
                  <a:pt x="2163" y="4650"/>
                  <a:pt x="1793" y="4281"/>
                </a:cubicBezTo>
                <a:close/>
              </a:path>
            </a:pathLst>
          </a:custGeom>
          <a:solidFill>
            <a:schemeClr val="bg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>
            <a:off x="2686248" y="1902454"/>
            <a:ext cx="1390075" cy="360325"/>
          </a:xfrm>
          <a:prstGeom prst="roundRect">
            <a:avLst>
              <a:gd name="adj" fmla="val 8757"/>
            </a:avLst>
          </a:prstGeom>
          <a:solidFill>
            <a:schemeClr val="bg1"/>
          </a:solidFill>
          <a:ln w="19050" cap="sq">
            <a:solidFill>
              <a:schemeClr val="accent1">
                <a:lumMod val="40000"/>
                <a:lumOff val="60000"/>
              </a:schemeClr>
            </a:solidFill>
            <a:miter/>
          </a:ln>
          <a:effectLst>
            <a:outerShdw blurRad="317500" dist="190500" dir="3000000" algn="tl" rotWithShape="0">
              <a:schemeClr val="accent1">
                <a:alpha val="5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>
            <a:off x="3827006" y="1902454"/>
            <a:ext cx="249317" cy="360325"/>
          </a:xfrm>
          <a:custGeom>
            <a:avLst/>
            <a:gdLst>
              <a:gd name="connsiteX0" fmla="*/ 0 w 900000"/>
              <a:gd name="connsiteY0" fmla="*/ 0 h 1631125"/>
              <a:gd name="connsiteX1" fmla="*/ 700531 w 900000"/>
              <a:gd name="connsiteY1" fmla="*/ 0 h 1631125"/>
              <a:gd name="connsiteX2" fmla="*/ 900000 w 900000"/>
              <a:gd name="connsiteY2" fmla="*/ 168003 h 1631125"/>
              <a:gd name="connsiteX3" fmla="*/ 900000 w 900000"/>
              <a:gd name="connsiteY3" fmla="*/ 791129 h 1631125"/>
              <a:gd name="connsiteX4" fmla="*/ 900000 w 900000"/>
              <a:gd name="connsiteY4" fmla="*/ 839997 h 1631125"/>
              <a:gd name="connsiteX5" fmla="*/ 900000 w 900000"/>
              <a:gd name="connsiteY5" fmla="*/ 1463122 h 1631125"/>
              <a:gd name="connsiteX6" fmla="*/ 700531 w 900000"/>
              <a:gd name="connsiteY6" fmla="*/ 1631125 h 1631125"/>
              <a:gd name="connsiteX7" fmla="*/ 0 w 900000"/>
              <a:gd name="connsiteY7" fmla="*/ 1631125 h 1631125"/>
              <a:gd name="connsiteX8" fmla="*/ 0 w 900000"/>
              <a:gd name="connsiteY8" fmla="*/ 1008000 h 1631125"/>
              <a:gd name="connsiteX9" fmla="*/ 0 w 900000"/>
              <a:gd name="connsiteY9" fmla="*/ 623125 h 1631125"/>
            </a:gdLst>
            <a:ahLst/>
            <a:cxnLst/>
            <a:rect l="l" t="t" r="r" b="b"/>
            <a:pathLst>
              <a:path w="900000" h="1631125">
                <a:moveTo>
                  <a:pt x="0" y="0"/>
                </a:moveTo>
                <a:lnTo>
                  <a:pt x="700531" y="0"/>
                </a:lnTo>
                <a:cubicBezTo>
                  <a:pt x="810694" y="0"/>
                  <a:pt x="900000" y="75218"/>
                  <a:pt x="900000" y="168003"/>
                </a:cubicBezTo>
                <a:lnTo>
                  <a:pt x="900000" y="791129"/>
                </a:lnTo>
                <a:lnTo>
                  <a:pt x="900000" y="839997"/>
                </a:lnTo>
                <a:lnTo>
                  <a:pt x="900000" y="1463122"/>
                </a:lnTo>
                <a:cubicBezTo>
                  <a:pt x="900000" y="1555907"/>
                  <a:pt x="810694" y="1631125"/>
                  <a:pt x="700531" y="1631125"/>
                </a:cubicBezTo>
                <a:lnTo>
                  <a:pt x="0" y="1631125"/>
                </a:lnTo>
                <a:lnTo>
                  <a:pt x="0" y="1008000"/>
                </a:lnTo>
                <a:lnTo>
                  <a:pt x="0" y="623125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38100" cap="sq">
            <a:noFill/>
            <a:miter/>
          </a:ln>
          <a:effectLst>
            <a:outerShdw blurRad="127000" dist="38100" dir="2700000" algn="tl" rotWithShape="0">
              <a:schemeClr val="accent1">
                <a:alpha val="2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>
            <a:off x="6256020" y="4727261"/>
            <a:ext cx="1070808" cy="277567"/>
          </a:xfrm>
          <a:prstGeom prst="roundRect">
            <a:avLst>
              <a:gd name="adj" fmla="val 8757"/>
            </a:avLst>
          </a:prstGeom>
          <a:solidFill>
            <a:schemeClr val="bg1"/>
          </a:solidFill>
          <a:ln w="19050" cap="sq">
            <a:solidFill>
              <a:schemeClr val="accent1">
                <a:lumMod val="75000"/>
              </a:schemeClr>
            </a:solidFill>
            <a:miter/>
          </a:ln>
          <a:effectLst>
            <a:outerShdw blurRad="317500" dist="190500" dir="3000000" algn="tl" rotWithShape="0">
              <a:schemeClr val="accent1">
                <a:alpha val="5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>
            <a:off x="7134773" y="4727261"/>
            <a:ext cx="192055" cy="277567"/>
          </a:xfrm>
          <a:custGeom>
            <a:avLst/>
            <a:gdLst>
              <a:gd name="connsiteX0" fmla="*/ 0 w 900000"/>
              <a:gd name="connsiteY0" fmla="*/ 0 h 1631125"/>
              <a:gd name="connsiteX1" fmla="*/ 700531 w 900000"/>
              <a:gd name="connsiteY1" fmla="*/ 0 h 1631125"/>
              <a:gd name="connsiteX2" fmla="*/ 900000 w 900000"/>
              <a:gd name="connsiteY2" fmla="*/ 168003 h 1631125"/>
              <a:gd name="connsiteX3" fmla="*/ 900000 w 900000"/>
              <a:gd name="connsiteY3" fmla="*/ 791129 h 1631125"/>
              <a:gd name="connsiteX4" fmla="*/ 900000 w 900000"/>
              <a:gd name="connsiteY4" fmla="*/ 839997 h 1631125"/>
              <a:gd name="connsiteX5" fmla="*/ 900000 w 900000"/>
              <a:gd name="connsiteY5" fmla="*/ 1463122 h 1631125"/>
              <a:gd name="connsiteX6" fmla="*/ 700531 w 900000"/>
              <a:gd name="connsiteY6" fmla="*/ 1631125 h 1631125"/>
              <a:gd name="connsiteX7" fmla="*/ 0 w 900000"/>
              <a:gd name="connsiteY7" fmla="*/ 1631125 h 1631125"/>
              <a:gd name="connsiteX8" fmla="*/ 0 w 900000"/>
              <a:gd name="connsiteY8" fmla="*/ 1008000 h 1631125"/>
              <a:gd name="connsiteX9" fmla="*/ 0 w 900000"/>
              <a:gd name="connsiteY9" fmla="*/ 623125 h 1631125"/>
            </a:gdLst>
            <a:ahLst/>
            <a:cxnLst/>
            <a:rect l="l" t="t" r="r" b="b"/>
            <a:pathLst>
              <a:path w="900000" h="1631125">
                <a:moveTo>
                  <a:pt x="0" y="0"/>
                </a:moveTo>
                <a:lnTo>
                  <a:pt x="700531" y="0"/>
                </a:lnTo>
                <a:cubicBezTo>
                  <a:pt x="810694" y="0"/>
                  <a:pt x="900000" y="75218"/>
                  <a:pt x="900000" y="168003"/>
                </a:cubicBezTo>
                <a:lnTo>
                  <a:pt x="900000" y="791129"/>
                </a:lnTo>
                <a:lnTo>
                  <a:pt x="900000" y="839997"/>
                </a:lnTo>
                <a:lnTo>
                  <a:pt x="900000" y="1463122"/>
                </a:lnTo>
                <a:cubicBezTo>
                  <a:pt x="900000" y="1555907"/>
                  <a:pt x="810694" y="1631125"/>
                  <a:pt x="700531" y="1631125"/>
                </a:cubicBezTo>
                <a:lnTo>
                  <a:pt x="0" y="1631125"/>
                </a:lnTo>
                <a:lnTo>
                  <a:pt x="0" y="1008000"/>
                </a:lnTo>
                <a:lnTo>
                  <a:pt x="0" y="623125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 w="38100" cap="sq">
            <a:noFill/>
            <a:miter/>
          </a:ln>
          <a:effectLst>
            <a:outerShdw blurRad="127000" dist="38100" dir="2700000" algn="tl" rotWithShape="0">
              <a:schemeClr val="accent1">
                <a:alpha val="2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>
            <a:off x="8378740" y="1395321"/>
            <a:ext cx="2046168" cy="530393"/>
          </a:xfrm>
          <a:prstGeom prst="roundRect">
            <a:avLst>
              <a:gd name="adj" fmla="val 8757"/>
            </a:avLst>
          </a:prstGeom>
          <a:solidFill>
            <a:schemeClr val="bg1"/>
          </a:solidFill>
          <a:ln w="19050" cap="sq">
            <a:solidFill>
              <a:schemeClr val="accent1">
                <a:lumMod val="60000"/>
                <a:lumOff val="40000"/>
              </a:schemeClr>
            </a:solidFill>
            <a:miter/>
          </a:ln>
          <a:effectLst>
            <a:outerShdw blurRad="317500" dist="190500" dir="3000000" algn="tl" rotWithShape="0">
              <a:schemeClr val="accent1">
                <a:alpha val="5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>
            <a:off x="10057917" y="1395321"/>
            <a:ext cx="366991" cy="530393"/>
          </a:xfrm>
          <a:custGeom>
            <a:avLst/>
            <a:gdLst>
              <a:gd name="connsiteX0" fmla="*/ 0 w 900000"/>
              <a:gd name="connsiteY0" fmla="*/ 0 h 1631125"/>
              <a:gd name="connsiteX1" fmla="*/ 700531 w 900000"/>
              <a:gd name="connsiteY1" fmla="*/ 0 h 1631125"/>
              <a:gd name="connsiteX2" fmla="*/ 900000 w 900000"/>
              <a:gd name="connsiteY2" fmla="*/ 168003 h 1631125"/>
              <a:gd name="connsiteX3" fmla="*/ 900000 w 900000"/>
              <a:gd name="connsiteY3" fmla="*/ 791129 h 1631125"/>
              <a:gd name="connsiteX4" fmla="*/ 900000 w 900000"/>
              <a:gd name="connsiteY4" fmla="*/ 839997 h 1631125"/>
              <a:gd name="connsiteX5" fmla="*/ 900000 w 900000"/>
              <a:gd name="connsiteY5" fmla="*/ 1463122 h 1631125"/>
              <a:gd name="connsiteX6" fmla="*/ 700531 w 900000"/>
              <a:gd name="connsiteY6" fmla="*/ 1631125 h 1631125"/>
              <a:gd name="connsiteX7" fmla="*/ 0 w 900000"/>
              <a:gd name="connsiteY7" fmla="*/ 1631125 h 1631125"/>
              <a:gd name="connsiteX8" fmla="*/ 0 w 900000"/>
              <a:gd name="connsiteY8" fmla="*/ 1008000 h 1631125"/>
              <a:gd name="connsiteX9" fmla="*/ 0 w 900000"/>
              <a:gd name="connsiteY9" fmla="*/ 623125 h 1631125"/>
            </a:gdLst>
            <a:ahLst/>
            <a:cxnLst/>
            <a:rect l="l" t="t" r="r" b="b"/>
            <a:pathLst>
              <a:path w="900000" h="1631125">
                <a:moveTo>
                  <a:pt x="0" y="0"/>
                </a:moveTo>
                <a:lnTo>
                  <a:pt x="700531" y="0"/>
                </a:lnTo>
                <a:cubicBezTo>
                  <a:pt x="810694" y="0"/>
                  <a:pt x="900000" y="75218"/>
                  <a:pt x="900000" y="168003"/>
                </a:cubicBezTo>
                <a:lnTo>
                  <a:pt x="900000" y="791129"/>
                </a:lnTo>
                <a:lnTo>
                  <a:pt x="900000" y="839997"/>
                </a:lnTo>
                <a:lnTo>
                  <a:pt x="900000" y="1463122"/>
                </a:lnTo>
                <a:cubicBezTo>
                  <a:pt x="900000" y="1555907"/>
                  <a:pt x="810694" y="1631125"/>
                  <a:pt x="700531" y="1631125"/>
                </a:cubicBezTo>
                <a:lnTo>
                  <a:pt x="0" y="1631125"/>
                </a:lnTo>
                <a:lnTo>
                  <a:pt x="0" y="1008000"/>
                </a:lnTo>
                <a:lnTo>
                  <a:pt x="0" y="623125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38100" cap="sq">
            <a:noFill/>
            <a:miter/>
          </a:ln>
          <a:effectLst>
            <a:outerShdw blurRad="127000" dist="38100" dir="2700000" algn="tl" rotWithShape="0">
              <a:schemeClr val="accent1">
                <a:alpha val="2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>
            <a:off x="8378740" y="4667265"/>
            <a:ext cx="3676848" cy="530393"/>
          </a:xfrm>
          <a:prstGeom prst="roundRect">
            <a:avLst>
              <a:gd name="adj" fmla="val 8757"/>
            </a:avLst>
          </a:prstGeom>
          <a:solidFill>
            <a:schemeClr val="bg1"/>
          </a:solidFill>
          <a:ln w="19050" cap="sq">
            <a:solidFill>
              <a:schemeClr val="accent1">
                <a:lumMod val="20000"/>
                <a:lumOff val="80000"/>
              </a:schemeClr>
            </a:solidFill>
            <a:miter/>
          </a:ln>
          <a:effectLst>
            <a:outerShdw blurRad="317500" dist="190500" dir="3000000" algn="tl" rotWithShape="0">
              <a:schemeClr val="accent1">
                <a:alpha val="5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>
            <a:off x="11688597" y="4667265"/>
            <a:ext cx="366991" cy="530393"/>
          </a:xfrm>
          <a:custGeom>
            <a:avLst/>
            <a:gdLst>
              <a:gd name="connsiteX0" fmla="*/ 0 w 900000"/>
              <a:gd name="connsiteY0" fmla="*/ 0 h 1631125"/>
              <a:gd name="connsiteX1" fmla="*/ 700531 w 900000"/>
              <a:gd name="connsiteY1" fmla="*/ 0 h 1631125"/>
              <a:gd name="connsiteX2" fmla="*/ 900000 w 900000"/>
              <a:gd name="connsiteY2" fmla="*/ 168003 h 1631125"/>
              <a:gd name="connsiteX3" fmla="*/ 900000 w 900000"/>
              <a:gd name="connsiteY3" fmla="*/ 791129 h 1631125"/>
              <a:gd name="connsiteX4" fmla="*/ 900000 w 900000"/>
              <a:gd name="connsiteY4" fmla="*/ 839997 h 1631125"/>
              <a:gd name="connsiteX5" fmla="*/ 900000 w 900000"/>
              <a:gd name="connsiteY5" fmla="*/ 1463122 h 1631125"/>
              <a:gd name="connsiteX6" fmla="*/ 700531 w 900000"/>
              <a:gd name="connsiteY6" fmla="*/ 1631125 h 1631125"/>
              <a:gd name="connsiteX7" fmla="*/ 0 w 900000"/>
              <a:gd name="connsiteY7" fmla="*/ 1631125 h 1631125"/>
              <a:gd name="connsiteX8" fmla="*/ 0 w 900000"/>
              <a:gd name="connsiteY8" fmla="*/ 1008000 h 1631125"/>
              <a:gd name="connsiteX9" fmla="*/ 0 w 900000"/>
              <a:gd name="connsiteY9" fmla="*/ 623125 h 1631125"/>
            </a:gdLst>
            <a:ahLst/>
            <a:cxnLst/>
            <a:rect l="l" t="t" r="r" b="b"/>
            <a:pathLst>
              <a:path w="900000" h="1631125">
                <a:moveTo>
                  <a:pt x="0" y="0"/>
                </a:moveTo>
                <a:lnTo>
                  <a:pt x="700531" y="0"/>
                </a:lnTo>
                <a:cubicBezTo>
                  <a:pt x="810694" y="0"/>
                  <a:pt x="900000" y="75218"/>
                  <a:pt x="900000" y="168003"/>
                </a:cubicBezTo>
                <a:lnTo>
                  <a:pt x="900000" y="791129"/>
                </a:lnTo>
                <a:lnTo>
                  <a:pt x="900000" y="839997"/>
                </a:lnTo>
                <a:lnTo>
                  <a:pt x="900000" y="1463122"/>
                </a:lnTo>
                <a:cubicBezTo>
                  <a:pt x="900000" y="1555907"/>
                  <a:pt x="810694" y="1631125"/>
                  <a:pt x="700531" y="1631125"/>
                </a:cubicBezTo>
                <a:lnTo>
                  <a:pt x="0" y="1631125"/>
                </a:lnTo>
                <a:lnTo>
                  <a:pt x="0" y="1008000"/>
                </a:lnTo>
                <a:lnTo>
                  <a:pt x="0" y="623125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38100" cap="sq">
            <a:noFill/>
            <a:miter/>
          </a:ln>
          <a:effectLst>
            <a:outerShdw blurRad="127000" dist="38100" dir="2700000" algn="tl" rotWithShape="0">
              <a:schemeClr val="accent1">
                <a:alpha val="2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>
            <a:off x="419871" y="5001748"/>
            <a:ext cx="1511578" cy="391820"/>
          </a:xfrm>
          <a:prstGeom prst="roundRect">
            <a:avLst>
              <a:gd name="adj" fmla="val 8757"/>
            </a:avLst>
          </a:prstGeom>
          <a:solidFill>
            <a:schemeClr val="bg1"/>
          </a:solidFill>
          <a:ln w="19050" cap="sq">
            <a:solidFill>
              <a:schemeClr val="accent1">
                <a:lumMod val="20000"/>
                <a:lumOff val="80000"/>
              </a:schemeClr>
            </a:solidFill>
            <a:miter/>
          </a:ln>
          <a:effectLst>
            <a:outerShdw blurRad="317500" dist="190500" dir="3000000" algn="tl" rotWithShape="0">
              <a:schemeClr val="accent1">
                <a:alpha val="5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>
            <a:off x="1660340" y="5001748"/>
            <a:ext cx="271109" cy="391820"/>
          </a:xfrm>
          <a:custGeom>
            <a:avLst/>
            <a:gdLst>
              <a:gd name="connsiteX0" fmla="*/ 0 w 900000"/>
              <a:gd name="connsiteY0" fmla="*/ 0 h 1631125"/>
              <a:gd name="connsiteX1" fmla="*/ 700531 w 900000"/>
              <a:gd name="connsiteY1" fmla="*/ 0 h 1631125"/>
              <a:gd name="connsiteX2" fmla="*/ 900000 w 900000"/>
              <a:gd name="connsiteY2" fmla="*/ 168003 h 1631125"/>
              <a:gd name="connsiteX3" fmla="*/ 900000 w 900000"/>
              <a:gd name="connsiteY3" fmla="*/ 791129 h 1631125"/>
              <a:gd name="connsiteX4" fmla="*/ 900000 w 900000"/>
              <a:gd name="connsiteY4" fmla="*/ 839997 h 1631125"/>
              <a:gd name="connsiteX5" fmla="*/ 900000 w 900000"/>
              <a:gd name="connsiteY5" fmla="*/ 1463122 h 1631125"/>
              <a:gd name="connsiteX6" fmla="*/ 700531 w 900000"/>
              <a:gd name="connsiteY6" fmla="*/ 1631125 h 1631125"/>
              <a:gd name="connsiteX7" fmla="*/ 0 w 900000"/>
              <a:gd name="connsiteY7" fmla="*/ 1631125 h 1631125"/>
              <a:gd name="connsiteX8" fmla="*/ 0 w 900000"/>
              <a:gd name="connsiteY8" fmla="*/ 1008000 h 1631125"/>
              <a:gd name="connsiteX9" fmla="*/ 0 w 900000"/>
              <a:gd name="connsiteY9" fmla="*/ 623125 h 1631125"/>
            </a:gdLst>
            <a:ahLst/>
            <a:cxnLst/>
            <a:rect l="l" t="t" r="r" b="b"/>
            <a:pathLst>
              <a:path w="900000" h="1631125">
                <a:moveTo>
                  <a:pt x="0" y="0"/>
                </a:moveTo>
                <a:lnTo>
                  <a:pt x="700531" y="0"/>
                </a:lnTo>
                <a:cubicBezTo>
                  <a:pt x="810694" y="0"/>
                  <a:pt x="900000" y="75218"/>
                  <a:pt x="900000" y="168003"/>
                </a:cubicBezTo>
                <a:lnTo>
                  <a:pt x="900000" y="791129"/>
                </a:lnTo>
                <a:lnTo>
                  <a:pt x="900000" y="839997"/>
                </a:lnTo>
                <a:lnTo>
                  <a:pt x="900000" y="1463122"/>
                </a:lnTo>
                <a:cubicBezTo>
                  <a:pt x="900000" y="1555907"/>
                  <a:pt x="810694" y="1631125"/>
                  <a:pt x="700531" y="1631125"/>
                </a:cubicBezTo>
                <a:lnTo>
                  <a:pt x="0" y="1631125"/>
                </a:lnTo>
                <a:lnTo>
                  <a:pt x="0" y="1008000"/>
                </a:lnTo>
                <a:lnTo>
                  <a:pt x="0" y="623125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38100" cap="sq">
            <a:noFill/>
            <a:miter/>
          </a:ln>
          <a:effectLst>
            <a:outerShdw blurRad="127000" dist="38100" dir="2700000" algn="tl" rotWithShape="0">
              <a:schemeClr val="accent1">
                <a:alpha val="2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>
            <a:off x="2309765" y="2977969"/>
            <a:ext cx="6635376" cy="1088607"/>
          </a:xfrm>
          <a:prstGeom prst="rect">
            <a:avLst/>
          </a:prstGeom>
          <a:noFill/>
          <a:ln cap="sq">
            <a:noFill/>
          </a:ln>
          <a:effectLst/>
        </p:spPr>
        <p:txBody>
          <a:bodyPr vert="horz" wrap="square" lIns="0" tIns="0" rIns="0" bIns="0" rtlCol="0" anchor="ctr"/>
          <a:lstStyle/>
          <a:p>
            <a:pPr algn="l">
              <a:lnSpc>
                <a:spcPct val="150000"/>
              </a:lnSpc>
            </a:pP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>
            <a:off x="634521" y="655762"/>
            <a:ext cx="10671175" cy="46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4000" b="1" dirty="0" err="1">
                <a:solidFill>
                  <a:srgbClr val="282824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Lato Bold" pitchFamily="34" charset="-120"/>
              </a:rPr>
              <a:t>Perfil</a:t>
            </a:r>
            <a:r>
              <a:rPr lang="en-US" sz="4000" b="1" dirty="0">
                <a:solidFill>
                  <a:srgbClr val="282824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Lato Bold" pitchFamily="34" charset="-120"/>
              </a:rPr>
              <a:t> e Gestão dos </a:t>
            </a:r>
            <a:r>
              <a:rPr lang="en-US" sz="4000" b="1" dirty="0" err="1">
                <a:solidFill>
                  <a:srgbClr val="282824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Lato Bold" pitchFamily="34" charset="-120"/>
              </a:rPr>
              <a:t>Motoristas</a:t>
            </a:r>
            <a:endParaRPr lang="en-US" sz="4000" dirty="0"/>
          </a:p>
          <a:p>
            <a:pPr algn="l">
              <a:lnSpc>
                <a:spcPct val="110000"/>
              </a:lnSpc>
            </a:pPr>
            <a:endParaRPr kumimoji="1" lang="zh-CN" altLang="en-US" sz="4000" dirty="0"/>
          </a:p>
        </p:txBody>
      </p:sp>
      <p:cxnSp>
        <p:nvCxnSpPr>
          <p:cNvPr id="17" name="线条 1"/>
          <p:cNvCxnSpPr/>
          <p:nvPr/>
        </p:nvCxnSpPr>
        <p:spPr>
          <a:xfrm>
            <a:off x="0" y="958850"/>
            <a:ext cx="12122150" cy="0"/>
          </a:xfrm>
          <a:prstGeom prst="line">
            <a:avLst/>
          </a:prstGeom>
          <a:noFill/>
          <a:ln w="28575" cap="sq">
            <a:solidFill>
              <a:schemeClr val="accent1"/>
            </a:solidFill>
            <a:prstDash val="solid"/>
            <a:miter/>
          </a:ln>
        </p:spPr>
      </p:cxnSp>
      <p:sp>
        <p:nvSpPr>
          <p:cNvPr id="18" name="Text 3"/>
          <p:cNvSpPr/>
          <p:nvPr/>
        </p:nvSpPr>
        <p:spPr>
          <a:xfrm>
            <a:off x="1021135" y="2991186"/>
            <a:ext cx="10149729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500"/>
              </a:lnSpc>
              <a:buNone/>
            </a:pPr>
            <a:r>
              <a:rPr lang="en-US" sz="2000" dirty="0"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O fator humano é determinante na gestão de frota. Motoristas capacitados e bem geridos reduzem custos, aumentam segurança e prolongam a vida útil dos veículos municipais.</a:t>
            </a:r>
            <a:endParaRPr lang="en-US" sz="2000" dirty="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FA14C1-FDC2-A9D1-E766-1121EF9F1C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oogle Shape;61;p14">
            <a:extLst>
              <a:ext uri="{FF2B5EF4-FFF2-40B4-BE49-F238E27FC236}">
                <a16:creationId xmlns:a16="http://schemas.microsoft.com/office/drawing/2014/main" id="{8D224E49-E523-626E-6669-2AFA9217645C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5110" y="-14514"/>
            <a:ext cx="1219199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15A3D4BF-B11E-2929-B3BE-8E9C4B5616DA}"/>
              </a:ext>
            </a:extLst>
          </p:cNvPr>
          <p:cNvSpPr txBox="1"/>
          <p:nvPr/>
        </p:nvSpPr>
        <p:spPr>
          <a:xfrm>
            <a:off x="0" y="673995"/>
            <a:ext cx="12192000" cy="5034247"/>
          </a:xfrm>
          <a:custGeom>
            <a:avLst/>
            <a:gdLst>
              <a:gd name="connsiteX0" fmla="*/ 12192000 w 12192000"/>
              <a:gd name="connsiteY0" fmla="*/ 0 h 5034247"/>
              <a:gd name="connsiteX1" fmla="*/ 12192000 w 12192000"/>
              <a:gd name="connsiteY1" fmla="*/ 3944948 h 5034247"/>
              <a:gd name="connsiteX2" fmla="*/ 12129156 w 12192000"/>
              <a:gd name="connsiteY2" fmla="*/ 3898888 h 5034247"/>
              <a:gd name="connsiteX3" fmla="*/ 11449879 w 12192000"/>
              <a:gd name="connsiteY3" fmla="*/ 3663610 h 5034247"/>
              <a:gd name="connsiteX4" fmla="*/ 7394713 w 12192000"/>
              <a:gd name="connsiteY4" fmla="*/ 4578010 h 5034247"/>
              <a:gd name="connsiteX5" fmla="*/ 4373219 w 12192000"/>
              <a:gd name="connsiteY5" fmla="*/ 3107019 h 5034247"/>
              <a:gd name="connsiteX6" fmla="*/ 80211 w 12192000"/>
              <a:gd name="connsiteY6" fmla="*/ 5006526 h 5034247"/>
              <a:gd name="connsiteX7" fmla="*/ 0 w 12192000"/>
              <a:gd name="connsiteY7" fmla="*/ 5034247 h 5034247"/>
              <a:gd name="connsiteX8" fmla="*/ 0 w 12192000"/>
              <a:gd name="connsiteY8" fmla="*/ 2170361 h 5034247"/>
              <a:gd name="connsiteX9" fmla="*/ 37545 w 12192000"/>
              <a:gd name="connsiteY9" fmla="*/ 2198676 h 5034247"/>
              <a:gd name="connsiteX10" fmla="*/ 1411357 w 12192000"/>
              <a:gd name="connsiteY10" fmla="*/ 2669697 h 5034247"/>
              <a:gd name="connsiteX11" fmla="*/ 7215809 w 12192000"/>
              <a:gd name="connsiteY11" fmla="*/ 1158949 h 5034247"/>
              <a:gd name="connsiteX12" fmla="*/ 12115606 w 12192000"/>
              <a:gd name="connsiteY12" fmla="*/ 8230 h 5034247"/>
            </a:gdLst>
            <a:ahLst/>
            <a:cxnLst/>
            <a:rect l="l" t="t" r="r" b="b"/>
            <a:pathLst>
              <a:path w="12192000" h="5034247">
                <a:moveTo>
                  <a:pt x="12192000" y="0"/>
                </a:moveTo>
                <a:lnTo>
                  <a:pt x="12192000" y="3944948"/>
                </a:lnTo>
                <a:lnTo>
                  <a:pt x="12129156" y="3898888"/>
                </a:lnTo>
                <a:cubicBezTo>
                  <a:pt x="11926336" y="3762795"/>
                  <a:pt x="11700842" y="3665267"/>
                  <a:pt x="11449879" y="3663610"/>
                </a:cubicBezTo>
                <a:cubicBezTo>
                  <a:pt x="10446027" y="3656984"/>
                  <a:pt x="8574156" y="4670775"/>
                  <a:pt x="7394713" y="4578010"/>
                </a:cubicBezTo>
                <a:cubicBezTo>
                  <a:pt x="6215271" y="4485245"/>
                  <a:pt x="5734880" y="3014254"/>
                  <a:pt x="4373219" y="3107019"/>
                </a:cubicBezTo>
                <a:cubicBezTo>
                  <a:pt x="3309421" y="3179492"/>
                  <a:pt x="1339712" y="4544100"/>
                  <a:pt x="80211" y="5006526"/>
                </a:cubicBezTo>
                <a:lnTo>
                  <a:pt x="0" y="5034247"/>
                </a:lnTo>
                <a:lnTo>
                  <a:pt x="0" y="2170361"/>
                </a:lnTo>
                <a:lnTo>
                  <a:pt x="37545" y="2198676"/>
                </a:lnTo>
                <a:cubicBezTo>
                  <a:pt x="422569" y="2464237"/>
                  <a:pt x="880856" y="2688333"/>
                  <a:pt x="1411357" y="2669697"/>
                </a:cubicBezTo>
                <a:cubicBezTo>
                  <a:pt x="2826026" y="2620001"/>
                  <a:pt x="5174975" y="1586332"/>
                  <a:pt x="7215809" y="1158949"/>
                </a:cubicBezTo>
                <a:cubicBezTo>
                  <a:pt x="8618883" y="865123"/>
                  <a:pt x="10648329" y="204870"/>
                  <a:pt x="12115606" y="8230"/>
                </a:cubicBezTo>
                <a:close/>
              </a:path>
            </a:pathLst>
          </a:custGeom>
          <a:solidFill>
            <a:schemeClr val="accent1">
              <a:alpha val="6000"/>
            </a:schemeClr>
          </a:solidFill>
          <a:ln w="12700" cap="sq">
            <a:noFill/>
            <a:miter/>
          </a:ln>
        </p:spPr>
        <p:txBody>
          <a:bodyPr vert="horz" wrap="square" lIns="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>
            <a:extLst>
              <a:ext uri="{FF2B5EF4-FFF2-40B4-BE49-F238E27FC236}">
                <a16:creationId xmlns:a16="http://schemas.microsoft.com/office/drawing/2014/main" id="{A422BF58-5DA3-500B-B3D3-F5A8AB0299FD}"/>
              </a:ext>
            </a:extLst>
          </p:cNvPr>
          <p:cNvSpPr txBox="1"/>
          <p:nvPr/>
        </p:nvSpPr>
        <p:spPr>
          <a:xfrm>
            <a:off x="1125778" y="1942810"/>
            <a:ext cx="3004451" cy="3980845"/>
          </a:xfrm>
          <a:prstGeom prst="roundRect">
            <a:avLst>
              <a:gd name="adj" fmla="val 10599"/>
            </a:avLst>
          </a:prstGeom>
          <a:noFill/>
          <a:ln w="3810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 sz="2000"/>
          </a:p>
        </p:txBody>
      </p:sp>
      <p:sp>
        <p:nvSpPr>
          <p:cNvPr id="4" name="标题 1">
            <a:extLst>
              <a:ext uri="{FF2B5EF4-FFF2-40B4-BE49-F238E27FC236}">
                <a16:creationId xmlns:a16="http://schemas.microsoft.com/office/drawing/2014/main" id="{45A18B3C-BE01-F224-093F-8584D1932410}"/>
              </a:ext>
            </a:extLst>
          </p:cNvPr>
          <p:cNvSpPr txBox="1"/>
          <p:nvPr/>
        </p:nvSpPr>
        <p:spPr>
          <a:xfrm>
            <a:off x="4599678" y="1942810"/>
            <a:ext cx="3004451" cy="3980845"/>
          </a:xfrm>
          <a:prstGeom prst="roundRect">
            <a:avLst>
              <a:gd name="adj" fmla="val 10599"/>
            </a:avLst>
          </a:prstGeom>
          <a:gradFill>
            <a:gsLst>
              <a:gs pos="1000">
                <a:schemeClr val="accent1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 w="12700" cap="sq">
            <a:noFill/>
            <a:miter/>
          </a:ln>
          <a:effectLst/>
        </p:spPr>
        <p:txBody>
          <a:bodyPr vert="horz" wrap="square" lIns="45720" tIns="22860" rIns="45720" bIns="22860" rtlCol="0" anchor="ctr"/>
          <a:lstStyle/>
          <a:p>
            <a:pPr algn="ctr">
              <a:lnSpc>
                <a:spcPct val="110000"/>
              </a:lnSpc>
            </a:pPr>
            <a:endParaRPr kumimoji="1" lang="zh-CN" altLang="en-US" sz="2000"/>
          </a:p>
        </p:txBody>
      </p:sp>
      <p:sp>
        <p:nvSpPr>
          <p:cNvPr id="5" name="标题 1">
            <a:extLst>
              <a:ext uri="{FF2B5EF4-FFF2-40B4-BE49-F238E27FC236}">
                <a16:creationId xmlns:a16="http://schemas.microsoft.com/office/drawing/2014/main" id="{DC0496C2-DE63-406D-1634-7799BB8AAC6A}"/>
              </a:ext>
            </a:extLst>
          </p:cNvPr>
          <p:cNvSpPr txBox="1"/>
          <p:nvPr/>
        </p:nvSpPr>
        <p:spPr>
          <a:xfrm>
            <a:off x="8068593" y="1942810"/>
            <a:ext cx="3004451" cy="3980845"/>
          </a:xfrm>
          <a:prstGeom prst="roundRect">
            <a:avLst>
              <a:gd name="adj" fmla="val 10599"/>
            </a:avLst>
          </a:prstGeom>
          <a:noFill/>
          <a:ln w="3810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 sz="2000"/>
          </a:p>
        </p:txBody>
      </p:sp>
      <p:sp>
        <p:nvSpPr>
          <p:cNvPr id="6" name="标题 1">
            <a:extLst>
              <a:ext uri="{FF2B5EF4-FFF2-40B4-BE49-F238E27FC236}">
                <a16:creationId xmlns:a16="http://schemas.microsoft.com/office/drawing/2014/main" id="{256B5CAB-EED6-631F-6651-8D652591D8F6}"/>
              </a:ext>
            </a:extLst>
          </p:cNvPr>
          <p:cNvSpPr txBox="1"/>
          <p:nvPr/>
        </p:nvSpPr>
        <p:spPr>
          <a:xfrm flipH="1" flipV="1">
            <a:off x="1419280" y="1925898"/>
            <a:ext cx="2417446" cy="733166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 sz="2000"/>
          </a:p>
        </p:txBody>
      </p:sp>
      <p:sp>
        <p:nvSpPr>
          <p:cNvPr id="7" name="标题 1">
            <a:extLst>
              <a:ext uri="{FF2B5EF4-FFF2-40B4-BE49-F238E27FC236}">
                <a16:creationId xmlns:a16="http://schemas.microsoft.com/office/drawing/2014/main" id="{DC80968D-73AA-80B5-D4DD-BBEC1433A8DF}"/>
              </a:ext>
            </a:extLst>
          </p:cNvPr>
          <p:cNvSpPr txBox="1"/>
          <p:nvPr/>
        </p:nvSpPr>
        <p:spPr>
          <a:xfrm flipH="1" flipV="1">
            <a:off x="4899531" y="1925898"/>
            <a:ext cx="2404746" cy="733166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 sz="2000"/>
          </a:p>
        </p:txBody>
      </p:sp>
      <p:sp>
        <p:nvSpPr>
          <p:cNvPr id="8" name="标题 1">
            <a:extLst>
              <a:ext uri="{FF2B5EF4-FFF2-40B4-BE49-F238E27FC236}">
                <a16:creationId xmlns:a16="http://schemas.microsoft.com/office/drawing/2014/main" id="{82C8D3F0-38AF-EC2D-56C1-FB64465F3CEC}"/>
              </a:ext>
            </a:extLst>
          </p:cNvPr>
          <p:cNvSpPr txBox="1"/>
          <p:nvPr/>
        </p:nvSpPr>
        <p:spPr>
          <a:xfrm flipH="1" flipV="1">
            <a:off x="8374795" y="1925898"/>
            <a:ext cx="2392046" cy="733166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 sz="2000"/>
          </a:p>
        </p:txBody>
      </p:sp>
      <p:sp>
        <p:nvSpPr>
          <p:cNvPr id="9" name="标题 1">
            <a:extLst>
              <a:ext uri="{FF2B5EF4-FFF2-40B4-BE49-F238E27FC236}">
                <a16:creationId xmlns:a16="http://schemas.microsoft.com/office/drawing/2014/main" id="{2D19C889-D426-9775-0820-E80524AF9BFE}"/>
              </a:ext>
            </a:extLst>
          </p:cNvPr>
          <p:cNvSpPr txBox="1"/>
          <p:nvPr/>
        </p:nvSpPr>
        <p:spPr>
          <a:xfrm>
            <a:off x="1568154" y="1977867"/>
            <a:ext cx="2119700" cy="64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30000"/>
              </a:lnSpc>
            </a:pPr>
            <a:endParaRPr kumimoji="1" lang="zh-CN" altLang="en-US" sz="2000" dirty="0"/>
          </a:p>
        </p:txBody>
      </p:sp>
      <p:sp>
        <p:nvSpPr>
          <p:cNvPr id="10" name="标题 1">
            <a:extLst>
              <a:ext uri="{FF2B5EF4-FFF2-40B4-BE49-F238E27FC236}">
                <a16:creationId xmlns:a16="http://schemas.microsoft.com/office/drawing/2014/main" id="{DC95048C-0598-3DF2-D91D-52A7B9ED6B22}"/>
              </a:ext>
            </a:extLst>
          </p:cNvPr>
          <p:cNvSpPr txBox="1"/>
          <p:nvPr/>
        </p:nvSpPr>
        <p:spPr>
          <a:xfrm>
            <a:off x="5029353" y="1977867"/>
            <a:ext cx="2145100" cy="64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30000"/>
              </a:lnSpc>
            </a:pPr>
            <a:endParaRPr kumimoji="1" lang="zh-CN" altLang="en-US" sz="2000" dirty="0"/>
          </a:p>
        </p:txBody>
      </p:sp>
      <p:sp>
        <p:nvSpPr>
          <p:cNvPr id="11" name="标题 1">
            <a:extLst>
              <a:ext uri="{FF2B5EF4-FFF2-40B4-BE49-F238E27FC236}">
                <a16:creationId xmlns:a16="http://schemas.microsoft.com/office/drawing/2014/main" id="{23A402BB-5CE5-04E0-E8ED-95D713B054A9}"/>
              </a:ext>
            </a:extLst>
          </p:cNvPr>
          <p:cNvSpPr txBox="1"/>
          <p:nvPr/>
        </p:nvSpPr>
        <p:spPr>
          <a:xfrm>
            <a:off x="8510968" y="1977867"/>
            <a:ext cx="2119700" cy="64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30000"/>
              </a:lnSpc>
            </a:pPr>
            <a:endParaRPr kumimoji="1" lang="zh-CN" altLang="en-US" sz="2000" dirty="0"/>
          </a:p>
        </p:txBody>
      </p:sp>
      <p:sp>
        <p:nvSpPr>
          <p:cNvPr id="15" name="标题 1">
            <a:extLst>
              <a:ext uri="{FF2B5EF4-FFF2-40B4-BE49-F238E27FC236}">
                <a16:creationId xmlns:a16="http://schemas.microsoft.com/office/drawing/2014/main" id="{39B23306-F577-D322-689F-1B432A955EA6}"/>
              </a:ext>
            </a:extLst>
          </p:cNvPr>
          <p:cNvSpPr txBox="1"/>
          <p:nvPr/>
        </p:nvSpPr>
        <p:spPr>
          <a:xfrm>
            <a:off x="390251" y="239322"/>
            <a:ext cx="10671175" cy="46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>
              <a:lnSpc>
                <a:spcPts val="4850"/>
              </a:lnSpc>
            </a:pPr>
            <a:r>
              <a:rPr lang="en-US" sz="4000" b="1" dirty="0" err="1">
                <a:solidFill>
                  <a:srgbClr val="282824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Lato Bold" pitchFamily="34" charset="-120"/>
              </a:rPr>
              <a:t>Levantamento</a:t>
            </a:r>
            <a:r>
              <a:rPr lang="en-US" sz="4000" b="1" dirty="0">
                <a:solidFill>
                  <a:srgbClr val="282824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Lato Bold" pitchFamily="34" charset="-120"/>
              </a:rPr>
              <a:t> do </a:t>
            </a:r>
            <a:r>
              <a:rPr lang="en-US" sz="4000" b="1" dirty="0" err="1">
                <a:solidFill>
                  <a:srgbClr val="282824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Lato Bold" pitchFamily="34" charset="-120"/>
              </a:rPr>
              <a:t>Perfil</a:t>
            </a:r>
            <a:r>
              <a:rPr lang="en-US" sz="4000" b="1" dirty="0">
                <a:solidFill>
                  <a:srgbClr val="282824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Lato Bold" pitchFamily="34" charset="-120"/>
              </a:rPr>
              <a:t> dos </a:t>
            </a:r>
            <a:r>
              <a:rPr lang="en-US" sz="4000" b="1" dirty="0" err="1">
                <a:solidFill>
                  <a:srgbClr val="282824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Lato Bold" pitchFamily="34" charset="-120"/>
              </a:rPr>
              <a:t>Motoristas</a:t>
            </a:r>
            <a:endParaRPr lang="en-US" sz="4000" dirty="0"/>
          </a:p>
        </p:txBody>
      </p:sp>
      <p:cxnSp>
        <p:nvCxnSpPr>
          <p:cNvPr id="16" name="线条 1">
            <a:extLst>
              <a:ext uri="{FF2B5EF4-FFF2-40B4-BE49-F238E27FC236}">
                <a16:creationId xmlns:a16="http://schemas.microsoft.com/office/drawing/2014/main" id="{047FC1CF-FFD4-6030-13AF-BA824DCE372A}"/>
              </a:ext>
            </a:extLst>
          </p:cNvPr>
          <p:cNvCxnSpPr/>
          <p:nvPr/>
        </p:nvCxnSpPr>
        <p:spPr>
          <a:xfrm>
            <a:off x="0" y="958850"/>
            <a:ext cx="12122150" cy="0"/>
          </a:xfrm>
          <a:prstGeom prst="line">
            <a:avLst/>
          </a:prstGeom>
          <a:noFill/>
          <a:ln w="28575" cap="sq">
            <a:solidFill>
              <a:schemeClr val="accent1"/>
            </a:solidFill>
            <a:prstDash val="solid"/>
            <a:miter/>
          </a:ln>
        </p:spPr>
      </p:cxnSp>
      <p:sp>
        <p:nvSpPr>
          <p:cNvPr id="18" name="Text 6"/>
          <p:cNvSpPr/>
          <p:nvPr/>
        </p:nvSpPr>
        <p:spPr>
          <a:xfrm>
            <a:off x="1862092" y="2017056"/>
            <a:ext cx="2669500" cy="6203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000" b="1" dirty="0">
                <a:latin typeface="DengXian" panose="02010600030101010101" pitchFamily="2" charset="-122"/>
                <a:ea typeface="DengXian" panose="02010600030101010101" pitchFamily="2" charset="-122"/>
                <a:cs typeface="Lato Bold" pitchFamily="34" charset="-120"/>
              </a:rPr>
              <a:t>Habilitação e Regularidade</a:t>
            </a:r>
            <a:endParaRPr lang="en-US" sz="2000" dirty="0"/>
          </a:p>
        </p:txBody>
      </p:sp>
      <p:sp>
        <p:nvSpPr>
          <p:cNvPr id="19" name="Text 7"/>
          <p:cNvSpPr/>
          <p:nvPr/>
        </p:nvSpPr>
        <p:spPr>
          <a:xfrm>
            <a:off x="1419280" y="2975872"/>
            <a:ext cx="2555820" cy="15876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500"/>
              </a:lnSpc>
              <a:buNone/>
            </a:pPr>
            <a:r>
              <a:rPr lang="en-US" sz="2000" dirty="0"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Categoria da CNH compatível com veículo conduzido, prazo de validade, pontuação atual, existência de suspensões ou cassações</a:t>
            </a:r>
            <a:endParaRPr lang="en-US" sz="2000" dirty="0"/>
          </a:p>
        </p:txBody>
      </p:sp>
      <p:sp>
        <p:nvSpPr>
          <p:cNvPr id="20" name="Text 12"/>
          <p:cNvSpPr/>
          <p:nvPr/>
        </p:nvSpPr>
        <p:spPr>
          <a:xfrm>
            <a:off x="4855547" y="1991709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400"/>
              </a:lnSpc>
              <a:buNone/>
            </a:pPr>
            <a:r>
              <a:rPr lang="en-US" sz="2000" b="1" dirty="0">
                <a:latin typeface="DengXian" panose="02010600030101010101" pitchFamily="2" charset="-122"/>
                <a:ea typeface="DengXian" panose="02010600030101010101" pitchFamily="2" charset="-122"/>
                <a:cs typeface="Lato Bold" pitchFamily="34" charset="-120"/>
              </a:rPr>
              <a:t>Vínculo e </a:t>
            </a:r>
          </a:p>
          <a:p>
            <a:pPr marL="0" indent="0" algn="ctr">
              <a:lnSpc>
                <a:spcPts val="2400"/>
              </a:lnSpc>
              <a:buNone/>
            </a:pPr>
            <a:r>
              <a:rPr lang="en-US" sz="2000" b="1" dirty="0" err="1">
                <a:latin typeface="DengXian" panose="02010600030101010101" pitchFamily="2" charset="-122"/>
                <a:ea typeface="DengXian" panose="02010600030101010101" pitchFamily="2" charset="-122"/>
                <a:cs typeface="Lato Bold" pitchFamily="34" charset="-120"/>
              </a:rPr>
              <a:t>Experiência</a:t>
            </a:r>
            <a:endParaRPr lang="en-US" sz="2000" dirty="0"/>
          </a:p>
        </p:txBody>
      </p:sp>
      <p:sp>
        <p:nvSpPr>
          <p:cNvPr id="21" name="Text 13"/>
          <p:cNvSpPr/>
          <p:nvPr/>
        </p:nvSpPr>
        <p:spPr>
          <a:xfrm>
            <a:off x="4899531" y="3000394"/>
            <a:ext cx="2480905" cy="15876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500"/>
              </a:lnSpc>
              <a:buNone/>
            </a:pPr>
            <a:r>
              <a:rPr lang="en-US" sz="2000" dirty="0"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Tipo de vínculo (efetivo, comissionado, terceirizado), tempo de serviço público, experiência prévia com tipo de veículo operado</a:t>
            </a:r>
            <a:endParaRPr lang="en-US" sz="2000" dirty="0"/>
          </a:p>
        </p:txBody>
      </p:sp>
      <p:sp>
        <p:nvSpPr>
          <p:cNvPr id="22" name="Text 18"/>
          <p:cNvSpPr/>
          <p:nvPr/>
        </p:nvSpPr>
        <p:spPr>
          <a:xfrm>
            <a:off x="8681538" y="2002165"/>
            <a:ext cx="1778559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400"/>
              </a:lnSpc>
              <a:buNone/>
            </a:pPr>
            <a:r>
              <a:rPr lang="en-US" sz="2000" b="1" dirty="0">
                <a:latin typeface="DengXian" panose="02010600030101010101" pitchFamily="2" charset="-122"/>
                <a:ea typeface="DengXian" panose="02010600030101010101" pitchFamily="2" charset="-122"/>
                <a:cs typeface="Lato Bold" pitchFamily="34" charset="-120"/>
              </a:rPr>
              <a:t>Histórico de </a:t>
            </a:r>
          </a:p>
          <a:p>
            <a:pPr marL="0" indent="0" algn="ctr">
              <a:lnSpc>
                <a:spcPts val="2400"/>
              </a:lnSpc>
              <a:buNone/>
            </a:pPr>
            <a:r>
              <a:rPr lang="en-US" sz="2000" b="1" dirty="0" err="1">
                <a:latin typeface="DengXian" panose="02010600030101010101" pitchFamily="2" charset="-122"/>
                <a:ea typeface="DengXian" panose="02010600030101010101" pitchFamily="2" charset="-122"/>
                <a:cs typeface="Lato Bold" pitchFamily="34" charset="-120"/>
              </a:rPr>
              <a:t>Infrações</a:t>
            </a:r>
            <a:endParaRPr lang="en-US" sz="2000" dirty="0"/>
          </a:p>
        </p:txBody>
      </p:sp>
      <p:sp>
        <p:nvSpPr>
          <p:cNvPr id="23" name="Text 19"/>
          <p:cNvSpPr/>
          <p:nvPr/>
        </p:nvSpPr>
        <p:spPr>
          <a:xfrm>
            <a:off x="8396722" y="2975872"/>
            <a:ext cx="2392046" cy="1270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500"/>
              </a:lnSpc>
              <a:buNone/>
            </a:pPr>
            <a:r>
              <a:rPr lang="en-US" sz="2000" dirty="0"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Número e tipo de multas nos últimos 12 meses, gravidade das infrações, padrões de comportamento de risco</a:t>
            </a:r>
            <a:endParaRPr lang="en-US" sz="2000" dirty="0"/>
          </a:p>
        </p:txBody>
      </p:sp>
      <p:sp>
        <p:nvSpPr>
          <p:cNvPr id="24" name="Text 1"/>
          <p:cNvSpPr/>
          <p:nvPr/>
        </p:nvSpPr>
        <p:spPr>
          <a:xfrm>
            <a:off x="400091" y="1199365"/>
            <a:ext cx="11423610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500"/>
              </a:lnSpc>
              <a:buNone/>
            </a:pPr>
            <a:r>
              <a:rPr lang="en-US" sz="2000" dirty="0"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O diagnóstico deve incluir avaliação completa de todos os condutores da frota municipal, identificando competências, lacunas e riscos associados ao fator humano na operação.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124844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B22FD2-E11B-F9F1-5133-B2FF4E5168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oogle Shape;61;p14">
            <a:extLst>
              <a:ext uri="{FF2B5EF4-FFF2-40B4-BE49-F238E27FC236}">
                <a16:creationId xmlns:a16="http://schemas.microsoft.com/office/drawing/2014/main" id="{BD33EDA0-C3B4-9987-C213-E6D44F27255F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3988" y="0"/>
            <a:ext cx="1219199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F53492A7-3F95-3F0C-1BE9-66AF3AAD2749}"/>
              </a:ext>
            </a:extLst>
          </p:cNvPr>
          <p:cNvSpPr txBox="1"/>
          <p:nvPr/>
        </p:nvSpPr>
        <p:spPr>
          <a:xfrm>
            <a:off x="0" y="673995"/>
            <a:ext cx="12192000" cy="5034247"/>
          </a:xfrm>
          <a:custGeom>
            <a:avLst/>
            <a:gdLst>
              <a:gd name="connsiteX0" fmla="*/ 12192000 w 12192000"/>
              <a:gd name="connsiteY0" fmla="*/ 0 h 5034247"/>
              <a:gd name="connsiteX1" fmla="*/ 12192000 w 12192000"/>
              <a:gd name="connsiteY1" fmla="*/ 3944948 h 5034247"/>
              <a:gd name="connsiteX2" fmla="*/ 12129156 w 12192000"/>
              <a:gd name="connsiteY2" fmla="*/ 3898888 h 5034247"/>
              <a:gd name="connsiteX3" fmla="*/ 11449879 w 12192000"/>
              <a:gd name="connsiteY3" fmla="*/ 3663610 h 5034247"/>
              <a:gd name="connsiteX4" fmla="*/ 7394713 w 12192000"/>
              <a:gd name="connsiteY4" fmla="*/ 4578010 h 5034247"/>
              <a:gd name="connsiteX5" fmla="*/ 4373219 w 12192000"/>
              <a:gd name="connsiteY5" fmla="*/ 3107019 h 5034247"/>
              <a:gd name="connsiteX6" fmla="*/ 80211 w 12192000"/>
              <a:gd name="connsiteY6" fmla="*/ 5006526 h 5034247"/>
              <a:gd name="connsiteX7" fmla="*/ 0 w 12192000"/>
              <a:gd name="connsiteY7" fmla="*/ 5034247 h 5034247"/>
              <a:gd name="connsiteX8" fmla="*/ 0 w 12192000"/>
              <a:gd name="connsiteY8" fmla="*/ 2170361 h 5034247"/>
              <a:gd name="connsiteX9" fmla="*/ 37545 w 12192000"/>
              <a:gd name="connsiteY9" fmla="*/ 2198676 h 5034247"/>
              <a:gd name="connsiteX10" fmla="*/ 1411357 w 12192000"/>
              <a:gd name="connsiteY10" fmla="*/ 2669697 h 5034247"/>
              <a:gd name="connsiteX11" fmla="*/ 7215809 w 12192000"/>
              <a:gd name="connsiteY11" fmla="*/ 1158949 h 5034247"/>
              <a:gd name="connsiteX12" fmla="*/ 12115606 w 12192000"/>
              <a:gd name="connsiteY12" fmla="*/ 8230 h 5034247"/>
            </a:gdLst>
            <a:ahLst/>
            <a:cxnLst/>
            <a:rect l="l" t="t" r="r" b="b"/>
            <a:pathLst>
              <a:path w="12192000" h="5034247">
                <a:moveTo>
                  <a:pt x="12192000" y="0"/>
                </a:moveTo>
                <a:lnTo>
                  <a:pt x="12192000" y="3944948"/>
                </a:lnTo>
                <a:lnTo>
                  <a:pt x="12129156" y="3898888"/>
                </a:lnTo>
                <a:cubicBezTo>
                  <a:pt x="11926336" y="3762795"/>
                  <a:pt x="11700842" y="3665267"/>
                  <a:pt x="11449879" y="3663610"/>
                </a:cubicBezTo>
                <a:cubicBezTo>
                  <a:pt x="10446027" y="3656984"/>
                  <a:pt x="8574156" y="4670775"/>
                  <a:pt x="7394713" y="4578010"/>
                </a:cubicBezTo>
                <a:cubicBezTo>
                  <a:pt x="6215271" y="4485245"/>
                  <a:pt x="5734880" y="3014254"/>
                  <a:pt x="4373219" y="3107019"/>
                </a:cubicBezTo>
                <a:cubicBezTo>
                  <a:pt x="3309421" y="3179492"/>
                  <a:pt x="1339712" y="4544100"/>
                  <a:pt x="80211" y="5006526"/>
                </a:cubicBezTo>
                <a:lnTo>
                  <a:pt x="0" y="5034247"/>
                </a:lnTo>
                <a:lnTo>
                  <a:pt x="0" y="2170361"/>
                </a:lnTo>
                <a:lnTo>
                  <a:pt x="37545" y="2198676"/>
                </a:lnTo>
                <a:cubicBezTo>
                  <a:pt x="422569" y="2464237"/>
                  <a:pt x="880856" y="2688333"/>
                  <a:pt x="1411357" y="2669697"/>
                </a:cubicBezTo>
                <a:cubicBezTo>
                  <a:pt x="2826026" y="2620001"/>
                  <a:pt x="5174975" y="1586332"/>
                  <a:pt x="7215809" y="1158949"/>
                </a:cubicBezTo>
                <a:cubicBezTo>
                  <a:pt x="8618883" y="865123"/>
                  <a:pt x="10648329" y="204870"/>
                  <a:pt x="12115606" y="8230"/>
                </a:cubicBezTo>
                <a:close/>
              </a:path>
            </a:pathLst>
          </a:custGeom>
          <a:solidFill>
            <a:schemeClr val="accent1">
              <a:alpha val="6000"/>
            </a:schemeClr>
          </a:solidFill>
          <a:ln w="12700" cap="sq">
            <a:noFill/>
            <a:miter/>
          </a:ln>
        </p:spPr>
        <p:txBody>
          <a:bodyPr vert="horz" wrap="square" lIns="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>
            <a:extLst>
              <a:ext uri="{FF2B5EF4-FFF2-40B4-BE49-F238E27FC236}">
                <a16:creationId xmlns:a16="http://schemas.microsoft.com/office/drawing/2014/main" id="{C9F9C079-F954-0032-D9F2-AA9003F79D7C}"/>
              </a:ext>
            </a:extLst>
          </p:cNvPr>
          <p:cNvSpPr txBox="1"/>
          <p:nvPr/>
        </p:nvSpPr>
        <p:spPr>
          <a:xfrm>
            <a:off x="2026710" y="1378607"/>
            <a:ext cx="3004451" cy="3980845"/>
          </a:xfrm>
          <a:prstGeom prst="roundRect">
            <a:avLst>
              <a:gd name="adj" fmla="val 10599"/>
            </a:avLst>
          </a:prstGeom>
          <a:noFill/>
          <a:ln w="3810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 sz="2000"/>
          </a:p>
        </p:txBody>
      </p:sp>
      <p:sp>
        <p:nvSpPr>
          <p:cNvPr id="5" name="标题 1">
            <a:extLst>
              <a:ext uri="{FF2B5EF4-FFF2-40B4-BE49-F238E27FC236}">
                <a16:creationId xmlns:a16="http://schemas.microsoft.com/office/drawing/2014/main" id="{CAD58441-7D73-6113-23C8-EF595640A8BC}"/>
              </a:ext>
            </a:extLst>
          </p:cNvPr>
          <p:cNvSpPr txBox="1"/>
          <p:nvPr/>
        </p:nvSpPr>
        <p:spPr>
          <a:xfrm>
            <a:off x="6867337" y="1378607"/>
            <a:ext cx="3004451" cy="3980845"/>
          </a:xfrm>
          <a:prstGeom prst="roundRect">
            <a:avLst>
              <a:gd name="adj" fmla="val 10599"/>
            </a:avLst>
          </a:prstGeom>
          <a:noFill/>
          <a:ln w="3810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 sz="2000"/>
          </a:p>
        </p:txBody>
      </p:sp>
      <p:sp>
        <p:nvSpPr>
          <p:cNvPr id="6" name="标题 1">
            <a:extLst>
              <a:ext uri="{FF2B5EF4-FFF2-40B4-BE49-F238E27FC236}">
                <a16:creationId xmlns:a16="http://schemas.microsoft.com/office/drawing/2014/main" id="{58E42700-59D1-B669-72B6-EFFE4AB4CC49}"/>
              </a:ext>
            </a:extLst>
          </p:cNvPr>
          <p:cNvSpPr txBox="1"/>
          <p:nvPr/>
        </p:nvSpPr>
        <p:spPr>
          <a:xfrm flipH="1" flipV="1">
            <a:off x="2320212" y="1361695"/>
            <a:ext cx="2417446" cy="733166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 sz="2000"/>
          </a:p>
        </p:txBody>
      </p:sp>
      <p:sp>
        <p:nvSpPr>
          <p:cNvPr id="8" name="标题 1">
            <a:extLst>
              <a:ext uri="{FF2B5EF4-FFF2-40B4-BE49-F238E27FC236}">
                <a16:creationId xmlns:a16="http://schemas.microsoft.com/office/drawing/2014/main" id="{07B2D653-E0F4-C921-AA7B-21255B9D454B}"/>
              </a:ext>
            </a:extLst>
          </p:cNvPr>
          <p:cNvSpPr txBox="1"/>
          <p:nvPr/>
        </p:nvSpPr>
        <p:spPr>
          <a:xfrm flipH="1" flipV="1">
            <a:off x="7173539" y="1361695"/>
            <a:ext cx="2392046" cy="733166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 sz="2000"/>
          </a:p>
        </p:txBody>
      </p:sp>
      <p:sp>
        <p:nvSpPr>
          <p:cNvPr id="9" name="标题 1">
            <a:extLst>
              <a:ext uri="{FF2B5EF4-FFF2-40B4-BE49-F238E27FC236}">
                <a16:creationId xmlns:a16="http://schemas.microsoft.com/office/drawing/2014/main" id="{45E88517-9025-4EF1-ED0E-4EC98C7915A3}"/>
              </a:ext>
            </a:extLst>
          </p:cNvPr>
          <p:cNvSpPr txBox="1"/>
          <p:nvPr/>
        </p:nvSpPr>
        <p:spPr>
          <a:xfrm>
            <a:off x="2469086" y="1413664"/>
            <a:ext cx="2119700" cy="64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30000"/>
              </a:lnSpc>
            </a:pPr>
            <a:endParaRPr kumimoji="1" lang="zh-CN" altLang="en-US" sz="2000" dirty="0"/>
          </a:p>
        </p:txBody>
      </p:sp>
      <p:sp>
        <p:nvSpPr>
          <p:cNvPr id="11" name="标题 1">
            <a:extLst>
              <a:ext uri="{FF2B5EF4-FFF2-40B4-BE49-F238E27FC236}">
                <a16:creationId xmlns:a16="http://schemas.microsoft.com/office/drawing/2014/main" id="{75ADFB2B-02B4-3C8D-0170-F3B1054BC2E8}"/>
              </a:ext>
            </a:extLst>
          </p:cNvPr>
          <p:cNvSpPr txBox="1"/>
          <p:nvPr/>
        </p:nvSpPr>
        <p:spPr>
          <a:xfrm>
            <a:off x="7309712" y="1413664"/>
            <a:ext cx="2119700" cy="64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30000"/>
              </a:lnSpc>
            </a:pPr>
            <a:endParaRPr kumimoji="1" lang="zh-CN" altLang="en-US" sz="2000" dirty="0"/>
          </a:p>
        </p:txBody>
      </p:sp>
      <p:sp>
        <p:nvSpPr>
          <p:cNvPr id="15" name="标题 1">
            <a:extLst>
              <a:ext uri="{FF2B5EF4-FFF2-40B4-BE49-F238E27FC236}">
                <a16:creationId xmlns:a16="http://schemas.microsoft.com/office/drawing/2014/main" id="{31BF10BC-2FD2-A881-522E-A557E4A47B74}"/>
              </a:ext>
            </a:extLst>
          </p:cNvPr>
          <p:cNvSpPr txBox="1"/>
          <p:nvPr/>
        </p:nvSpPr>
        <p:spPr>
          <a:xfrm>
            <a:off x="384354" y="263906"/>
            <a:ext cx="10671175" cy="46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>
              <a:lnSpc>
                <a:spcPts val="4850"/>
              </a:lnSpc>
            </a:pPr>
            <a:r>
              <a:rPr lang="en-US" sz="4000" b="1" dirty="0" err="1">
                <a:solidFill>
                  <a:srgbClr val="282824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Lato Bold" pitchFamily="34" charset="-120"/>
              </a:rPr>
              <a:t>Levantamento</a:t>
            </a:r>
            <a:r>
              <a:rPr lang="en-US" sz="4000" b="1" dirty="0">
                <a:solidFill>
                  <a:srgbClr val="282824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Lato Bold" pitchFamily="34" charset="-120"/>
              </a:rPr>
              <a:t> do </a:t>
            </a:r>
            <a:r>
              <a:rPr lang="en-US" sz="4000" b="1" dirty="0" err="1">
                <a:solidFill>
                  <a:srgbClr val="282824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Lato Bold" pitchFamily="34" charset="-120"/>
              </a:rPr>
              <a:t>Perfil</a:t>
            </a:r>
            <a:r>
              <a:rPr lang="en-US" sz="4000" b="1" dirty="0">
                <a:solidFill>
                  <a:srgbClr val="282824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Lato Bold" pitchFamily="34" charset="-120"/>
              </a:rPr>
              <a:t> dos </a:t>
            </a:r>
            <a:r>
              <a:rPr lang="en-US" sz="4000" b="1" dirty="0" err="1">
                <a:solidFill>
                  <a:srgbClr val="282824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Lato Bold" pitchFamily="34" charset="-120"/>
              </a:rPr>
              <a:t>Motoristas</a:t>
            </a:r>
            <a:endParaRPr lang="en-US" sz="4000" dirty="0"/>
          </a:p>
        </p:txBody>
      </p:sp>
      <p:cxnSp>
        <p:nvCxnSpPr>
          <p:cNvPr id="16" name="线条 1">
            <a:extLst>
              <a:ext uri="{FF2B5EF4-FFF2-40B4-BE49-F238E27FC236}">
                <a16:creationId xmlns:a16="http://schemas.microsoft.com/office/drawing/2014/main" id="{C73714F2-F9BC-D326-3DF7-80A1A8115ABD}"/>
              </a:ext>
            </a:extLst>
          </p:cNvPr>
          <p:cNvCxnSpPr/>
          <p:nvPr/>
        </p:nvCxnSpPr>
        <p:spPr>
          <a:xfrm>
            <a:off x="0" y="958850"/>
            <a:ext cx="12122150" cy="0"/>
          </a:xfrm>
          <a:prstGeom prst="line">
            <a:avLst/>
          </a:prstGeom>
          <a:noFill/>
          <a:ln w="28575" cap="sq">
            <a:solidFill>
              <a:schemeClr val="accent1"/>
            </a:solidFill>
            <a:prstDash val="solid"/>
            <a:miter/>
          </a:ln>
        </p:spPr>
      </p:cxnSp>
      <p:sp>
        <p:nvSpPr>
          <p:cNvPr id="26" name="Text 24"/>
          <p:cNvSpPr/>
          <p:nvPr/>
        </p:nvSpPr>
        <p:spPr>
          <a:xfrm>
            <a:off x="2427323" y="1527705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000" b="1" dirty="0">
                <a:latin typeface="DengXian" panose="02010600030101010101" pitchFamily="2" charset="-122"/>
                <a:ea typeface="DengXian" panose="02010600030101010101" pitchFamily="2" charset="-122"/>
                <a:cs typeface="Lato Bold" pitchFamily="34" charset="-120"/>
              </a:rPr>
              <a:t>Capacitação Técnica</a:t>
            </a:r>
            <a:endParaRPr lang="en-US" sz="2000" dirty="0"/>
          </a:p>
        </p:txBody>
      </p:sp>
      <p:sp>
        <p:nvSpPr>
          <p:cNvPr id="27" name="Text 25"/>
          <p:cNvSpPr/>
          <p:nvPr/>
        </p:nvSpPr>
        <p:spPr>
          <a:xfrm>
            <a:off x="2304164" y="2436191"/>
            <a:ext cx="2604064" cy="1270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500"/>
              </a:lnSpc>
              <a:buNone/>
            </a:pPr>
            <a:r>
              <a:rPr lang="en-US" sz="2000" dirty="0"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Cursos de direção defensiva, transporte de passageiros (quando aplicável), primeiros socorros, manutenção básica</a:t>
            </a:r>
            <a:endParaRPr lang="en-US" sz="2000" dirty="0"/>
          </a:p>
        </p:txBody>
      </p:sp>
      <p:sp>
        <p:nvSpPr>
          <p:cNvPr id="32" name="Text 30"/>
          <p:cNvSpPr/>
          <p:nvPr/>
        </p:nvSpPr>
        <p:spPr>
          <a:xfrm>
            <a:off x="7067754" y="1414676"/>
            <a:ext cx="2869644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400"/>
              </a:lnSpc>
              <a:buNone/>
            </a:pPr>
            <a:r>
              <a:rPr lang="en-US" sz="2000" b="1" dirty="0" err="1">
                <a:latin typeface="DengXian" panose="02010600030101010101" pitchFamily="2" charset="-122"/>
                <a:ea typeface="DengXian" panose="02010600030101010101" pitchFamily="2" charset="-122"/>
                <a:cs typeface="Lato Bold" pitchFamily="34" charset="-120"/>
              </a:rPr>
              <a:t>Responsabilização</a:t>
            </a:r>
            <a:r>
              <a:rPr lang="en-US" sz="2000" b="1" dirty="0">
                <a:latin typeface="DengXian" panose="02010600030101010101" pitchFamily="2" charset="-122"/>
                <a:ea typeface="DengXian" panose="02010600030101010101" pitchFamily="2" charset="-122"/>
                <a:cs typeface="Lato Bold" pitchFamily="34" charset="-120"/>
              </a:rPr>
              <a:t> </a:t>
            </a:r>
          </a:p>
          <a:p>
            <a:pPr marL="0" indent="0" algn="ctr">
              <a:lnSpc>
                <a:spcPts val="2400"/>
              </a:lnSpc>
              <a:buNone/>
            </a:pPr>
            <a:r>
              <a:rPr lang="en-US" sz="2000" b="1" dirty="0">
                <a:latin typeface="DengXian" panose="02010600030101010101" pitchFamily="2" charset="-122"/>
                <a:ea typeface="DengXian" panose="02010600030101010101" pitchFamily="2" charset="-122"/>
                <a:cs typeface="Lato Bold" pitchFamily="34" charset="-120"/>
              </a:rPr>
              <a:t>Formal</a:t>
            </a:r>
            <a:endParaRPr lang="en-US" sz="2000" dirty="0"/>
          </a:p>
        </p:txBody>
      </p:sp>
      <p:sp>
        <p:nvSpPr>
          <p:cNvPr id="33" name="Text 31"/>
          <p:cNvSpPr/>
          <p:nvPr/>
        </p:nvSpPr>
        <p:spPr>
          <a:xfrm>
            <a:off x="1561332" y="4077318"/>
            <a:ext cx="3346896" cy="143123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endParaRPr lang="en-US" sz="2000" dirty="0"/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963CF3D9-B6EC-C73F-AA57-798FCAA0D67A}"/>
              </a:ext>
            </a:extLst>
          </p:cNvPr>
          <p:cNvSpPr txBox="1"/>
          <p:nvPr/>
        </p:nvSpPr>
        <p:spPr>
          <a:xfrm>
            <a:off x="7062827" y="2352774"/>
            <a:ext cx="2696017" cy="1994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lnSpc>
                <a:spcPts val="2500"/>
              </a:lnSpc>
              <a:buNone/>
            </a:pPr>
            <a:r>
              <a:rPr lang="en-US" sz="2000" dirty="0" err="1"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Existência</a:t>
            </a:r>
            <a:r>
              <a:rPr lang="en-US" sz="2000" dirty="0"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 de </a:t>
            </a:r>
            <a:r>
              <a:rPr lang="en-US" sz="2000" dirty="0" err="1"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termo</a:t>
            </a:r>
            <a:r>
              <a:rPr lang="en-US" sz="2000" dirty="0"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 de </a:t>
            </a:r>
            <a:r>
              <a:rPr lang="en-US" sz="2000" dirty="0" err="1"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responsabilidade</a:t>
            </a:r>
            <a:r>
              <a:rPr lang="en-US" sz="2000" dirty="0"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 </a:t>
            </a:r>
            <a:r>
              <a:rPr lang="en-US" sz="2000" dirty="0" err="1"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assinado</a:t>
            </a:r>
            <a:r>
              <a:rPr lang="en-US" sz="2000" dirty="0"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, </a:t>
            </a:r>
            <a:r>
              <a:rPr lang="en-US" sz="2000" dirty="0" err="1"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ciência</a:t>
            </a:r>
            <a:r>
              <a:rPr lang="en-US" sz="2000" dirty="0"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 das </a:t>
            </a:r>
            <a:r>
              <a:rPr lang="en-US" sz="2000" dirty="0" err="1"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normas</a:t>
            </a:r>
            <a:r>
              <a:rPr lang="en-US" sz="2000" dirty="0"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 municipais, conhecimento das </a:t>
            </a:r>
            <a:r>
              <a:rPr lang="en-US" sz="2000" dirty="0" err="1"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penalidades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2935847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oogle Shape;61;p14">
            <a:extLst>
              <a:ext uri="{FF2B5EF4-FFF2-40B4-BE49-F238E27FC236}">
                <a16:creationId xmlns:a16="http://schemas.microsoft.com/office/drawing/2014/main" id="{A84127DC-9774-82ED-B11C-6938E3ABDDB0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5110" y="-14514"/>
            <a:ext cx="1219199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标题 1"/>
          <p:cNvSpPr txBox="1"/>
          <p:nvPr/>
        </p:nvSpPr>
        <p:spPr>
          <a:xfrm rot="21431518">
            <a:off x="-60480" y="4809590"/>
            <a:ext cx="12343170" cy="2786276"/>
          </a:xfrm>
          <a:custGeom>
            <a:avLst/>
            <a:gdLst>
              <a:gd name="connsiteX0" fmla="*/ 0 w 9247286"/>
              <a:gd name="connsiteY0" fmla="*/ 0 h 3562120"/>
              <a:gd name="connsiteX1" fmla="*/ 138295 w 9247286"/>
              <a:gd name="connsiteY1" fmla="*/ 1850 h 3562120"/>
              <a:gd name="connsiteX2" fmla="*/ 9241518 w 9247286"/>
              <a:gd name="connsiteY2" fmla="*/ 3553106 h 3562120"/>
              <a:gd name="connsiteX3" fmla="*/ 9247286 w 9247286"/>
              <a:gd name="connsiteY3" fmla="*/ 3562120 h 3562120"/>
              <a:gd name="connsiteX4" fmla="*/ 9027492 w 9247286"/>
              <a:gd name="connsiteY4" fmla="*/ 3330898 h 3562120"/>
              <a:gd name="connsiteX5" fmla="*/ 95904 w 9247286"/>
              <a:gd name="connsiteY5" fmla="*/ 5154 h 3562120"/>
              <a:gd name="connsiteX6" fmla="*/ 0 w 9247286"/>
              <a:gd name="connsiteY6" fmla="*/ 0 h 3562120"/>
            </a:gdLst>
            <a:ahLst/>
            <a:cxnLst/>
            <a:rect l="l" t="t" r="r" b="b"/>
            <a:pathLst>
              <a:path w="9247286" h="3562120">
                <a:moveTo>
                  <a:pt x="0" y="0"/>
                </a:moveTo>
                <a:lnTo>
                  <a:pt x="138295" y="1850"/>
                </a:lnTo>
                <a:cubicBezTo>
                  <a:pt x="4332388" y="114296"/>
                  <a:pt x="7861553" y="1559728"/>
                  <a:pt x="9241518" y="3553106"/>
                </a:cubicBezTo>
                <a:lnTo>
                  <a:pt x="9247286" y="3562120"/>
                </a:lnTo>
                <a:lnTo>
                  <a:pt x="9027492" y="3330898"/>
                </a:lnTo>
                <a:cubicBezTo>
                  <a:pt x="6900106" y="1306763"/>
                  <a:pt x="3894809" y="219134"/>
                  <a:pt x="95904" y="5154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cxnSp>
        <p:nvCxnSpPr>
          <p:cNvPr id="15" name="线条 1"/>
          <p:cNvCxnSpPr/>
          <p:nvPr/>
        </p:nvCxnSpPr>
        <p:spPr>
          <a:xfrm>
            <a:off x="0" y="958850"/>
            <a:ext cx="12122150" cy="0"/>
          </a:xfrm>
          <a:prstGeom prst="line">
            <a:avLst/>
          </a:prstGeom>
          <a:noFill/>
          <a:ln w="28575" cap="sq">
            <a:solidFill>
              <a:schemeClr val="accent1"/>
            </a:solidFill>
            <a:prstDash val="solid"/>
            <a:miter/>
          </a:ln>
        </p:spPr>
      </p:cxnSp>
      <p:sp>
        <p:nvSpPr>
          <p:cNvPr id="16" name="Text 0"/>
          <p:cNvSpPr/>
          <p:nvPr/>
        </p:nvSpPr>
        <p:spPr>
          <a:xfrm>
            <a:off x="279440" y="209236"/>
            <a:ext cx="6497122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4000" b="1" dirty="0">
                <a:latin typeface="DengXian" panose="02010600030101010101" pitchFamily="2" charset="-122"/>
                <a:ea typeface="DengXian" panose="02010600030101010101" pitchFamily="2" charset="-122"/>
                <a:cs typeface="Lato Bold" pitchFamily="34" charset="-120"/>
              </a:rPr>
              <a:t>Por que Diagnosticar a Frota?</a:t>
            </a:r>
            <a:endParaRPr lang="en-US" sz="4000" dirty="0"/>
          </a:p>
        </p:txBody>
      </p:sp>
      <p:sp>
        <p:nvSpPr>
          <p:cNvPr id="18" name="Text 1"/>
          <p:cNvSpPr/>
          <p:nvPr/>
        </p:nvSpPr>
        <p:spPr>
          <a:xfrm>
            <a:off x="681973" y="1243132"/>
            <a:ext cx="10995677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500"/>
              </a:lnSpc>
              <a:buNone/>
            </a:pPr>
            <a:r>
              <a:rPr lang="en-US" sz="2600" dirty="0"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A gestão adequada da frota municipal transcende a simples manutenção de veículos. Ela impacta diretamente a capacidade do município em prestar serviços essenciais à população e representa parcela significativa da despesa corrente.</a:t>
            </a:r>
            <a:endParaRPr lang="en-US" sz="2600" dirty="0"/>
          </a:p>
        </p:txBody>
      </p:sp>
      <p:pic>
        <p:nvPicPr>
          <p:cNvPr id="19" name="Image 0" descr="preencoded.png">
            <a:extLst>
              <a:ext uri="{FF2B5EF4-FFF2-40B4-BE49-F238E27FC236}">
                <a16:creationId xmlns:a16="http://schemas.microsoft.com/office/drawing/2014/main" id="{24FEC28D-921E-1190-C809-468871D918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281" y="2546443"/>
            <a:ext cx="2549649" cy="2549649"/>
          </a:xfrm>
          <a:prstGeom prst="rect">
            <a:avLst/>
          </a:prstGeom>
        </p:spPr>
      </p:pic>
      <p:sp>
        <p:nvSpPr>
          <p:cNvPr id="20" name="Text 2">
            <a:extLst>
              <a:ext uri="{FF2B5EF4-FFF2-40B4-BE49-F238E27FC236}">
                <a16:creationId xmlns:a16="http://schemas.microsoft.com/office/drawing/2014/main" id="{EC50A02C-BEE3-15E7-E91E-3DE8E03FE533}"/>
              </a:ext>
            </a:extLst>
          </p:cNvPr>
          <p:cNvSpPr/>
          <p:nvPr/>
        </p:nvSpPr>
        <p:spPr>
          <a:xfrm>
            <a:off x="2693619" y="2809538"/>
            <a:ext cx="3057009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200" b="1" dirty="0">
                <a:latin typeface="DengXian" panose="02010600030101010101" pitchFamily="2" charset="-122"/>
                <a:ea typeface="DengXian" panose="02010600030101010101" pitchFamily="2" charset="-122"/>
                <a:cs typeface="Lato Bold" pitchFamily="34" charset="-120"/>
              </a:rPr>
              <a:t>Transporte Escolar</a:t>
            </a:r>
            <a:endParaRPr lang="en-US" sz="2200" dirty="0"/>
          </a:p>
        </p:txBody>
      </p:sp>
      <p:sp>
        <p:nvSpPr>
          <p:cNvPr id="21" name="Text 3">
            <a:extLst>
              <a:ext uri="{FF2B5EF4-FFF2-40B4-BE49-F238E27FC236}">
                <a16:creationId xmlns:a16="http://schemas.microsoft.com/office/drawing/2014/main" id="{9C25D868-972F-231E-D287-149EACA3F014}"/>
              </a:ext>
            </a:extLst>
          </p:cNvPr>
          <p:cNvSpPr/>
          <p:nvPr/>
        </p:nvSpPr>
        <p:spPr>
          <a:xfrm>
            <a:off x="2693619" y="3238758"/>
            <a:ext cx="3057009" cy="1270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200" dirty="0"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Garantia do direito à educação através da mobilidade diária de estudantes</a:t>
            </a:r>
            <a:endParaRPr lang="en-US" sz="2200" dirty="0"/>
          </a:p>
        </p:txBody>
      </p:sp>
      <p:pic>
        <p:nvPicPr>
          <p:cNvPr id="22" name="Image 1" descr="preencoded.png">
            <a:extLst>
              <a:ext uri="{FF2B5EF4-FFF2-40B4-BE49-F238E27FC236}">
                <a16:creationId xmlns:a16="http://schemas.microsoft.com/office/drawing/2014/main" id="{6D5934A2-D4A4-6222-EE79-56E40540D9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32278" y="2666922"/>
            <a:ext cx="2549649" cy="2549649"/>
          </a:xfrm>
          <a:prstGeom prst="rect">
            <a:avLst/>
          </a:prstGeom>
        </p:spPr>
      </p:pic>
      <p:sp>
        <p:nvSpPr>
          <p:cNvPr id="23" name="Text 4">
            <a:extLst>
              <a:ext uri="{FF2B5EF4-FFF2-40B4-BE49-F238E27FC236}">
                <a16:creationId xmlns:a16="http://schemas.microsoft.com/office/drawing/2014/main" id="{4E9A6058-B793-948B-A8CA-9E041D990610}"/>
              </a:ext>
            </a:extLst>
          </p:cNvPr>
          <p:cNvSpPr/>
          <p:nvPr/>
        </p:nvSpPr>
        <p:spPr>
          <a:xfrm>
            <a:off x="8517616" y="2776369"/>
            <a:ext cx="3566103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200" b="1" dirty="0">
                <a:latin typeface="DengXian" panose="02010600030101010101" pitchFamily="2" charset="-122"/>
                <a:ea typeface="DengXian" panose="02010600030101010101" pitchFamily="2" charset="-122"/>
                <a:cs typeface="Lato Bold" pitchFamily="34" charset="-120"/>
              </a:rPr>
              <a:t>Saúde</a:t>
            </a:r>
            <a:endParaRPr lang="en-US" sz="2200" dirty="0"/>
          </a:p>
        </p:txBody>
      </p:sp>
      <p:sp>
        <p:nvSpPr>
          <p:cNvPr id="24" name="Text 5">
            <a:extLst>
              <a:ext uri="{FF2B5EF4-FFF2-40B4-BE49-F238E27FC236}">
                <a16:creationId xmlns:a16="http://schemas.microsoft.com/office/drawing/2014/main" id="{6ED5512C-D26B-C38C-A330-E0946B83F64A}"/>
              </a:ext>
            </a:extLst>
          </p:cNvPr>
          <p:cNvSpPr/>
          <p:nvPr/>
        </p:nvSpPr>
        <p:spPr>
          <a:xfrm>
            <a:off x="8517616" y="3205589"/>
            <a:ext cx="3566103" cy="15876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200" dirty="0"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Atendimento emergencial e transporte de pacientes para tratamento especializado</a:t>
            </a:r>
            <a:endParaRPr lang="en-US" sz="2200" dirty="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393BDB-23FE-743D-3A3E-0D687AE17E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oogle Shape;61;p14">
            <a:extLst>
              <a:ext uri="{FF2B5EF4-FFF2-40B4-BE49-F238E27FC236}">
                <a16:creationId xmlns:a16="http://schemas.microsoft.com/office/drawing/2014/main" id="{A3AA1F05-B3C1-0A8C-DDDF-1B9C31EED7CC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888" y="0"/>
            <a:ext cx="1219199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645036B2-C461-423A-52FB-9FE3137C83D4}"/>
              </a:ext>
            </a:extLst>
          </p:cNvPr>
          <p:cNvSpPr txBox="1"/>
          <p:nvPr/>
        </p:nvSpPr>
        <p:spPr>
          <a:xfrm>
            <a:off x="0" y="673995"/>
            <a:ext cx="12192000" cy="5034247"/>
          </a:xfrm>
          <a:custGeom>
            <a:avLst/>
            <a:gdLst>
              <a:gd name="connsiteX0" fmla="*/ 12192000 w 12192000"/>
              <a:gd name="connsiteY0" fmla="*/ 0 h 5034247"/>
              <a:gd name="connsiteX1" fmla="*/ 12192000 w 12192000"/>
              <a:gd name="connsiteY1" fmla="*/ 3944948 h 5034247"/>
              <a:gd name="connsiteX2" fmla="*/ 12129156 w 12192000"/>
              <a:gd name="connsiteY2" fmla="*/ 3898888 h 5034247"/>
              <a:gd name="connsiteX3" fmla="*/ 11449879 w 12192000"/>
              <a:gd name="connsiteY3" fmla="*/ 3663610 h 5034247"/>
              <a:gd name="connsiteX4" fmla="*/ 7394713 w 12192000"/>
              <a:gd name="connsiteY4" fmla="*/ 4578010 h 5034247"/>
              <a:gd name="connsiteX5" fmla="*/ 4373219 w 12192000"/>
              <a:gd name="connsiteY5" fmla="*/ 3107019 h 5034247"/>
              <a:gd name="connsiteX6" fmla="*/ 80211 w 12192000"/>
              <a:gd name="connsiteY6" fmla="*/ 5006526 h 5034247"/>
              <a:gd name="connsiteX7" fmla="*/ 0 w 12192000"/>
              <a:gd name="connsiteY7" fmla="*/ 5034247 h 5034247"/>
              <a:gd name="connsiteX8" fmla="*/ 0 w 12192000"/>
              <a:gd name="connsiteY8" fmla="*/ 2170361 h 5034247"/>
              <a:gd name="connsiteX9" fmla="*/ 37545 w 12192000"/>
              <a:gd name="connsiteY9" fmla="*/ 2198676 h 5034247"/>
              <a:gd name="connsiteX10" fmla="*/ 1411357 w 12192000"/>
              <a:gd name="connsiteY10" fmla="*/ 2669697 h 5034247"/>
              <a:gd name="connsiteX11" fmla="*/ 7215809 w 12192000"/>
              <a:gd name="connsiteY11" fmla="*/ 1158949 h 5034247"/>
              <a:gd name="connsiteX12" fmla="*/ 12115606 w 12192000"/>
              <a:gd name="connsiteY12" fmla="*/ 8230 h 5034247"/>
            </a:gdLst>
            <a:ahLst/>
            <a:cxnLst/>
            <a:rect l="l" t="t" r="r" b="b"/>
            <a:pathLst>
              <a:path w="12192000" h="5034247">
                <a:moveTo>
                  <a:pt x="12192000" y="0"/>
                </a:moveTo>
                <a:lnTo>
                  <a:pt x="12192000" y="3944948"/>
                </a:lnTo>
                <a:lnTo>
                  <a:pt x="12129156" y="3898888"/>
                </a:lnTo>
                <a:cubicBezTo>
                  <a:pt x="11926336" y="3762795"/>
                  <a:pt x="11700842" y="3665267"/>
                  <a:pt x="11449879" y="3663610"/>
                </a:cubicBezTo>
                <a:cubicBezTo>
                  <a:pt x="10446027" y="3656984"/>
                  <a:pt x="8574156" y="4670775"/>
                  <a:pt x="7394713" y="4578010"/>
                </a:cubicBezTo>
                <a:cubicBezTo>
                  <a:pt x="6215271" y="4485245"/>
                  <a:pt x="5734880" y="3014254"/>
                  <a:pt x="4373219" y="3107019"/>
                </a:cubicBezTo>
                <a:cubicBezTo>
                  <a:pt x="3309421" y="3179492"/>
                  <a:pt x="1339712" y="4544100"/>
                  <a:pt x="80211" y="5006526"/>
                </a:cubicBezTo>
                <a:lnTo>
                  <a:pt x="0" y="5034247"/>
                </a:lnTo>
                <a:lnTo>
                  <a:pt x="0" y="2170361"/>
                </a:lnTo>
                <a:lnTo>
                  <a:pt x="37545" y="2198676"/>
                </a:lnTo>
                <a:cubicBezTo>
                  <a:pt x="422569" y="2464237"/>
                  <a:pt x="880856" y="2688333"/>
                  <a:pt x="1411357" y="2669697"/>
                </a:cubicBezTo>
                <a:cubicBezTo>
                  <a:pt x="2826026" y="2620001"/>
                  <a:pt x="5174975" y="1586332"/>
                  <a:pt x="7215809" y="1158949"/>
                </a:cubicBezTo>
                <a:cubicBezTo>
                  <a:pt x="8618883" y="865123"/>
                  <a:pt x="10648329" y="204870"/>
                  <a:pt x="12115606" y="8230"/>
                </a:cubicBezTo>
                <a:close/>
              </a:path>
            </a:pathLst>
          </a:custGeom>
          <a:solidFill>
            <a:schemeClr val="accent1">
              <a:alpha val="6000"/>
            </a:schemeClr>
          </a:solidFill>
          <a:ln w="12700" cap="sq">
            <a:noFill/>
            <a:miter/>
          </a:ln>
        </p:spPr>
        <p:txBody>
          <a:bodyPr vert="horz" wrap="square" lIns="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>
            <a:extLst>
              <a:ext uri="{FF2B5EF4-FFF2-40B4-BE49-F238E27FC236}">
                <a16:creationId xmlns:a16="http://schemas.microsoft.com/office/drawing/2014/main" id="{300E48D9-21A3-10A7-5155-DD2E6097F4F0}"/>
              </a:ext>
            </a:extLst>
          </p:cNvPr>
          <p:cNvSpPr txBox="1"/>
          <p:nvPr/>
        </p:nvSpPr>
        <p:spPr>
          <a:xfrm>
            <a:off x="5289149" y="1137307"/>
            <a:ext cx="6629802" cy="3980845"/>
          </a:xfrm>
          <a:prstGeom prst="roundRect">
            <a:avLst>
              <a:gd name="adj" fmla="val 10599"/>
            </a:avLst>
          </a:prstGeom>
          <a:noFill/>
          <a:ln w="3810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 sz="2000"/>
          </a:p>
        </p:txBody>
      </p:sp>
      <p:sp>
        <p:nvSpPr>
          <p:cNvPr id="8" name="标题 1">
            <a:extLst>
              <a:ext uri="{FF2B5EF4-FFF2-40B4-BE49-F238E27FC236}">
                <a16:creationId xmlns:a16="http://schemas.microsoft.com/office/drawing/2014/main" id="{0C09603A-AD79-522B-0842-9EF67698E20A}"/>
              </a:ext>
            </a:extLst>
          </p:cNvPr>
          <p:cNvSpPr txBox="1"/>
          <p:nvPr/>
        </p:nvSpPr>
        <p:spPr>
          <a:xfrm flipH="1" flipV="1">
            <a:off x="5792786" y="1137307"/>
            <a:ext cx="5702413" cy="733166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 sz="2000"/>
          </a:p>
        </p:txBody>
      </p:sp>
      <p:sp>
        <p:nvSpPr>
          <p:cNvPr id="15" name="标题 1">
            <a:extLst>
              <a:ext uri="{FF2B5EF4-FFF2-40B4-BE49-F238E27FC236}">
                <a16:creationId xmlns:a16="http://schemas.microsoft.com/office/drawing/2014/main" id="{58896C4C-F986-FC29-7185-6500A8C43F19}"/>
              </a:ext>
            </a:extLst>
          </p:cNvPr>
          <p:cNvSpPr txBox="1"/>
          <p:nvPr/>
        </p:nvSpPr>
        <p:spPr>
          <a:xfrm>
            <a:off x="367102" y="284304"/>
            <a:ext cx="10671175" cy="46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>
              <a:lnSpc>
                <a:spcPts val="4850"/>
              </a:lnSpc>
            </a:pPr>
            <a:r>
              <a:rPr lang="en-US" sz="4000" b="1" dirty="0">
                <a:solidFill>
                  <a:srgbClr val="282824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Lato Bold" pitchFamily="34" charset="-120"/>
              </a:rPr>
              <a:t>Controle de </a:t>
            </a:r>
            <a:r>
              <a:rPr lang="en-US" sz="4000" b="1" dirty="0" err="1">
                <a:solidFill>
                  <a:srgbClr val="282824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Lato Bold" pitchFamily="34" charset="-120"/>
              </a:rPr>
              <a:t>Responsabilidade</a:t>
            </a:r>
            <a:r>
              <a:rPr lang="en-US" sz="4000" b="1" dirty="0">
                <a:solidFill>
                  <a:srgbClr val="282824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Lato Bold" pitchFamily="34" charset="-120"/>
              </a:rPr>
              <a:t> </a:t>
            </a:r>
            <a:r>
              <a:rPr lang="en-US" sz="4000" b="1" dirty="0" err="1">
                <a:solidFill>
                  <a:srgbClr val="282824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Lato Bold" pitchFamily="34" charset="-120"/>
              </a:rPr>
              <a:t>por</a:t>
            </a:r>
            <a:r>
              <a:rPr lang="en-US" sz="4000" b="1" dirty="0">
                <a:solidFill>
                  <a:srgbClr val="282824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Lato Bold" pitchFamily="34" charset="-120"/>
              </a:rPr>
              <a:t> </a:t>
            </a:r>
            <a:r>
              <a:rPr lang="en-US" sz="4000" b="1" dirty="0" err="1">
                <a:solidFill>
                  <a:srgbClr val="282824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Lato Bold" pitchFamily="34" charset="-120"/>
              </a:rPr>
              <a:t>Veículo</a:t>
            </a:r>
            <a:endParaRPr lang="en-US" sz="4000" dirty="0"/>
          </a:p>
        </p:txBody>
      </p:sp>
      <p:cxnSp>
        <p:nvCxnSpPr>
          <p:cNvPr id="16" name="线条 1">
            <a:extLst>
              <a:ext uri="{FF2B5EF4-FFF2-40B4-BE49-F238E27FC236}">
                <a16:creationId xmlns:a16="http://schemas.microsoft.com/office/drawing/2014/main" id="{3E5D4AAF-F7C3-147E-FE02-CA915C2C8B09}"/>
              </a:ext>
            </a:extLst>
          </p:cNvPr>
          <p:cNvCxnSpPr/>
          <p:nvPr/>
        </p:nvCxnSpPr>
        <p:spPr>
          <a:xfrm>
            <a:off x="0" y="958850"/>
            <a:ext cx="12122150" cy="0"/>
          </a:xfrm>
          <a:prstGeom prst="line">
            <a:avLst/>
          </a:prstGeom>
          <a:noFill/>
          <a:ln w="28575" cap="sq">
            <a:solidFill>
              <a:schemeClr val="accent1"/>
            </a:solidFill>
            <a:prstDash val="solid"/>
            <a:miter/>
          </a:ln>
        </p:spPr>
      </p:cxnSp>
      <p:sp>
        <p:nvSpPr>
          <p:cNvPr id="4" name="标题 1">
            <a:extLst>
              <a:ext uri="{FF2B5EF4-FFF2-40B4-BE49-F238E27FC236}">
                <a16:creationId xmlns:a16="http://schemas.microsoft.com/office/drawing/2014/main" id="{F0BBE4BB-1002-081E-D0B8-31FB2E68085A}"/>
              </a:ext>
            </a:extLst>
          </p:cNvPr>
          <p:cNvSpPr txBox="1"/>
          <p:nvPr/>
        </p:nvSpPr>
        <p:spPr>
          <a:xfrm>
            <a:off x="226900" y="1165397"/>
            <a:ext cx="4831064" cy="3980845"/>
          </a:xfrm>
          <a:prstGeom prst="roundRect">
            <a:avLst>
              <a:gd name="adj" fmla="val 10599"/>
            </a:avLst>
          </a:prstGeom>
          <a:gradFill>
            <a:gsLst>
              <a:gs pos="1000">
                <a:schemeClr val="accent1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 w="12700" cap="sq">
            <a:noFill/>
            <a:miter/>
          </a:ln>
          <a:effectLst/>
        </p:spPr>
        <p:txBody>
          <a:bodyPr vert="horz" wrap="square" lIns="45720" tIns="22860" rIns="45720" bIns="22860" rtlCol="0" anchor="ctr"/>
          <a:lstStyle/>
          <a:p>
            <a:pPr algn="ctr">
              <a:lnSpc>
                <a:spcPct val="110000"/>
              </a:lnSpc>
            </a:pPr>
            <a:endParaRPr kumimoji="1" lang="zh-CN" altLang="en-US" sz="2000"/>
          </a:p>
        </p:txBody>
      </p:sp>
      <p:sp>
        <p:nvSpPr>
          <p:cNvPr id="7" name="标题 1">
            <a:extLst>
              <a:ext uri="{FF2B5EF4-FFF2-40B4-BE49-F238E27FC236}">
                <a16:creationId xmlns:a16="http://schemas.microsoft.com/office/drawing/2014/main" id="{66D8B5C1-01B0-0C83-DF94-BBAA10891F46}"/>
              </a:ext>
            </a:extLst>
          </p:cNvPr>
          <p:cNvSpPr txBox="1"/>
          <p:nvPr/>
        </p:nvSpPr>
        <p:spPr>
          <a:xfrm flipH="1" flipV="1">
            <a:off x="526752" y="1148485"/>
            <a:ext cx="4114775" cy="733166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 sz="2000"/>
          </a:p>
        </p:txBody>
      </p:sp>
      <p:sp>
        <p:nvSpPr>
          <p:cNvPr id="10" name="标题 1">
            <a:extLst>
              <a:ext uri="{FF2B5EF4-FFF2-40B4-BE49-F238E27FC236}">
                <a16:creationId xmlns:a16="http://schemas.microsoft.com/office/drawing/2014/main" id="{B4552403-B0CB-893E-017D-CD7B6744C139}"/>
              </a:ext>
            </a:extLst>
          </p:cNvPr>
          <p:cNvSpPr txBox="1"/>
          <p:nvPr/>
        </p:nvSpPr>
        <p:spPr>
          <a:xfrm>
            <a:off x="656575" y="1200454"/>
            <a:ext cx="2145100" cy="64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30000"/>
              </a:lnSpc>
            </a:pPr>
            <a:endParaRPr kumimoji="1" lang="zh-CN" altLang="en-US" sz="2000" dirty="0"/>
          </a:p>
        </p:txBody>
      </p:sp>
      <p:sp>
        <p:nvSpPr>
          <p:cNvPr id="18" name="Text 2"/>
          <p:cNvSpPr/>
          <p:nvPr/>
        </p:nvSpPr>
        <p:spPr>
          <a:xfrm>
            <a:off x="1240696" y="1315346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000" b="1" dirty="0">
                <a:latin typeface="DengXian" panose="02010600030101010101" pitchFamily="2" charset="-122"/>
                <a:ea typeface="DengXian" panose="02010600030101010101" pitchFamily="2" charset="-122"/>
                <a:cs typeface="Lato Bold" pitchFamily="34" charset="-120"/>
              </a:rPr>
              <a:t>Requisitos Mínimos</a:t>
            </a:r>
            <a:endParaRPr lang="en-US" sz="2000" dirty="0"/>
          </a:p>
        </p:txBody>
      </p:sp>
      <p:sp>
        <p:nvSpPr>
          <p:cNvPr id="19" name="Text 3"/>
          <p:cNvSpPr/>
          <p:nvPr/>
        </p:nvSpPr>
        <p:spPr>
          <a:xfrm>
            <a:off x="526752" y="2158881"/>
            <a:ext cx="4261148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500"/>
              </a:lnSpc>
              <a:buNone/>
            </a:pPr>
            <a:r>
              <a:rPr lang="en-US" sz="2000" dirty="0">
                <a:solidFill>
                  <a:srgbClr val="FFFFFF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Cada veículo da frota municipal deve possuir motorista responsável formalmente designado, ainda que outros condutores possam eventualmente utilizá-lo</a:t>
            </a:r>
            <a:endParaRPr lang="en-US" sz="2000" dirty="0"/>
          </a:p>
        </p:txBody>
      </p:sp>
      <p:sp>
        <p:nvSpPr>
          <p:cNvPr id="20" name="Text 4"/>
          <p:cNvSpPr/>
          <p:nvPr/>
        </p:nvSpPr>
        <p:spPr>
          <a:xfrm>
            <a:off x="565353" y="3635546"/>
            <a:ext cx="4261148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500"/>
              </a:lnSpc>
              <a:buNone/>
            </a:pPr>
            <a:r>
              <a:rPr lang="en-US" sz="2000" dirty="0">
                <a:solidFill>
                  <a:srgbClr val="FFFFFF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Esta designação estabelece vínculo de responsabilidade e facilita rastreamento de ocorrências</a:t>
            </a:r>
            <a:endParaRPr lang="en-US" sz="2000" dirty="0"/>
          </a:p>
        </p:txBody>
      </p:sp>
      <p:sp>
        <p:nvSpPr>
          <p:cNvPr id="21" name="Text 5"/>
          <p:cNvSpPr/>
          <p:nvPr/>
        </p:nvSpPr>
        <p:spPr>
          <a:xfrm>
            <a:off x="7202740" y="1348811"/>
            <a:ext cx="2882503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000" b="1" dirty="0">
                <a:solidFill>
                  <a:srgbClr val="282824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Lato Bold" pitchFamily="34" charset="-120"/>
              </a:rPr>
              <a:t>Documentos Obrigatórios</a:t>
            </a:r>
            <a:endParaRPr lang="en-US" sz="2000" dirty="0"/>
          </a:p>
        </p:txBody>
      </p:sp>
      <p:sp>
        <p:nvSpPr>
          <p:cNvPr id="22" name="Text 6"/>
          <p:cNvSpPr/>
          <p:nvPr/>
        </p:nvSpPr>
        <p:spPr>
          <a:xfrm>
            <a:off x="5435522" y="1944637"/>
            <a:ext cx="6483428" cy="300185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Font typeface="+mj-lt"/>
              <a:buAutoNum type="arabicPeriod"/>
            </a:pPr>
            <a:r>
              <a:rPr lang="en-US" sz="2000" b="1" dirty="0">
                <a:solidFill>
                  <a:srgbClr val="4A4A45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Termo de Responsabilidade:</a:t>
            </a:r>
            <a:r>
              <a:rPr lang="en-US" sz="2000" dirty="0">
                <a:solidFill>
                  <a:srgbClr val="4A4A45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 Documento formal assinado pelo motorista reconhecendo responsabilidades e obrigações</a:t>
            </a:r>
            <a:endParaRPr lang="en-US" sz="2000" dirty="0"/>
          </a:p>
          <a:p>
            <a:pPr marL="342900" indent="-342900" algn="l">
              <a:lnSpc>
                <a:spcPts val="2500"/>
              </a:lnSpc>
              <a:buSzPct val="100000"/>
              <a:buFont typeface="+mj-lt"/>
              <a:buAutoNum type="arabicPeriod" startAt="2"/>
            </a:pPr>
            <a:r>
              <a:rPr lang="en-US" sz="2000" b="1" dirty="0">
                <a:solidFill>
                  <a:srgbClr val="4A4A45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Controle de Uso Diário:</a:t>
            </a:r>
            <a:r>
              <a:rPr lang="en-US" sz="2000" dirty="0">
                <a:solidFill>
                  <a:srgbClr val="4A4A45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 Registro de saída e retorno com horários, quilometragem, destino e finalidade</a:t>
            </a:r>
            <a:endParaRPr lang="en-US" sz="2000" dirty="0"/>
          </a:p>
          <a:p>
            <a:pPr marL="342900" indent="-342900" algn="l">
              <a:lnSpc>
                <a:spcPts val="2500"/>
              </a:lnSpc>
              <a:buSzPct val="100000"/>
              <a:buFont typeface="+mj-lt"/>
              <a:buAutoNum type="arabicPeriod" startAt="3"/>
            </a:pPr>
            <a:r>
              <a:rPr lang="en-US" sz="2000" b="1" dirty="0">
                <a:solidFill>
                  <a:srgbClr val="4A4A45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Checklist de Verificação:</a:t>
            </a:r>
            <a:r>
              <a:rPr lang="en-US" sz="2000" dirty="0">
                <a:solidFill>
                  <a:srgbClr val="4A4A45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 Inspeção diária do veículo antes do uso, registrando condições gerais</a:t>
            </a:r>
            <a:endParaRPr lang="en-US" sz="2000" dirty="0"/>
          </a:p>
          <a:p>
            <a:pPr marL="342900" indent="-342900" algn="l">
              <a:lnSpc>
                <a:spcPts val="2500"/>
              </a:lnSpc>
              <a:buSzPct val="100000"/>
              <a:buFont typeface="+mj-lt"/>
              <a:buAutoNum type="arabicPeriod" startAt="4"/>
            </a:pPr>
            <a:r>
              <a:rPr lang="en-US" sz="2000" b="1" dirty="0">
                <a:solidFill>
                  <a:srgbClr val="4A4A45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Registro de Ocorrências:</a:t>
            </a:r>
            <a:r>
              <a:rPr lang="en-US" sz="2000" dirty="0">
                <a:solidFill>
                  <a:srgbClr val="4A4A45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 Anotação de qualquer anormalidade, acidente ou necessidade de manutenção</a:t>
            </a:r>
            <a:endParaRPr lang="en-US" sz="2000" dirty="0"/>
          </a:p>
        </p:txBody>
      </p:sp>
      <p:sp>
        <p:nvSpPr>
          <p:cNvPr id="23" name="Text 8"/>
          <p:cNvSpPr/>
          <p:nvPr/>
        </p:nvSpPr>
        <p:spPr>
          <a:xfrm>
            <a:off x="1676401" y="5192316"/>
            <a:ext cx="8280400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500"/>
              </a:lnSpc>
              <a:buNone/>
            </a:pPr>
            <a:r>
              <a:rPr lang="en-US" sz="2000" b="1" dirty="0">
                <a:solidFill>
                  <a:srgbClr val="000000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Atenção Legal:</a:t>
            </a:r>
            <a:r>
              <a:rPr lang="en-US" sz="2000" dirty="0">
                <a:solidFill>
                  <a:srgbClr val="000000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 O artigo 135 do Código de Trânsito Brasileiro estabelece solidariedade na responsabilidade do proprietário do veículo. O município deve ter controles que identifiquem o condutor em cada situação.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7317135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E642EA-FA8E-B8ED-D0A0-59404FE3C9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oogle Shape;61;p14">
            <a:extLst>
              <a:ext uri="{FF2B5EF4-FFF2-40B4-BE49-F238E27FC236}">
                <a16:creationId xmlns:a16="http://schemas.microsoft.com/office/drawing/2014/main" id="{551E8003-0402-01A3-5C05-155901D54A46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888" y="0"/>
            <a:ext cx="1219199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AA035C42-D43E-29D1-7DEE-F2F3180F6F61}"/>
              </a:ext>
            </a:extLst>
          </p:cNvPr>
          <p:cNvSpPr txBox="1"/>
          <p:nvPr/>
        </p:nvSpPr>
        <p:spPr>
          <a:xfrm>
            <a:off x="0" y="673995"/>
            <a:ext cx="12192000" cy="5034247"/>
          </a:xfrm>
          <a:custGeom>
            <a:avLst/>
            <a:gdLst>
              <a:gd name="connsiteX0" fmla="*/ 12192000 w 12192000"/>
              <a:gd name="connsiteY0" fmla="*/ 0 h 5034247"/>
              <a:gd name="connsiteX1" fmla="*/ 12192000 w 12192000"/>
              <a:gd name="connsiteY1" fmla="*/ 3944948 h 5034247"/>
              <a:gd name="connsiteX2" fmla="*/ 12129156 w 12192000"/>
              <a:gd name="connsiteY2" fmla="*/ 3898888 h 5034247"/>
              <a:gd name="connsiteX3" fmla="*/ 11449879 w 12192000"/>
              <a:gd name="connsiteY3" fmla="*/ 3663610 h 5034247"/>
              <a:gd name="connsiteX4" fmla="*/ 7394713 w 12192000"/>
              <a:gd name="connsiteY4" fmla="*/ 4578010 h 5034247"/>
              <a:gd name="connsiteX5" fmla="*/ 4373219 w 12192000"/>
              <a:gd name="connsiteY5" fmla="*/ 3107019 h 5034247"/>
              <a:gd name="connsiteX6" fmla="*/ 80211 w 12192000"/>
              <a:gd name="connsiteY6" fmla="*/ 5006526 h 5034247"/>
              <a:gd name="connsiteX7" fmla="*/ 0 w 12192000"/>
              <a:gd name="connsiteY7" fmla="*/ 5034247 h 5034247"/>
              <a:gd name="connsiteX8" fmla="*/ 0 w 12192000"/>
              <a:gd name="connsiteY8" fmla="*/ 2170361 h 5034247"/>
              <a:gd name="connsiteX9" fmla="*/ 37545 w 12192000"/>
              <a:gd name="connsiteY9" fmla="*/ 2198676 h 5034247"/>
              <a:gd name="connsiteX10" fmla="*/ 1411357 w 12192000"/>
              <a:gd name="connsiteY10" fmla="*/ 2669697 h 5034247"/>
              <a:gd name="connsiteX11" fmla="*/ 7215809 w 12192000"/>
              <a:gd name="connsiteY11" fmla="*/ 1158949 h 5034247"/>
              <a:gd name="connsiteX12" fmla="*/ 12115606 w 12192000"/>
              <a:gd name="connsiteY12" fmla="*/ 8230 h 5034247"/>
            </a:gdLst>
            <a:ahLst/>
            <a:cxnLst/>
            <a:rect l="l" t="t" r="r" b="b"/>
            <a:pathLst>
              <a:path w="12192000" h="5034247">
                <a:moveTo>
                  <a:pt x="12192000" y="0"/>
                </a:moveTo>
                <a:lnTo>
                  <a:pt x="12192000" y="3944948"/>
                </a:lnTo>
                <a:lnTo>
                  <a:pt x="12129156" y="3898888"/>
                </a:lnTo>
                <a:cubicBezTo>
                  <a:pt x="11926336" y="3762795"/>
                  <a:pt x="11700842" y="3665267"/>
                  <a:pt x="11449879" y="3663610"/>
                </a:cubicBezTo>
                <a:cubicBezTo>
                  <a:pt x="10446027" y="3656984"/>
                  <a:pt x="8574156" y="4670775"/>
                  <a:pt x="7394713" y="4578010"/>
                </a:cubicBezTo>
                <a:cubicBezTo>
                  <a:pt x="6215271" y="4485245"/>
                  <a:pt x="5734880" y="3014254"/>
                  <a:pt x="4373219" y="3107019"/>
                </a:cubicBezTo>
                <a:cubicBezTo>
                  <a:pt x="3309421" y="3179492"/>
                  <a:pt x="1339712" y="4544100"/>
                  <a:pt x="80211" y="5006526"/>
                </a:cubicBezTo>
                <a:lnTo>
                  <a:pt x="0" y="5034247"/>
                </a:lnTo>
                <a:lnTo>
                  <a:pt x="0" y="2170361"/>
                </a:lnTo>
                <a:lnTo>
                  <a:pt x="37545" y="2198676"/>
                </a:lnTo>
                <a:cubicBezTo>
                  <a:pt x="422569" y="2464237"/>
                  <a:pt x="880856" y="2688333"/>
                  <a:pt x="1411357" y="2669697"/>
                </a:cubicBezTo>
                <a:cubicBezTo>
                  <a:pt x="2826026" y="2620001"/>
                  <a:pt x="5174975" y="1586332"/>
                  <a:pt x="7215809" y="1158949"/>
                </a:cubicBezTo>
                <a:cubicBezTo>
                  <a:pt x="8618883" y="865123"/>
                  <a:pt x="10648329" y="204870"/>
                  <a:pt x="12115606" y="8230"/>
                </a:cubicBezTo>
                <a:close/>
              </a:path>
            </a:pathLst>
          </a:custGeom>
          <a:solidFill>
            <a:schemeClr val="accent1">
              <a:alpha val="6000"/>
            </a:schemeClr>
          </a:solidFill>
          <a:ln w="12700" cap="sq">
            <a:noFill/>
            <a:miter/>
          </a:ln>
        </p:spPr>
        <p:txBody>
          <a:bodyPr vert="horz" wrap="square" lIns="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5" name="标题 1">
            <a:extLst>
              <a:ext uri="{FF2B5EF4-FFF2-40B4-BE49-F238E27FC236}">
                <a16:creationId xmlns:a16="http://schemas.microsoft.com/office/drawing/2014/main" id="{495801F4-A1BE-8EA0-F07B-1E699448F9DE}"/>
              </a:ext>
            </a:extLst>
          </p:cNvPr>
          <p:cNvSpPr txBox="1"/>
          <p:nvPr/>
        </p:nvSpPr>
        <p:spPr>
          <a:xfrm>
            <a:off x="392981" y="252699"/>
            <a:ext cx="10671175" cy="46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>
              <a:lnSpc>
                <a:spcPts val="4850"/>
              </a:lnSpc>
            </a:pPr>
            <a:r>
              <a:rPr lang="en-US" sz="4000" b="1" dirty="0" err="1">
                <a:latin typeface="DengXian" panose="02010600030101010101" pitchFamily="2" charset="-122"/>
                <a:ea typeface="DengXian" panose="02010600030101010101" pitchFamily="2" charset="-122"/>
                <a:cs typeface="Lato Bold" pitchFamily="34" charset="-120"/>
              </a:rPr>
              <a:t>Condutas</a:t>
            </a:r>
            <a:r>
              <a:rPr lang="en-US" sz="4000" b="1" dirty="0">
                <a:latin typeface="DengXian" panose="02010600030101010101" pitchFamily="2" charset="-122"/>
                <a:ea typeface="DengXian" panose="02010600030101010101" pitchFamily="2" charset="-122"/>
                <a:cs typeface="Lato Bold" pitchFamily="34" charset="-120"/>
              </a:rPr>
              <a:t> de Risco </a:t>
            </a:r>
            <a:r>
              <a:rPr lang="en-US" sz="4000" b="1" dirty="0" err="1">
                <a:latin typeface="DengXian" panose="02010600030101010101" pitchFamily="2" charset="-122"/>
                <a:ea typeface="DengXian" panose="02010600030101010101" pitchFamily="2" charset="-122"/>
                <a:cs typeface="Lato Bold" pitchFamily="34" charset="-120"/>
              </a:rPr>
              <a:t>Identificadas</a:t>
            </a:r>
            <a:endParaRPr lang="en-US" sz="4000" dirty="0"/>
          </a:p>
        </p:txBody>
      </p:sp>
      <p:cxnSp>
        <p:nvCxnSpPr>
          <p:cNvPr id="16" name="线条 1">
            <a:extLst>
              <a:ext uri="{FF2B5EF4-FFF2-40B4-BE49-F238E27FC236}">
                <a16:creationId xmlns:a16="http://schemas.microsoft.com/office/drawing/2014/main" id="{AA5EEA6B-E7F0-F0DF-5EB1-3F15F1594532}"/>
              </a:ext>
            </a:extLst>
          </p:cNvPr>
          <p:cNvCxnSpPr/>
          <p:nvPr/>
        </p:nvCxnSpPr>
        <p:spPr>
          <a:xfrm>
            <a:off x="0" y="958850"/>
            <a:ext cx="12122150" cy="0"/>
          </a:xfrm>
          <a:prstGeom prst="line">
            <a:avLst/>
          </a:prstGeom>
          <a:noFill/>
          <a:ln w="28575" cap="sq">
            <a:solidFill>
              <a:schemeClr val="accent1"/>
            </a:solidFill>
            <a:prstDash val="solid"/>
            <a:miter/>
          </a:ln>
        </p:spPr>
      </p:cxnSp>
      <p:sp>
        <p:nvSpPr>
          <p:cNvPr id="7" name="标题 1">
            <a:extLst>
              <a:ext uri="{FF2B5EF4-FFF2-40B4-BE49-F238E27FC236}">
                <a16:creationId xmlns:a16="http://schemas.microsoft.com/office/drawing/2014/main" id="{48CB2146-82F6-F254-F52C-22188ED3598A}"/>
              </a:ext>
            </a:extLst>
          </p:cNvPr>
          <p:cNvSpPr txBox="1"/>
          <p:nvPr/>
        </p:nvSpPr>
        <p:spPr>
          <a:xfrm flipH="1" flipV="1">
            <a:off x="526752" y="1148485"/>
            <a:ext cx="4114775" cy="733166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 sz="2000"/>
          </a:p>
        </p:txBody>
      </p:sp>
      <p:sp>
        <p:nvSpPr>
          <p:cNvPr id="10" name="标题 1">
            <a:extLst>
              <a:ext uri="{FF2B5EF4-FFF2-40B4-BE49-F238E27FC236}">
                <a16:creationId xmlns:a16="http://schemas.microsoft.com/office/drawing/2014/main" id="{74AD5F5B-7DFF-918A-6555-B22DD533CC97}"/>
              </a:ext>
            </a:extLst>
          </p:cNvPr>
          <p:cNvSpPr txBox="1"/>
          <p:nvPr/>
        </p:nvSpPr>
        <p:spPr>
          <a:xfrm>
            <a:off x="656575" y="1200454"/>
            <a:ext cx="2145100" cy="64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30000"/>
              </a:lnSpc>
            </a:pPr>
            <a:endParaRPr kumimoji="1" lang="zh-CN" altLang="en-US" sz="2000" dirty="0"/>
          </a:p>
        </p:txBody>
      </p:sp>
      <p:sp>
        <p:nvSpPr>
          <p:cNvPr id="3" name="Text 1"/>
          <p:cNvSpPr/>
          <p:nvPr/>
        </p:nvSpPr>
        <p:spPr>
          <a:xfrm>
            <a:off x="171491" y="1073160"/>
            <a:ext cx="11830010" cy="5803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endParaRPr lang="en-US" sz="2000" dirty="0"/>
          </a:p>
        </p:txBody>
      </p:sp>
      <p:pic>
        <p:nvPicPr>
          <p:cNvPr id="6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4383" y="1727373"/>
            <a:ext cx="1393905" cy="1393905"/>
          </a:xfrm>
          <a:prstGeom prst="rect">
            <a:avLst/>
          </a:prstGeom>
        </p:spPr>
      </p:pic>
      <p:sp>
        <p:nvSpPr>
          <p:cNvPr id="9" name="Text 2"/>
          <p:cNvSpPr/>
          <p:nvPr/>
        </p:nvSpPr>
        <p:spPr>
          <a:xfrm>
            <a:off x="107796" y="3142860"/>
            <a:ext cx="2729135" cy="93047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400"/>
              </a:lnSpc>
              <a:buNone/>
            </a:pPr>
            <a:r>
              <a:rPr lang="en-US" sz="2000" b="1" dirty="0">
                <a:latin typeface="DengXian" panose="02010600030101010101" pitchFamily="2" charset="-122"/>
                <a:ea typeface="DengXian" panose="02010600030101010101" pitchFamily="2" charset="-122"/>
                <a:cs typeface="Lato Bold" pitchFamily="34" charset="-120"/>
              </a:rPr>
              <a:t>Infrações de Trânsito Frequentes</a:t>
            </a:r>
            <a:endParaRPr lang="en-US" sz="2000" dirty="0"/>
          </a:p>
        </p:txBody>
      </p:sp>
      <p:sp>
        <p:nvSpPr>
          <p:cNvPr id="11" name="Text 3"/>
          <p:cNvSpPr/>
          <p:nvPr/>
        </p:nvSpPr>
        <p:spPr>
          <a:xfrm>
            <a:off x="60596" y="3769309"/>
            <a:ext cx="3017836" cy="19052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500"/>
              </a:lnSpc>
              <a:buNone/>
            </a:pPr>
            <a:r>
              <a:rPr lang="en-US" sz="2000" dirty="0"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Motorista com mais de 3 multas em 12 meses ou multas gravíssimas recorrentes. Indica condução negligente e eleva custos municipais</a:t>
            </a:r>
            <a:endParaRPr lang="en-US" sz="2000" dirty="0"/>
          </a:p>
        </p:txBody>
      </p:sp>
      <p:pic>
        <p:nvPicPr>
          <p:cNvPr id="12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68864" y="1754179"/>
            <a:ext cx="1393903" cy="1393903"/>
          </a:xfrm>
          <a:prstGeom prst="rect">
            <a:avLst/>
          </a:prstGeom>
        </p:spPr>
      </p:pic>
      <p:sp>
        <p:nvSpPr>
          <p:cNvPr id="13" name="Text 4"/>
          <p:cNvSpPr/>
          <p:nvPr/>
        </p:nvSpPr>
        <p:spPr>
          <a:xfrm>
            <a:off x="3249189" y="3132171"/>
            <a:ext cx="2415308" cy="93047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400"/>
              </a:lnSpc>
              <a:buNone/>
            </a:pPr>
            <a:r>
              <a:rPr lang="en-US" sz="2000" b="1" dirty="0">
                <a:latin typeface="DengXian" panose="02010600030101010101" pitchFamily="2" charset="-122"/>
                <a:ea typeface="DengXian" panose="02010600030101010101" pitchFamily="2" charset="-122"/>
                <a:cs typeface="Lato Bold" pitchFamily="34" charset="-120"/>
              </a:rPr>
              <a:t>Consumo Excessivo de Combustível</a:t>
            </a:r>
            <a:endParaRPr lang="en-US" sz="2000" dirty="0"/>
          </a:p>
        </p:txBody>
      </p:sp>
      <p:sp>
        <p:nvSpPr>
          <p:cNvPr id="14" name="Text 5"/>
          <p:cNvSpPr/>
          <p:nvPr/>
        </p:nvSpPr>
        <p:spPr>
          <a:xfrm>
            <a:off x="3308122" y="3799101"/>
            <a:ext cx="2670811" cy="19052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500"/>
              </a:lnSpc>
              <a:buNone/>
            </a:pPr>
            <a:r>
              <a:rPr lang="en-US" sz="2000" dirty="0"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Consumo médio 20% superior ao padrão do veículo sem justificativa técnica. Pode indicar desvio ou direção agressiva</a:t>
            </a:r>
            <a:endParaRPr lang="en-US" sz="2000" dirty="0"/>
          </a:p>
        </p:txBody>
      </p:sp>
      <p:pic>
        <p:nvPicPr>
          <p:cNvPr id="24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53343" y="1868234"/>
            <a:ext cx="1334770" cy="1334770"/>
          </a:xfrm>
          <a:prstGeom prst="rect">
            <a:avLst/>
          </a:prstGeom>
        </p:spPr>
      </p:pic>
      <p:sp>
        <p:nvSpPr>
          <p:cNvPr id="25" name="Text 6"/>
          <p:cNvSpPr/>
          <p:nvPr/>
        </p:nvSpPr>
        <p:spPr>
          <a:xfrm>
            <a:off x="6344005" y="3156291"/>
            <a:ext cx="2150269" cy="6203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400"/>
              </a:lnSpc>
              <a:buNone/>
            </a:pPr>
            <a:r>
              <a:rPr lang="en-US" sz="2000" b="1" dirty="0">
                <a:latin typeface="DengXian" panose="02010600030101010101" pitchFamily="2" charset="-122"/>
                <a:ea typeface="DengXian" panose="02010600030101010101" pitchFamily="2" charset="-122"/>
                <a:cs typeface="Lato Bold" pitchFamily="34" charset="-120"/>
              </a:rPr>
              <a:t>Uso Fora da Rota Autorizada</a:t>
            </a:r>
            <a:endParaRPr lang="en-US" sz="2000" dirty="0"/>
          </a:p>
        </p:txBody>
      </p:sp>
      <p:sp>
        <p:nvSpPr>
          <p:cNvPr id="26" name="Text 7"/>
          <p:cNvSpPr/>
          <p:nvPr/>
        </p:nvSpPr>
        <p:spPr>
          <a:xfrm>
            <a:off x="6241822" y="3807647"/>
            <a:ext cx="2377735" cy="15876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500"/>
              </a:lnSpc>
              <a:buNone/>
            </a:pPr>
            <a:r>
              <a:rPr lang="en-US" sz="2000" dirty="0"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Desvios frequentes do trajeto previsto ou uso do veículo em horários incompatíveis com expediente do setor</a:t>
            </a:r>
            <a:endParaRPr lang="en-US" sz="2000" dirty="0"/>
          </a:p>
        </p:txBody>
      </p:sp>
      <p:pic>
        <p:nvPicPr>
          <p:cNvPr id="27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49130" y="1855693"/>
            <a:ext cx="1334770" cy="1334770"/>
          </a:xfrm>
          <a:prstGeom prst="rect">
            <a:avLst/>
          </a:prstGeom>
        </p:spPr>
      </p:pic>
      <p:sp>
        <p:nvSpPr>
          <p:cNvPr id="28" name="Text 8"/>
          <p:cNvSpPr/>
          <p:nvPr/>
        </p:nvSpPr>
        <p:spPr>
          <a:xfrm>
            <a:off x="8947204" y="3184878"/>
            <a:ext cx="2707208" cy="6203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400"/>
              </a:lnSpc>
              <a:buNone/>
            </a:pPr>
            <a:r>
              <a:rPr lang="en-US" sz="2000" b="1" dirty="0">
                <a:latin typeface="DengXian" panose="02010600030101010101" pitchFamily="2" charset="-122"/>
                <a:ea typeface="DengXian" panose="02010600030101010101" pitchFamily="2" charset="-122"/>
                <a:cs typeface="Lato Bold" pitchFamily="34" charset="-120"/>
              </a:rPr>
              <a:t>Ausência de Checklist Diário</a:t>
            </a:r>
            <a:endParaRPr lang="en-US" sz="2000" dirty="0"/>
          </a:p>
        </p:txBody>
      </p:sp>
      <p:sp>
        <p:nvSpPr>
          <p:cNvPr id="29" name="Text 9"/>
          <p:cNvSpPr/>
          <p:nvPr/>
        </p:nvSpPr>
        <p:spPr>
          <a:xfrm>
            <a:off x="8967344" y="3813496"/>
            <a:ext cx="2377867" cy="222277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500"/>
              </a:lnSpc>
              <a:buNone/>
            </a:pPr>
            <a:r>
              <a:rPr lang="en-US" sz="2000" dirty="0"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Não realização ou preenchimento inadequado da verificação diária. Compromete identificação precoce de defeitos</a:t>
            </a:r>
            <a:endParaRPr lang="en-US" sz="2000" dirty="0"/>
          </a:p>
        </p:txBody>
      </p:sp>
      <p:sp>
        <p:nvSpPr>
          <p:cNvPr id="31" name="CaixaDeTexto 30">
            <a:extLst>
              <a:ext uri="{FF2B5EF4-FFF2-40B4-BE49-F238E27FC236}">
                <a16:creationId xmlns:a16="http://schemas.microsoft.com/office/drawing/2014/main" id="{F56D7616-4DA8-693D-334C-D313C4D1E57E}"/>
              </a:ext>
            </a:extLst>
          </p:cNvPr>
          <p:cNvSpPr txBox="1"/>
          <p:nvPr/>
        </p:nvSpPr>
        <p:spPr>
          <a:xfrm>
            <a:off x="178150" y="958850"/>
            <a:ext cx="11823351" cy="7219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lnSpc>
                <a:spcPts val="2500"/>
              </a:lnSpc>
              <a:buNone/>
            </a:pPr>
            <a:r>
              <a:rPr lang="en-US" sz="2000" dirty="0"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O </a:t>
            </a:r>
            <a:r>
              <a:rPr lang="en-US" sz="2000" dirty="0" err="1"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diagnóstico</a:t>
            </a:r>
            <a:r>
              <a:rPr lang="en-US" sz="2000" dirty="0"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 </a:t>
            </a:r>
            <a:r>
              <a:rPr lang="en-US" sz="2000" dirty="0" err="1"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deve</a:t>
            </a:r>
            <a:r>
              <a:rPr lang="en-US" sz="2000" dirty="0"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 </a:t>
            </a:r>
            <a:r>
              <a:rPr lang="en-US" sz="2000" dirty="0" err="1"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identificar</a:t>
            </a:r>
            <a:r>
              <a:rPr lang="en-US" sz="2000" dirty="0"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 </a:t>
            </a:r>
            <a:r>
              <a:rPr lang="en-US" sz="2000" dirty="0" err="1"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padrões</a:t>
            </a:r>
            <a:r>
              <a:rPr lang="en-US" sz="2000" dirty="0"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 </a:t>
            </a:r>
            <a:r>
              <a:rPr lang="en-US" sz="2000" dirty="0" err="1"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comportamentais</a:t>
            </a:r>
            <a:r>
              <a:rPr lang="en-US" sz="2000" dirty="0"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 </a:t>
            </a:r>
            <a:r>
              <a:rPr lang="en-US" sz="2000" dirty="0" err="1"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que</a:t>
            </a:r>
            <a:r>
              <a:rPr lang="en-US" sz="2000" dirty="0"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 </a:t>
            </a:r>
            <a:r>
              <a:rPr lang="en-US" sz="2000" dirty="0" err="1"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representam</a:t>
            </a:r>
            <a:r>
              <a:rPr lang="en-US" sz="2000" dirty="0"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 </a:t>
            </a:r>
            <a:r>
              <a:rPr lang="en-US" sz="2000" dirty="0" err="1"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riscos</a:t>
            </a:r>
            <a:r>
              <a:rPr lang="en-US" sz="2000" dirty="0"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 </a:t>
            </a:r>
            <a:r>
              <a:rPr lang="en-US" sz="2000" dirty="0" err="1"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operacionais</a:t>
            </a:r>
            <a:r>
              <a:rPr lang="en-US" sz="2000" dirty="0"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, financeiros ou de </a:t>
            </a:r>
            <a:r>
              <a:rPr lang="en-US" sz="2000" dirty="0" err="1"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responsabilização</a:t>
            </a:r>
            <a:r>
              <a:rPr lang="en-US" sz="2000" dirty="0"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 para o </a:t>
            </a:r>
            <a:r>
              <a:rPr lang="en-US" sz="2000" dirty="0" err="1"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município</a:t>
            </a:r>
            <a:r>
              <a:rPr lang="en-US" sz="2000" dirty="0"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7110582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25899F-A15E-0D17-748B-FF8AB05823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oogle Shape;61;p14">
            <a:extLst>
              <a:ext uri="{FF2B5EF4-FFF2-40B4-BE49-F238E27FC236}">
                <a16:creationId xmlns:a16="http://schemas.microsoft.com/office/drawing/2014/main" id="{AB345D11-89FB-ACE9-20A8-968C50F3BDE4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888" y="0"/>
            <a:ext cx="1219199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89B8D4FF-700C-A505-2CE9-413D253767C7}"/>
              </a:ext>
            </a:extLst>
          </p:cNvPr>
          <p:cNvSpPr txBox="1"/>
          <p:nvPr/>
        </p:nvSpPr>
        <p:spPr>
          <a:xfrm>
            <a:off x="0" y="673995"/>
            <a:ext cx="12192000" cy="5034247"/>
          </a:xfrm>
          <a:custGeom>
            <a:avLst/>
            <a:gdLst>
              <a:gd name="connsiteX0" fmla="*/ 12192000 w 12192000"/>
              <a:gd name="connsiteY0" fmla="*/ 0 h 5034247"/>
              <a:gd name="connsiteX1" fmla="*/ 12192000 w 12192000"/>
              <a:gd name="connsiteY1" fmla="*/ 3944948 h 5034247"/>
              <a:gd name="connsiteX2" fmla="*/ 12129156 w 12192000"/>
              <a:gd name="connsiteY2" fmla="*/ 3898888 h 5034247"/>
              <a:gd name="connsiteX3" fmla="*/ 11449879 w 12192000"/>
              <a:gd name="connsiteY3" fmla="*/ 3663610 h 5034247"/>
              <a:gd name="connsiteX4" fmla="*/ 7394713 w 12192000"/>
              <a:gd name="connsiteY4" fmla="*/ 4578010 h 5034247"/>
              <a:gd name="connsiteX5" fmla="*/ 4373219 w 12192000"/>
              <a:gd name="connsiteY5" fmla="*/ 3107019 h 5034247"/>
              <a:gd name="connsiteX6" fmla="*/ 80211 w 12192000"/>
              <a:gd name="connsiteY6" fmla="*/ 5006526 h 5034247"/>
              <a:gd name="connsiteX7" fmla="*/ 0 w 12192000"/>
              <a:gd name="connsiteY7" fmla="*/ 5034247 h 5034247"/>
              <a:gd name="connsiteX8" fmla="*/ 0 w 12192000"/>
              <a:gd name="connsiteY8" fmla="*/ 2170361 h 5034247"/>
              <a:gd name="connsiteX9" fmla="*/ 37545 w 12192000"/>
              <a:gd name="connsiteY9" fmla="*/ 2198676 h 5034247"/>
              <a:gd name="connsiteX10" fmla="*/ 1411357 w 12192000"/>
              <a:gd name="connsiteY10" fmla="*/ 2669697 h 5034247"/>
              <a:gd name="connsiteX11" fmla="*/ 7215809 w 12192000"/>
              <a:gd name="connsiteY11" fmla="*/ 1158949 h 5034247"/>
              <a:gd name="connsiteX12" fmla="*/ 12115606 w 12192000"/>
              <a:gd name="connsiteY12" fmla="*/ 8230 h 5034247"/>
            </a:gdLst>
            <a:ahLst/>
            <a:cxnLst/>
            <a:rect l="l" t="t" r="r" b="b"/>
            <a:pathLst>
              <a:path w="12192000" h="5034247">
                <a:moveTo>
                  <a:pt x="12192000" y="0"/>
                </a:moveTo>
                <a:lnTo>
                  <a:pt x="12192000" y="3944948"/>
                </a:lnTo>
                <a:lnTo>
                  <a:pt x="12129156" y="3898888"/>
                </a:lnTo>
                <a:cubicBezTo>
                  <a:pt x="11926336" y="3762795"/>
                  <a:pt x="11700842" y="3665267"/>
                  <a:pt x="11449879" y="3663610"/>
                </a:cubicBezTo>
                <a:cubicBezTo>
                  <a:pt x="10446027" y="3656984"/>
                  <a:pt x="8574156" y="4670775"/>
                  <a:pt x="7394713" y="4578010"/>
                </a:cubicBezTo>
                <a:cubicBezTo>
                  <a:pt x="6215271" y="4485245"/>
                  <a:pt x="5734880" y="3014254"/>
                  <a:pt x="4373219" y="3107019"/>
                </a:cubicBezTo>
                <a:cubicBezTo>
                  <a:pt x="3309421" y="3179492"/>
                  <a:pt x="1339712" y="4544100"/>
                  <a:pt x="80211" y="5006526"/>
                </a:cubicBezTo>
                <a:lnTo>
                  <a:pt x="0" y="5034247"/>
                </a:lnTo>
                <a:lnTo>
                  <a:pt x="0" y="2170361"/>
                </a:lnTo>
                <a:lnTo>
                  <a:pt x="37545" y="2198676"/>
                </a:lnTo>
                <a:cubicBezTo>
                  <a:pt x="422569" y="2464237"/>
                  <a:pt x="880856" y="2688333"/>
                  <a:pt x="1411357" y="2669697"/>
                </a:cubicBezTo>
                <a:cubicBezTo>
                  <a:pt x="2826026" y="2620001"/>
                  <a:pt x="5174975" y="1586332"/>
                  <a:pt x="7215809" y="1158949"/>
                </a:cubicBezTo>
                <a:cubicBezTo>
                  <a:pt x="8618883" y="865123"/>
                  <a:pt x="10648329" y="204870"/>
                  <a:pt x="12115606" y="8230"/>
                </a:cubicBezTo>
                <a:close/>
              </a:path>
            </a:pathLst>
          </a:custGeom>
          <a:solidFill>
            <a:schemeClr val="accent1">
              <a:alpha val="6000"/>
            </a:schemeClr>
          </a:solidFill>
          <a:ln w="12700" cap="sq">
            <a:noFill/>
            <a:miter/>
          </a:ln>
        </p:spPr>
        <p:txBody>
          <a:bodyPr vert="horz" wrap="square" lIns="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5" name="标题 1">
            <a:extLst>
              <a:ext uri="{FF2B5EF4-FFF2-40B4-BE49-F238E27FC236}">
                <a16:creationId xmlns:a16="http://schemas.microsoft.com/office/drawing/2014/main" id="{66D2FCB3-FFD5-D308-10A5-9CA37821BC5D}"/>
              </a:ext>
            </a:extLst>
          </p:cNvPr>
          <p:cNvSpPr txBox="1"/>
          <p:nvPr/>
        </p:nvSpPr>
        <p:spPr>
          <a:xfrm>
            <a:off x="461993" y="283831"/>
            <a:ext cx="10671175" cy="46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>
              <a:lnSpc>
                <a:spcPts val="4850"/>
              </a:lnSpc>
            </a:pPr>
            <a:r>
              <a:rPr lang="en-US" sz="4000" b="1" dirty="0" err="1">
                <a:latin typeface="DengXian" panose="02010600030101010101" pitchFamily="2" charset="-122"/>
                <a:ea typeface="DengXian" panose="02010600030101010101" pitchFamily="2" charset="-122"/>
                <a:cs typeface="Lato Bold" pitchFamily="34" charset="-120"/>
              </a:rPr>
              <a:t>Programa</a:t>
            </a:r>
            <a:r>
              <a:rPr lang="en-US" sz="4000" b="1" dirty="0">
                <a:latin typeface="DengXian" panose="02010600030101010101" pitchFamily="2" charset="-122"/>
                <a:ea typeface="DengXian" panose="02010600030101010101" pitchFamily="2" charset="-122"/>
                <a:cs typeface="Lato Bold" pitchFamily="34" charset="-120"/>
              </a:rPr>
              <a:t> de Capacitação </a:t>
            </a:r>
            <a:r>
              <a:rPr lang="en-US" sz="4000" b="1" dirty="0" err="1">
                <a:latin typeface="DengXian" panose="02010600030101010101" pitchFamily="2" charset="-122"/>
                <a:ea typeface="DengXian" panose="02010600030101010101" pitchFamily="2" charset="-122"/>
                <a:cs typeface="Lato Bold" pitchFamily="34" charset="-120"/>
              </a:rPr>
              <a:t>Continuada</a:t>
            </a:r>
            <a:endParaRPr lang="en-US" sz="4000" dirty="0"/>
          </a:p>
        </p:txBody>
      </p:sp>
      <p:sp>
        <p:nvSpPr>
          <p:cNvPr id="4" name="Text 1"/>
          <p:cNvSpPr/>
          <p:nvPr/>
        </p:nvSpPr>
        <p:spPr>
          <a:xfrm>
            <a:off x="311190" y="1088828"/>
            <a:ext cx="11512510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500"/>
              </a:lnSpc>
              <a:buNone/>
            </a:pPr>
            <a:r>
              <a:rPr lang="en-US" sz="2000" dirty="0"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A capacitação permanente dos motoristas é investimento que retorna em redução de custos, aumento de segurança e melhoria na qualidade da prestação dos serviços públicos.</a:t>
            </a:r>
            <a:endParaRPr lang="en-US" sz="2000" dirty="0"/>
          </a:p>
        </p:txBody>
      </p:sp>
      <p:sp>
        <p:nvSpPr>
          <p:cNvPr id="8" name="Shape 3"/>
          <p:cNvSpPr/>
          <p:nvPr/>
        </p:nvSpPr>
        <p:spPr>
          <a:xfrm>
            <a:off x="734814" y="1954551"/>
            <a:ext cx="595313" cy="22860"/>
          </a:xfrm>
          <a:prstGeom prst="roundRect">
            <a:avLst>
              <a:gd name="adj" fmla="val 130232"/>
            </a:avLst>
          </a:prstGeom>
          <a:solidFill>
            <a:srgbClr val="CBC5B8"/>
          </a:solidFill>
          <a:ln/>
        </p:spPr>
      </p:sp>
      <p:sp>
        <p:nvSpPr>
          <p:cNvPr id="18" name="Shape 4"/>
          <p:cNvSpPr/>
          <p:nvPr/>
        </p:nvSpPr>
        <p:spPr>
          <a:xfrm>
            <a:off x="311190" y="1742739"/>
            <a:ext cx="446484" cy="446484"/>
          </a:xfrm>
          <a:prstGeom prst="roundRect">
            <a:avLst>
              <a:gd name="adj" fmla="val 6668"/>
            </a:avLst>
          </a:prstGeom>
          <a:solidFill>
            <a:srgbClr val="E5DFD2"/>
          </a:solidFill>
          <a:ln/>
        </p:spPr>
      </p:sp>
      <p:sp>
        <p:nvSpPr>
          <p:cNvPr id="19" name="Text 5"/>
          <p:cNvSpPr/>
          <p:nvPr/>
        </p:nvSpPr>
        <p:spPr>
          <a:xfrm>
            <a:off x="385604" y="1779946"/>
            <a:ext cx="297656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2000" b="1" dirty="0">
                <a:latin typeface="DengXian" panose="02010600030101010101" pitchFamily="2" charset="-122"/>
                <a:ea typeface="DengXian" panose="02010600030101010101" pitchFamily="2" charset="-122"/>
                <a:cs typeface="Lato Bold" pitchFamily="34" charset="-120"/>
              </a:rPr>
              <a:t>1</a:t>
            </a:r>
            <a:endParaRPr lang="en-US" sz="2000" dirty="0"/>
          </a:p>
        </p:txBody>
      </p:sp>
      <p:sp>
        <p:nvSpPr>
          <p:cNvPr id="20" name="Text 6"/>
          <p:cNvSpPr/>
          <p:nvPr/>
        </p:nvSpPr>
        <p:spPr>
          <a:xfrm>
            <a:off x="1526818" y="1810962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000" b="1" dirty="0">
                <a:latin typeface="DengXian" panose="02010600030101010101" pitchFamily="2" charset="-122"/>
                <a:ea typeface="DengXian" panose="02010600030101010101" pitchFamily="2" charset="-122"/>
                <a:cs typeface="Lato Bold" pitchFamily="34" charset="-120"/>
              </a:rPr>
              <a:t>Admissional</a:t>
            </a:r>
            <a:endParaRPr lang="en-US" sz="2000" dirty="0"/>
          </a:p>
        </p:txBody>
      </p:sp>
      <p:sp>
        <p:nvSpPr>
          <p:cNvPr id="21" name="Text 7"/>
          <p:cNvSpPr/>
          <p:nvPr/>
        </p:nvSpPr>
        <p:spPr>
          <a:xfrm>
            <a:off x="1526818" y="2240182"/>
            <a:ext cx="11827193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Treinamento inicial sobre normas municipais, uso do sistema de controle e responsabilidades</a:t>
            </a:r>
            <a:endParaRPr lang="en-US" sz="2000" dirty="0"/>
          </a:p>
        </p:txBody>
      </p:sp>
      <p:sp>
        <p:nvSpPr>
          <p:cNvPr id="22" name="Shape 8"/>
          <p:cNvSpPr/>
          <p:nvPr/>
        </p:nvSpPr>
        <p:spPr>
          <a:xfrm>
            <a:off x="734814" y="2874269"/>
            <a:ext cx="595313" cy="22860"/>
          </a:xfrm>
          <a:prstGeom prst="roundRect">
            <a:avLst>
              <a:gd name="adj" fmla="val 130232"/>
            </a:avLst>
          </a:prstGeom>
          <a:solidFill>
            <a:srgbClr val="CBC5B8"/>
          </a:solidFill>
          <a:ln/>
        </p:spPr>
      </p:sp>
      <p:sp>
        <p:nvSpPr>
          <p:cNvPr id="23" name="Shape 9"/>
          <p:cNvSpPr/>
          <p:nvPr/>
        </p:nvSpPr>
        <p:spPr>
          <a:xfrm>
            <a:off x="311190" y="2662457"/>
            <a:ext cx="446484" cy="446484"/>
          </a:xfrm>
          <a:prstGeom prst="roundRect">
            <a:avLst>
              <a:gd name="adj" fmla="val 6668"/>
            </a:avLst>
          </a:prstGeom>
          <a:solidFill>
            <a:srgbClr val="E5DFD2"/>
          </a:solidFill>
          <a:ln/>
        </p:spPr>
      </p:sp>
      <p:sp>
        <p:nvSpPr>
          <p:cNvPr id="30" name="Text 10"/>
          <p:cNvSpPr/>
          <p:nvPr/>
        </p:nvSpPr>
        <p:spPr>
          <a:xfrm>
            <a:off x="385604" y="2699664"/>
            <a:ext cx="297656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2000" b="1" dirty="0">
                <a:latin typeface="DengXian" panose="02010600030101010101" pitchFamily="2" charset="-122"/>
                <a:ea typeface="DengXian" panose="02010600030101010101" pitchFamily="2" charset="-122"/>
                <a:cs typeface="Lato Bold" pitchFamily="34" charset="-120"/>
              </a:rPr>
              <a:t>2</a:t>
            </a:r>
            <a:endParaRPr lang="en-US" sz="2000" dirty="0"/>
          </a:p>
        </p:txBody>
      </p:sp>
      <p:sp>
        <p:nvSpPr>
          <p:cNvPr id="32" name="Text 11"/>
          <p:cNvSpPr/>
          <p:nvPr/>
        </p:nvSpPr>
        <p:spPr>
          <a:xfrm>
            <a:off x="1526818" y="2730680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000" b="1" dirty="0">
                <a:latin typeface="DengXian" panose="02010600030101010101" pitchFamily="2" charset="-122"/>
                <a:ea typeface="DengXian" panose="02010600030101010101" pitchFamily="2" charset="-122"/>
                <a:cs typeface="Lato Bold" pitchFamily="34" charset="-120"/>
              </a:rPr>
              <a:t>Direção Defensiva</a:t>
            </a:r>
            <a:endParaRPr lang="en-US" sz="2000" dirty="0"/>
          </a:p>
        </p:txBody>
      </p:sp>
      <p:sp>
        <p:nvSpPr>
          <p:cNvPr id="33" name="Text 12"/>
          <p:cNvSpPr/>
          <p:nvPr/>
        </p:nvSpPr>
        <p:spPr>
          <a:xfrm>
            <a:off x="1526818" y="3159900"/>
            <a:ext cx="11827193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Curso obrigatório a cada 24 meses para todos os motoristas da frota</a:t>
            </a:r>
            <a:endParaRPr lang="en-US" sz="2000" dirty="0"/>
          </a:p>
        </p:txBody>
      </p:sp>
      <p:sp>
        <p:nvSpPr>
          <p:cNvPr id="34" name="Shape 13"/>
          <p:cNvSpPr/>
          <p:nvPr/>
        </p:nvSpPr>
        <p:spPr>
          <a:xfrm>
            <a:off x="734814" y="3743187"/>
            <a:ext cx="595313" cy="22860"/>
          </a:xfrm>
          <a:prstGeom prst="roundRect">
            <a:avLst>
              <a:gd name="adj" fmla="val 130232"/>
            </a:avLst>
          </a:prstGeom>
          <a:solidFill>
            <a:srgbClr val="CBC5B8"/>
          </a:solidFill>
          <a:ln/>
        </p:spPr>
      </p:sp>
      <p:sp>
        <p:nvSpPr>
          <p:cNvPr id="35" name="Shape 14"/>
          <p:cNvSpPr/>
          <p:nvPr/>
        </p:nvSpPr>
        <p:spPr>
          <a:xfrm>
            <a:off x="311190" y="3531375"/>
            <a:ext cx="446484" cy="446484"/>
          </a:xfrm>
          <a:prstGeom prst="roundRect">
            <a:avLst>
              <a:gd name="adj" fmla="val 6668"/>
            </a:avLst>
          </a:prstGeom>
          <a:solidFill>
            <a:srgbClr val="E5DFD2"/>
          </a:solidFill>
          <a:ln/>
        </p:spPr>
      </p:sp>
      <p:sp>
        <p:nvSpPr>
          <p:cNvPr id="36" name="Text 15"/>
          <p:cNvSpPr/>
          <p:nvPr/>
        </p:nvSpPr>
        <p:spPr>
          <a:xfrm>
            <a:off x="385604" y="3568582"/>
            <a:ext cx="297656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2000" b="1" dirty="0">
                <a:latin typeface="DengXian" panose="02010600030101010101" pitchFamily="2" charset="-122"/>
                <a:ea typeface="DengXian" panose="02010600030101010101" pitchFamily="2" charset="-122"/>
                <a:cs typeface="Lato Bold" pitchFamily="34" charset="-120"/>
              </a:rPr>
              <a:t>3</a:t>
            </a:r>
            <a:endParaRPr lang="en-US" sz="2000" dirty="0"/>
          </a:p>
        </p:txBody>
      </p:sp>
      <p:sp>
        <p:nvSpPr>
          <p:cNvPr id="37" name="Text 16"/>
          <p:cNvSpPr/>
          <p:nvPr/>
        </p:nvSpPr>
        <p:spPr>
          <a:xfrm>
            <a:off x="1526818" y="3599598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000" b="1" dirty="0">
                <a:latin typeface="DengXian" panose="02010600030101010101" pitchFamily="2" charset="-122"/>
                <a:ea typeface="DengXian" panose="02010600030101010101" pitchFamily="2" charset="-122"/>
                <a:cs typeface="Lato Bold" pitchFamily="34" charset="-120"/>
              </a:rPr>
              <a:t>Manutenção Básica</a:t>
            </a:r>
            <a:endParaRPr lang="en-US" sz="2000" dirty="0"/>
          </a:p>
        </p:txBody>
      </p:sp>
      <p:sp>
        <p:nvSpPr>
          <p:cNvPr id="38" name="Text 17"/>
          <p:cNvSpPr/>
          <p:nvPr/>
        </p:nvSpPr>
        <p:spPr>
          <a:xfrm>
            <a:off x="1526818" y="4028818"/>
            <a:ext cx="11827193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Capacitação para identificação de defeitos simples e realização de manutenção preventiva</a:t>
            </a:r>
            <a:endParaRPr lang="en-US" sz="2000" dirty="0"/>
          </a:p>
        </p:txBody>
      </p:sp>
      <p:sp>
        <p:nvSpPr>
          <p:cNvPr id="39" name="Shape 18"/>
          <p:cNvSpPr/>
          <p:nvPr/>
        </p:nvSpPr>
        <p:spPr>
          <a:xfrm>
            <a:off x="734814" y="4599406"/>
            <a:ext cx="595313" cy="22860"/>
          </a:xfrm>
          <a:prstGeom prst="roundRect">
            <a:avLst>
              <a:gd name="adj" fmla="val 130232"/>
            </a:avLst>
          </a:prstGeom>
          <a:solidFill>
            <a:srgbClr val="CBC5B8"/>
          </a:solidFill>
          <a:ln/>
        </p:spPr>
      </p:sp>
      <p:sp>
        <p:nvSpPr>
          <p:cNvPr id="40" name="Shape 19"/>
          <p:cNvSpPr/>
          <p:nvPr/>
        </p:nvSpPr>
        <p:spPr>
          <a:xfrm>
            <a:off x="311190" y="4387593"/>
            <a:ext cx="446484" cy="446484"/>
          </a:xfrm>
          <a:prstGeom prst="roundRect">
            <a:avLst>
              <a:gd name="adj" fmla="val 6668"/>
            </a:avLst>
          </a:prstGeom>
          <a:solidFill>
            <a:srgbClr val="E5DFD2"/>
          </a:solidFill>
          <a:ln/>
        </p:spPr>
      </p:sp>
      <p:sp>
        <p:nvSpPr>
          <p:cNvPr id="41" name="Text 20"/>
          <p:cNvSpPr/>
          <p:nvPr/>
        </p:nvSpPr>
        <p:spPr>
          <a:xfrm>
            <a:off x="385604" y="4424800"/>
            <a:ext cx="297656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2000" b="1" dirty="0">
                <a:latin typeface="DengXian" panose="02010600030101010101" pitchFamily="2" charset="-122"/>
                <a:ea typeface="DengXian" panose="02010600030101010101" pitchFamily="2" charset="-122"/>
                <a:cs typeface="Lato Bold" pitchFamily="34" charset="-120"/>
              </a:rPr>
              <a:t>4</a:t>
            </a:r>
            <a:endParaRPr lang="en-US" sz="2000" dirty="0"/>
          </a:p>
        </p:txBody>
      </p:sp>
      <p:sp>
        <p:nvSpPr>
          <p:cNvPr id="42" name="Text 21"/>
          <p:cNvSpPr/>
          <p:nvPr/>
        </p:nvSpPr>
        <p:spPr>
          <a:xfrm>
            <a:off x="1526818" y="4455816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000" b="1" dirty="0">
                <a:latin typeface="DengXian" panose="02010600030101010101" pitchFamily="2" charset="-122"/>
                <a:ea typeface="DengXian" panose="02010600030101010101" pitchFamily="2" charset="-122"/>
                <a:cs typeface="Lato Bold" pitchFamily="34" charset="-120"/>
              </a:rPr>
              <a:t>Primeiros Socorros</a:t>
            </a:r>
            <a:endParaRPr lang="en-US" sz="2000" dirty="0"/>
          </a:p>
        </p:txBody>
      </p:sp>
      <p:sp>
        <p:nvSpPr>
          <p:cNvPr id="43" name="Text 22"/>
          <p:cNvSpPr/>
          <p:nvPr/>
        </p:nvSpPr>
        <p:spPr>
          <a:xfrm>
            <a:off x="1526818" y="4885037"/>
            <a:ext cx="11827193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Obrigatório para motoristas de transporte escolar e ambulâncias</a:t>
            </a:r>
            <a:endParaRPr lang="en-US" sz="2000" dirty="0"/>
          </a:p>
        </p:txBody>
      </p:sp>
      <p:sp>
        <p:nvSpPr>
          <p:cNvPr id="44" name="Shape 23"/>
          <p:cNvSpPr/>
          <p:nvPr/>
        </p:nvSpPr>
        <p:spPr>
          <a:xfrm>
            <a:off x="734814" y="5493724"/>
            <a:ext cx="595313" cy="22860"/>
          </a:xfrm>
          <a:prstGeom prst="roundRect">
            <a:avLst>
              <a:gd name="adj" fmla="val 130232"/>
            </a:avLst>
          </a:prstGeom>
          <a:solidFill>
            <a:srgbClr val="CBC5B8"/>
          </a:solidFill>
          <a:ln/>
        </p:spPr>
      </p:sp>
      <p:sp>
        <p:nvSpPr>
          <p:cNvPr id="45" name="Shape 24"/>
          <p:cNvSpPr/>
          <p:nvPr/>
        </p:nvSpPr>
        <p:spPr>
          <a:xfrm>
            <a:off x="311190" y="5281912"/>
            <a:ext cx="446484" cy="446484"/>
          </a:xfrm>
          <a:prstGeom prst="roundRect">
            <a:avLst>
              <a:gd name="adj" fmla="val 6668"/>
            </a:avLst>
          </a:prstGeom>
          <a:solidFill>
            <a:srgbClr val="E5DFD2"/>
          </a:solidFill>
          <a:ln/>
        </p:spPr>
      </p:sp>
      <p:sp>
        <p:nvSpPr>
          <p:cNvPr id="46" name="Text 25"/>
          <p:cNvSpPr/>
          <p:nvPr/>
        </p:nvSpPr>
        <p:spPr>
          <a:xfrm>
            <a:off x="385604" y="5319119"/>
            <a:ext cx="297656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2000" b="1" dirty="0">
                <a:latin typeface="DengXian" panose="02010600030101010101" pitchFamily="2" charset="-122"/>
                <a:ea typeface="DengXian" panose="02010600030101010101" pitchFamily="2" charset="-122"/>
                <a:cs typeface="Lato Bold" pitchFamily="34" charset="-120"/>
              </a:rPr>
              <a:t>5</a:t>
            </a:r>
            <a:endParaRPr lang="en-US" sz="2000" dirty="0"/>
          </a:p>
        </p:txBody>
      </p:sp>
      <p:sp>
        <p:nvSpPr>
          <p:cNvPr id="47" name="Text 26"/>
          <p:cNvSpPr/>
          <p:nvPr/>
        </p:nvSpPr>
        <p:spPr>
          <a:xfrm>
            <a:off x="1526818" y="5350134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000" b="1" dirty="0">
                <a:latin typeface="DengXian" panose="02010600030101010101" pitchFamily="2" charset="-122"/>
                <a:ea typeface="DengXian" panose="02010600030101010101" pitchFamily="2" charset="-122"/>
                <a:cs typeface="Lato Bold" pitchFamily="34" charset="-120"/>
              </a:rPr>
              <a:t>Reciclagem</a:t>
            </a:r>
            <a:endParaRPr lang="en-US" sz="2000" dirty="0"/>
          </a:p>
        </p:txBody>
      </p:sp>
      <p:sp>
        <p:nvSpPr>
          <p:cNvPr id="48" name="Text 27"/>
          <p:cNvSpPr/>
          <p:nvPr/>
        </p:nvSpPr>
        <p:spPr>
          <a:xfrm>
            <a:off x="1526818" y="5703155"/>
            <a:ext cx="11827193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Para motoristas com infrações graves ou envolvidos em acidentes</a:t>
            </a:r>
            <a:endParaRPr lang="en-US" sz="2000" dirty="0"/>
          </a:p>
        </p:txBody>
      </p:sp>
      <p:cxnSp>
        <p:nvCxnSpPr>
          <p:cNvPr id="49" name="线条 1">
            <a:extLst>
              <a:ext uri="{FF2B5EF4-FFF2-40B4-BE49-F238E27FC236}">
                <a16:creationId xmlns:a16="http://schemas.microsoft.com/office/drawing/2014/main" id="{3E6D4208-86CF-92D2-8B2B-0546A6E6D112}"/>
              </a:ext>
            </a:extLst>
          </p:cNvPr>
          <p:cNvCxnSpPr/>
          <p:nvPr/>
        </p:nvCxnSpPr>
        <p:spPr>
          <a:xfrm>
            <a:off x="0" y="958850"/>
            <a:ext cx="12122150" cy="0"/>
          </a:xfrm>
          <a:prstGeom prst="line">
            <a:avLst/>
          </a:prstGeom>
          <a:noFill/>
          <a:ln w="28575" cap="sq">
            <a:solidFill>
              <a:schemeClr val="accent1"/>
            </a:solidFill>
            <a:prstDash val="solid"/>
            <a:miter/>
          </a:ln>
        </p:spPr>
      </p:cxnSp>
    </p:spTree>
    <p:extLst>
      <p:ext uri="{BB962C8B-B14F-4D97-AF65-F5344CB8AC3E}">
        <p14:creationId xmlns:p14="http://schemas.microsoft.com/office/powerpoint/2010/main" val="42134237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
            <a:extLst>
              <a:ext uri="{FF2B5EF4-FFF2-40B4-BE49-F238E27FC236}">
                <a16:creationId xmlns:a16="http://schemas.microsoft.com/office/drawing/2014/main" id="{488165D0-D068-09AF-6FCE-465D35F1C3D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-228600" y="-9144000"/>
            <a:ext cx="12839700" cy="25679400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4B3DF447-8185-91B0-E53D-AA86A137CD34}"/>
              </a:ext>
            </a:extLst>
          </p:cNvPr>
          <p:cNvSpPr txBox="1"/>
          <p:nvPr/>
        </p:nvSpPr>
        <p:spPr>
          <a:xfrm>
            <a:off x="1223962" y="2459504"/>
            <a:ext cx="9934575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6000" b="1" dirty="0">
                <a:effectLst/>
                <a:latin typeface="DengXian" panose="02010600030101010101" pitchFamily="2" charset="-122"/>
                <a:ea typeface="DengXian" panose="02010600030101010101" pitchFamily="2" charset="-122"/>
                <a:cs typeface="Times New Roman" panose="02020603050405020304" pitchFamily="18" charset="0"/>
              </a:rPr>
              <a:t>Situação atual da frota: ativos, obsolescência e uso por setor </a:t>
            </a:r>
            <a:endParaRPr lang="pt-BR" sz="6000" b="1" dirty="0"/>
          </a:p>
        </p:txBody>
      </p:sp>
      <p:cxnSp>
        <p:nvCxnSpPr>
          <p:cNvPr id="5" name="线条 1">
            <a:extLst>
              <a:ext uri="{FF2B5EF4-FFF2-40B4-BE49-F238E27FC236}">
                <a16:creationId xmlns:a16="http://schemas.microsoft.com/office/drawing/2014/main" id="{BFC963F6-1EE7-640D-F012-F0262594426C}"/>
              </a:ext>
            </a:extLst>
          </p:cNvPr>
          <p:cNvCxnSpPr/>
          <p:nvPr/>
        </p:nvCxnSpPr>
        <p:spPr>
          <a:xfrm>
            <a:off x="-228600" y="609600"/>
            <a:ext cx="12122150" cy="0"/>
          </a:xfrm>
          <a:prstGeom prst="line">
            <a:avLst/>
          </a:prstGeom>
          <a:noFill/>
          <a:ln w="28575" cap="sq">
            <a:solidFill>
              <a:schemeClr val="accent1"/>
            </a:solidFill>
            <a:prstDash val="solid"/>
            <a:miter/>
          </a:ln>
        </p:spPr>
      </p:cxnSp>
      <p:sp>
        <p:nvSpPr>
          <p:cNvPr id="6" name="标题 1">
            <a:extLst>
              <a:ext uri="{FF2B5EF4-FFF2-40B4-BE49-F238E27FC236}">
                <a16:creationId xmlns:a16="http://schemas.microsoft.com/office/drawing/2014/main" id="{D61812DD-F06A-AD5B-08F2-BB0EE51F17FF}"/>
              </a:ext>
            </a:extLst>
          </p:cNvPr>
          <p:cNvSpPr txBox="1"/>
          <p:nvPr/>
        </p:nvSpPr>
        <p:spPr>
          <a:xfrm>
            <a:off x="4690110" y="198562"/>
            <a:ext cx="2354580" cy="2354580"/>
          </a:xfrm>
          <a:prstGeom prst="ellipse">
            <a:avLst/>
          </a:prstGeom>
          <a:gradFill>
            <a:gsLst>
              <a:gs pos="0">
                <a:schemeClr val="accent2"/>
              </a:gs>
              <a:gs pos="82000">
                <a:schemeClr val="accent1"/>
              </a:gs>
            </a:gsLst>
            <a:lin ang="54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>
            <a:extLst>
              <a:ext uri="{FF2B5EF4-FFF2-40B4-BE49-F238E27FC236}">
                <a16:creationId xmlns:a16="http://schemas.microsoft.com/office/drawing/2014/main" id="{21A34BC1-127C-88BF-9AEE-C98D3AAD0EE0}"/>
              </a:ext>
            </a:extLst>
          </p:cNvPr>
          <p:cNvSpPr txBox="1"/>
          <p:nvPr/>
        </p:nvSpPr>
        <p:spPr>
          <a:xfrm>
            <a:off x="4909562" y="448642"/>
            <a:ext cx="1915676" cy="1915676"/>
          </a:xfrm>
          <a:prstGeom prst="ellipse">
            <a:avLst/>
          </a:pr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标题 1">
            <a:extLst>
              <a:ext uri="{FF2B5EF4-FFF2-40B4-BE49-F238E27FC236}">
                <a16:creationId xmlns:a16="http://schemas.microsoft.com/office/drawing/2014/main" id="{C107D73B-6907-9BD5-BBFC-39068017F5FC}"/>
              </a:ext>
            </a:extLst>
          </p:cNvPr>
          <p:cNvSpPr txBox="1"/>
          <p:nvPr/>
        </p:nvSpPr>
        <p:spPr>
          <a:xfrm>
            <a:off x="4606290" y="550920"/>
            <a:ext cx="2218948" cy="1414512"/>
          </a:xfrm>
          <a:prstGeom prst="rect">
            <a:avLst/>
          </a:prstGeom>
          <a:noFill/>
          <a:ln w="12700" cap="sq">
            <a:noFill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kumimoji="1" lang="en-US" altLang="zh-CN" sz="9600" dirty="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DengXian" panose="02010600030101010101" pitchFamily="2" charset="-122"/>
                <a:ea typeface="DengXian" panose="02010600030101010101" pitchFamily="2" charset="-122"/>
                <a:cs typeface="Barlow-Black"/>
              </a:rPr>
              <a:t> 05</a:t>
            </a:r>
            <a:endParaRPr kumimoji="1" lang="zh-CN" altLang="en-US" dirty="0"/>
          </a:p>
        </p:txBody>
      </p:sp>
      <p:sp>
        <p:nvSpPr>
          <p:cNvPr id="9" name="标题 1">
            <a:extLst>
              <a:ext uri="{FF2B5EF4-FFF2-40B4-BE49-F238E27FC236}">
                <a16:creationId xmlns:a16="http://schemas.microsoft.com/office/drawing/2014/main" id="{54AE15E9-F2D7-0565-CF1B-361BB6540604}"/>
              </a:ext>
            </a:extLst>
          </p:cNvPr>
          <p:cNvSpPr txBox="1"/>
          <p:nvPr/>
        </p:nvSpPr>
        <p:spPr>
          <a:xfrm>
            <a:off x="3354822" y="243651"/>
            <a:ext cx="419100" cy="419100"/>
          </a:xfrm>
          <a:prstGeom prst="ellipse">
            <a:avLst/>
          </a:prstGeom>
          <a:solidFill>
            <a:schemeClr val="accent2"/>
          </a:solidFill>
          <a:ln w="12700" cap="sq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1671085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D1B46D-6804-F314-EC9A-834FEA800C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oogle Shape;61;p14">
            <a:extLst>
              <a:ext uri="{FF2B5EF4-FFF2-40B4-BE49-F238E27FC236}">
                <a16:creationId xmlns:a16="http://schemas.microsoft.com/office/drawing/2014/main" id="{8226A846-CB5C-AAA6-6FB6-27EE7BC98568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" y="0"/>
            <a:ext cx="1219199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标题 1">
            <a:extLst>
              <a:ext uri="{FF2B5EF4-FFF2-40B4-BE49-F238E27FC236}">
                <a16:creationId xmlns:a16="http://schemas.microsoft.com/office/drawing/2014/main" id="{1516A7D4-FEE1-1BD9-0408-520565E47AC0}"/>
              </a:ext>
            </a:extLst>
          </p:cNvPr>
          <p:cNvSpPr txBox="1"/>
          <p:nvPr/>
        </p:nvSpPr>
        <p:spPr>
          <a:xfrm>
            <a:off x="186824" y="1016149"/>
            <a:ext cx="11144752" cy="4203552"/>
          </a:xfrm>
          <a:prstGeom prst="round2SameRect">
            <a:avLst/>
          </a:prstGeom>
          <a:solidFill>
            <a:schemeClr val="bg1"/>
          </a:solidFill>
          <a:ln w="1270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标题 1">
            <a:extLst>
              <a:ext uri="{FF2B5EF4-FFF2-40B4-BE49-F238E27FC236}">
                <a16:creationId xmlns:a16="http://schemas.microsoft.com/office/drawing/2014/main" id="{BE34164A-36AD-0244-D0D2-0641B2448724}"/>
              </a:ext>
            </a:extLst>
          </p:cNvPr>
          <p:cNvSpPr txBox="1"/>
          <p:nvPr/>
        </p:nvSpPr>
        <p:spPr>
          <a:xfrm>
            <a:off x="11440107" y="1222260"/>
            <a:ext cx="128337" cy="128337"/>
          </a:xfrm>
          <a:prstGeom prst="ellipse">
            <a:avLst/>
          </a:prstGeom>
          <a:solidFill>
            <a:schemeClr val="bg1"/>
          </a:solidFill>
          <a:ln w="1270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标题 1">
            <a:extLst>
              <a:ext uri="{FF2B5EF4-FFF2-40B4-BE49-F238E27FC236}">
                <a16:creationId xmlns:a16="http://schemas.microsoft.com/office/drawing/2014/main" id="{26AE5976-8786-F106-8834-26777A87C548}"/>
              </a:ext>
            </a:extLst>
          </p:cNvPr>
          <p:cNvSpPr txBox="1"/>
          <p:nvPr/>
        </p:nvSpPr>
        <p:spPr>
          <a:xfrm>
            <a:off x="11658473" y="1222260"/>
            <a:ext cx="128337" cy="128337"/>
          </a:xfrm>
          <a:prstGeom prst="ellipse">
            <a:avLst/>
          </a:prstGeom>
          <a:solidFill>
            <a:schemeClr val="accent1"/>
          </a:solidFill>
          <a:ln w="1270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标题 1">
            <a:extLst>
              <a:ext uri="{FF2B5EF4-FFF2-40B4-BE49-F238E27FC236}">
                <a16:creationId xmlns:a16="http://schemas.microsoft.com/office/drawing/2014/main" id="{33DA565B-7835-CC48-83E1-CC334690C6BE}"/>
              </a:ext>
            </a:extLst>
          </p:cNvPr>
          <p:cNvSpPr txBox="1"/>
          <p:nvPr/>
        </p:nvSpPr>
        <p:spPr>
          <a:xfrm>
            <a:off x="11876839" y="1222260"/>
            <a:ext cx="128337" cy="128337"/>
          </a:xfrm>
          <a:prstGeom prst="ellipse">
            <a:avLst/>
          </a:prstGeom>
          <a:solidFill>
            <a:schemeClr val="bg1"/>
          </a:solidFill>
          <a:ln w="1270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标题 1">
            <a:extLst>
              <a:ext uri="{FF2B5EF4-FFF2-40B4-BE49-F238E27FC236}">
                <a16:creationId xmlns:a16="http://schemas.microsoft.com/office/drawing/2014/main" id="{232CE7A9-6FD5-6EA6-532C-DAD0C7643AAC}"/>
              </a:ext>
            </a:extLst>
          </p:cNvPr>
          <p:cNvSpPr txBox="1"/>
          <p:nvPr/>
        </p:nvSpPr>
        <p:spPr>
          <a:xfrm>
            <a:off x="423612" y="189230"/>
            <a:ext cx="10671175" cy="46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>
              <a:lnSpc>
                <a:spcPts val="4600"/>
              </a:lnSpc>
            </a:pPr>
            <a:r>
              <a:rPr lang="en-US" sz="4000" b="1" dirty="0" err="1">
                <a:solidFill>
                  <a:srgbClr val="282824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Lato Bold" pitchFamily="34" charset="-120"/>
              </a:rPr>
              <a:t>Classificação</a:t>
            </a:r>
            <a:r>
              <a:rPr lang="en-US" sz="4000" b="1" dirty="0">
                <a:solidFill>
                  <a:srgbClr val="282824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Lato Bold" pitchFamily="34" charset="-120"/>
              </a:rPr>
              <a:t> da Frota </a:t>
            </a:r>
            <a:r>
              <a:rPr lang="en-US" sz="4000" b="1" dirty="0" err="1">
                <a:solidFill>
                  <a:srgbClr val="282824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Lato Bold" pitchFamily="34" charset="-120"/>
              </a:rPr>
              <a:t>por</a:t>
            </a:r>
            <a:r>
              <a:rPr lang="en-US" sz="4000" b="1" dirty="0">
                <a:solidFill>
                  <a:srgbClr val="282824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Lato Bold" pitchFamily="34" charset="-120"/>
              </a:rPr>
              <a:t> Vida </a:t>
            </a:r>
            <a:r>
              <a:rPr lang="en-US" sz="4000" b="1" dirty="0" err="1">
                <a:solidFill>
                  <a:srgbClr val="282824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Lato Bold" pitchFamily="34" charset="-120"/>
              </a:rPr>
              <a:t>Útil</a:t>
            </a:r>
            <a:endParaRPr lang="en-US" sz="4000" b="1" dirty="0"/>
          </a:p>
        </p:txBody>
      </p:sp>
      <p:cxnSp>
        <p:nvCxnSpPr>
          <p:cNvPr id="12" name="线条 1">
            <a:extLst>
              <a:ext uri="{FF2B5EF4-FFF2-40B4-BE49-F238E27FC236}">
                <a16:creationId xmlns:a16="http://schemas.microsoft.com/office/drawing/2014/main" id="{3905CF06-E6A3-7A6C-C5B9-BCA21F965D94}"/>
              </a:ext>
            </a:extLst>
          </p:cNvPr>
          <p:cNvCxnSpPr/>
          <p:nvPr/>
        </p:nvCxnSpPr>
        <p:spPr>
          <a:xfrm>
            <a:off x="0" y="958850"/>
            <a:ext cx="12122150" cy="0"/>
          </a:xfrm>
          <a:prstGeom prst="line">
            <a:avLst/>
          </a:prstGeom>
          <a:noFill/>
          <a:ln w="28575" cap="sq">
            <a:solidFill>
              <a:schemeClr val="accent1"/>
            </a:solidFill>
            <a:prstDash val="solid"/>
            <a:miter/>
          </a:ln>
        </p:spPr>
      </p:cxn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2878CC4B-9123-C97D-29C9-A0469CECA5F1}"/>
              </a:ext>
            </a:extLst>
          </p:cNvPr>
          <p:cNvSpPr txBox="1"/>
          <p:nvPr/>
        </p:nvSpPr>
        <p:spPr>
          <a:xfrm>
            <a:off x="8882905" y="1690683"/>
            <a:ext cx="2315029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rgbClr val="4A4A45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A </a:t>
            </a:r>
            <a:r>
              <a:rPr lang="en-US" sz="2000" dirty="0" err="1">
                <a:solidFill>
                  <a:srgbClr val="4A4A45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classificação</a:t>
            </a:r>
            <a:r>
              <a:rPr lang="en-US" sz="2000" dirty="0">
                <a:solidFill>
                  <a:srgbClr val="4A4A45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 dos </a:t>
            </a:r>
            <a:r>
              <a:rPr lang="en-US" sz="2000" dirty="0" err="1">
                <a:solidFill>
                  <a:srgbClr val="4A4A45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veículos</a:t>
            </a:r>
            <a:r>
              <a:rPr lang="en-US" sz="2000" dirty="0">
                <a:solidFill>
                  <a:srgbClr val="4A4A45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 </a:t>
            </a:r>
            <a:r>
              <a:rPr lang="en-US" sz="2000" dirty="0" err="1">
                <a:solidFill>
                  <a:srgbClr val="4A4A45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por</a:t>
            </a:r>
            <a:r>
              <a:rPr lang="en-US" sz="2000" dirty="0">
                <a:solidFill>
                  <a:srgbClr val="4A4A45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 </a:t>
            </a:r>
            <a:r>
              <a:rPr lang="en-US" sz="2000" dirty="0" err="1">
                <a:solidFill>
                  <a:srgbClr val="4A4A45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faixa</a:t>
            </a:r>
            <a:r>
              <a:rPr lang="en-US" sz="2000" dirty="0">
                <a:solidFill>
                  <a:srgbClr val="4A4A45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 </a:t>
            </a:r>
            <a:r>
              <a:rPr lang="en-US" sz="2000" dirty="0" err="1">
                <a:solidFill>
                  <a:srgbClr val="4A4A45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etária</a:t>
            </a:r>
            <a:r>
              <a:rPr lang="en-US" sz="2000" dirty="0">
                <a:solidFill>
                  <a:srgbClr val="4A4A45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 </a:t>
            </a:r>
            <a:r>
              <a:rPr lang="en-US" sz="2000" dirty="0" err="1">
                <a:solidFill>
                  <a:srgbClr val="4A4A45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permite</a:t>
            </a:r>
            <a:r>
              <a:rPr lang="en-US" sz="2000" dirty="0">
                <a:solidFill>
                  <a:srgbClr val="4A4A45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 </a:t>
            </a:r>
            <a:r>
              <a:rPr lang="en-US" sz="2000" dirty="0" err="1">
                <a:solidFill>
                  <a:srgbClr val="4A4A45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visualização</a:t>
            </a:r>
            <a:r>
              <a:rPr lang="en-US" sz="2000" dirty="0">
                <a:solidFill>
                  <a:srgbClr val="4A4A45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 </a:t>
            </a:r>
            <a:r>
              <a:rPr lang="en-US" sz="2000" dirty="0" err="1">
                <a:solidFill>
                  <a:srgbClr val="4A4A45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rápida</a:t>
            </a:r>
            <a:r>
              <a:rPr lang="en-US" sz="2000" dirty="0">
                <a:solidFill>
                  <a:srgbClr val="4A4A45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 da </a:t>
            </a:r>
            <a:r>
              <a:rPr lang="en-US" sz="2000" dirty="0" err="1">
                <a:solidFill>
                  <a:srgbClr val="4A4A45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situação</a:t>
            </a:r>
            <a:r>
              <a:rPr lang="en-US" sz="2000" dirty="0">
                <a:solidFill>
                  <a:srgbClr val="4A4A45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 </a:t>
            </a:r>
            <a:r>
              <a:rPr lang="en-US" sz="2000" dirty="0" err="1">
                <a:solidFill>
                  <a:srgbClr val="4A4A45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geral</a:t>
            </a:r>
            <a:r>
              <a:rPr lang="en-US" sz="2000" dirty="0">
                <a:solidFill>
                  <a:srgbClr val="4A4A45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 da </a:t>
            </a:r>
            <a:r>
              <a:rPr lang="en-US" sz="2000" dirty="0" err="1">
                <a:solidFill>
                  <a:srgbClr val="4A4A45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frota</a:t>
            </a:r>
            <a:r>
              <a:rPr lang="en-US" sz="2000" dirty="0">
                <a:solidFill>
                  <a:srgbClr val="4A4A45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 e </a:t>
            </a:r>
            <a:r>
              <a:rPr lang="en-US" sz="2000" dirty="0" err="1">
                <a:solidFill>
                  <a:srgbClr val="4A4A45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identificação</a:t>
            </a:r>
            <a:r>
              <a:rPr lang="en-US" sz="2000" dirty="0">
                <a:solidFill>
                  <a:srgbClr val="4A4A45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 de </a:t>
            </a:r>
            <a:r>
              <a:rPr lang="en-US" sz="2000" dirty="0" err="1">
                <a:solidFill>
                  <a:srgbClr val="4A4A45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necessidades</a:t>
            </a:r>
            <a:r>
              <a:rPr lang="en-US" sz="2000" dirty="0">
                <a:solidFill>
                  <a:srgbClr val="4A4A45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 de </a:t>
            </a:r>
            <a:r>
              <a:rPr lang="en-US" sz="2000" dirty="0" err="1">
                <a:solidFill>
                  <a:srgbClr val="4A4A45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renovação</a:t>
            </a:r>
            <a:r>
              <a:rPr lang="en-US" sz="2000" dirty="0">
                <a:solidFill>
                  <a:srgbClr val="4A4A45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 a </a:t>
            </a:r>
            <a:r>
              <a:rPr lang="en-US" sz="2000" dirty="0" err="1">
                <a:solidFill>
                  <a:srgbClr val="4A4A45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médio</a:t>
            </a:r>
            <a:r>
              <a:rPr lang="en-US" sz="2000" dirty="0">
                <a:solidFill>
                  <a:srgbClr val="4A4A45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 </a:t>
            </a:r>
            <a:r>
              <a:rPr lang="en-US" sz="2000" dirty="0" err="1">
                <a:solidFill>
                  <a:srgbClr val="4A4A45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prazo</a:t>
            </a:r>
            <a:endParaRPr lang="pt-BR" sz="2000" dirty="0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9B97A177-C418-DAD2-3DEB-69CB4348E9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524" y="1016149"/>
            <a:ext cx="8311116" cy="5540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27225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506FBD-5526-C69C-068E-BC6BA70604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oogle Shape;61;p14">
            <a:extLst>
              <a:ext uri="{FF2B5EF4-FFF2-40B4-BE49-F238E27FC236}">
                <a16:creationId xmlns:a16="http://schemas.microsoft.com/office/drawing/2014/main" id="{26C3C4D4-13B9-2954-61E1-7229987E390E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" y="0"/>
            <a:ext cx="1219199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标题 1">
            <a:extLst>
              <a:ext uri="{FF2B5EF4-FFF2-40B4-BE49-F238E27FC236}">
                <a16:creationId xmlns:a16="http://schemas.microsoft.com/office/drawing/2014/main" id="{5880B113-B696-3A3B-7D83-EC9B2EDF7A0A}"/>
              </a:ext>
            </a:extLst>
          </p:cNvPr>
          <p:cNvSpPr txBox="1"/>
          <p:nvPr/>
        </p:nvSpPr>
        <p:spPr>
          <a:xfrm>
            <a:off x="186824" y="1016148"/>
            <a:ext cx="11144752" cy="4646333"/>
          </a:xfrm>
          <a:prstGeom prst="round2SameRect">
            <a:avLst/>
          </a:prstGeom>
          <a:solidFill>
            <a:schemeClr val="bg1"/>
          </a:solidFill>
          <a:ln w="1270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标题 1">
            <a:extLst>
              <a:ext uri="{FF2B5EF4-FFF2-40B4-BE49-F238E27FC236}">
                <a16:creationId xmlns:a16="http://schemas.microsoft.com/office/drawing/2014/main" id="{9A46621B-94DA-1CFC-8FD8-C84744909C81}"/>
              </a:ext>
            </a:extLst>
          </p:cNvPr>
          <p:cNvSpPr txBox="1"/>
          <p:nvPr/>
        </p:nvSpPr>
        <p:spPr>
          <a:xfrm>
            <a:off x="11440107" y="1222260"/>
            <a:ext cx="128337" cy="128337"/>
          </a:xfrm>
          <a:prstGeom prst="ellipse">
            <a:avLst/>
          </a:prstGeom>
          <a:solidFill>
            <a:schemeClr val="bg1"/>
          </a:solidFill>
          <a:ln w="1270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标题 1">
            <a:extLst>
              <a:ext uri="{FF2B5EF4-FFF2-40B4-BE49-F238E27FC236}">
                <a16:creationId xmlns:a16="http://schemas.microsoft.com/office/drawing/2014/main" id="{6DF4F1BE-10AE-0C0F-393B-DD3C51580A55}"/>
              </a:ext>
            </a:extLst>
          </p:cNvPr>
          <p:cNvSpPr txBox="1"/>
          <p:nvPr/>
        </p:nvSpPr>
        <p:spPr>
          <a:xfrm>
            <a:off x="11658473" y="1222260"/>
            <a:ext cx="128337" cy="128337"/>
          </a:xfrm>
          <a:prstGeom prst="ellipse">
            <a:avLst/>
          </a:prstGeom>
          <a:solidFill>
            <a:schemeClr val="accent1"/>
          </a:solidFill>
          <a:ln w="1270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标题 1">
            <a:extLst>
              <a:ext uri="{FF2B5EF4-FFF2-40B4-BE49-F238E27FC236}">
                <a16:creationId xmlns:a16="http://schemas.microsoft.com/office/drawing/2014/main" id="{1750A058-D6E9-7301-A1FA-501C431991EC}"/>
              </a:ext>
            </a:extLst>
          </p:cNvPr>
          <p:cNvSpPr txBox="1"/>
          <p:nvPr/>
        </p:nvSpPr>
        <p:spPr>
          <a:xfrm>
            <a:off x="11876839" y="1222260"/>
            <a:ext cx="128337" cy="128337"/>
          </a:xfrm>
          <a:prstGeom prst="ellipse">
            <a:avLst/>
          </a:prstGeom>
          <a:solidFill>
            <a:schemeClr val="bg1"/>
          </a:solidFill>
          <a:ln w="1270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标题 1">
            <a:extLst>
              <a:ext uri="{FF2B5EF4-FFF2-40B4-BE49-F238E27FC236}">
                <a16:creationId xmlns:a16="http://schemas.microsoft.com/office/drawing/2014/main" id="{9C7E18DE-42AB-E175-E056-6C6A78821962}"/>
              </a:ext>
            </a:extLst>
          </p:cNvPr>
          <p:cNvSpPr txBox="1"/>
          <p:nvPr/>
        </p:nvSpPr>
        <p:spPr>
          <a:xfrm>
            <a:off x="564197" y="224463"/>
            <a:ext cx="10671175" cy="46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>
              <a:lnSpc>
                <a:spcPts val="4850"/>
              </a:lnSpc>
            </a:pPr>
            <a:r>
              <a:rPr lang="en-US" sz="4000" b="1" dirty="0" err="1">
                <a:solidFill>
                  <a:srgbClr val="282824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Lato Bold" pitchFamily="34" charset="-120"/>
              </a:rPr>
              <a:t>Critérios</a:t>
            </a:r>
            <a:r>
              <a:rPr lang="en-US" sz="4000" b="1" dirty="0">
                <a:solidFill>
                  <a:srgbClr val="282824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Lato Bold" pitchFamily="34" charset="-120"/>
              </a:rPr>
              <a:t> para </a:t>
            </a:r>
            <a:r>
              <a:rPr lang="en-US" sz="4000" b="1" dirty="0" err="1">
                <a:solidFill>
                  <a:srgbClr val="282824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Lato Bold" pitchFamily="34" charset="-120"/>
              </a:rPr>
              <a:t>Avaliação</a:t>
            </a:r>
            <a:r>
              <a:rPr lang="en-US" sz="4000" b="1" dirty="0">
                <a:solidFill>
                  <a:srgbClr val="282824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Lato Bold" pitchFamily="34" charset="-120"/>
              </a:rPr>
              <a:t> de Vida </a:t>
            </a:r>
            <a:r>
              <a:rPr lang="en-US" sz="4000" b="1" dirty="0" err="1">
                <a:solidFill>
                  <a:srgbClr val="282824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Lato Bold" pitchFamily="34" charset="-120"/>
              </a:rPr>
              <a:t>Útil</a:t>
            </a:r>
            <a:endParaRPr lang="en-US" sz="4000" dirty="0"/>
          </a:p>
        </p:txBody>
      </p:sp>
      <p:cxnSp>
        <p:nvCxnSpPr>
          <p:cNvPr id="12" name="线条 1">
            <a:extLst>
              <a:ext uri="{FF2B5EF4-FFF2-40B4-BE49-F238E27FC236}">
                <a16:creationId xmlns:a16="http://schemas.microsoft.com/office/drawing/2014/main" id="{7F89E978-B4C9-DF08-D95D-6D7DE45AF702}"/>
              </a:ext>
            </a:extLst>
          </p:cNvPr>
          <p:cNvCxnSpPr/>
          <p:nvPr/>
        </p:nvCxnSpPr>
        <p:spPr>
          <a:xfrm>
            <a:off x="0" y="958850"/>
            <a:ext cx="12122150" cy="0"/>
          </a:xfrm>
          <a:prstGeom prst="line">
            <a:avLst/>
          </a:prstGeom>
          <a:noFill/>
          <a:ln w="28575" cap="sq">
            <a:solidFill>
              <a:schemeClr val="accent1"/>
            </a:solidFill>
            <a:prstDash val="solid"/>
            <a:miter/>
          </a:ln>
        </p:spPr>
      </p:cxnSp>
      <p:sp>
        <p:nvSpPr>
          <p:cNvPr id="3" name="Text 1"/>
          <p:cNvSpPr/>
          <p:nvPr/>
        </p:nvSpPr>
        <p:spPr>
          <a:xfrm>
            <a:off x="860424" y="1195518"/>
            <a:ext cx="3192663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000" b="1" dirty="0">
                <a:solidFill>
                  <a:srgbClr val="282824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Lato Bold" pitchFamily="34" charset="-120"/>
              </a:rPr>
              <a:t>Vida Útil por Tipo de Veículo</a:t>
            </a:r>
            <a:endParaRPr lang="en-US" sz="2000" dirty="0"/>
          </a:p>
        </p:txBody>
      </p:sp>
      <p:sp>
        <p:nvSpPr>
          <p:cNvPr id="2" name="Shape 2"/>
          <p:cNvSpPr/>
          <p:nvPr/>
        </p:nvSpPr>
        <p:spPr>
          <a:xfrm>
            <a:off x="660400" y="1505676"/>
            <a:ext cx="6373725" cy="4011573"/>
          </a:xfrm>
          <a:prstGeom prst="roundRect">
            <a:avLst>
              <a:gd name="adj" fmla="val 742"/>
            </a:avLst>
          </a:prstGeom>
          <a:noFill/>
          <a:ln w="7620">
            <a:solidFill>
              <a:srgbClr val="000000">
                <a:alpha val="8000"/>
              </a:srgbClr>
            </a:solidFill>
            <a:prstDash val="solid"/>
          </a:ln>
        </p:spPr>
      </p:sp>
      <p:sp>
        <p:nvSpPr>
          <p:cNvPr id="5" name="Shape 3"/>
          <p:cNvSpPr/>
          <p:nvPr/>
        </p:nvSpPr>
        <p:spPr>
          <a:xfrm>
            <a:off x="668020" y="1513296"/>
            <a:ext cx="10463531" cy="570905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6" name="Text 4"/>
          <p:cNvSpPr/>
          <p:nvPr/>
        </p:nvSpPr>
        <p:spPr>
          <a:xfrm>
            <a:off x="866498" y="1639979"/>
            <a:ext cx="3408384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b="1" dirty="0">
                <a:solidFill>
                  <a:srgbClr val="4A4A45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Tipo de Veículo</a:t>
            </a:r>
            <a:endParaRPr lang="en-US" sz="2000" dirty="0"/>
          </a:p>
        </p:txBody>
      </p:sp>
      <p:sp>
        <p:nvSpPr>
          <p:cNvPr id="7" name="Text 5"/>
          <p:cNvSpPr/>
          <p:nvPr/>
        </p:nvSpPr>
        <p:spPr>
          <a:xfrm>
            <a:off x="6121396" y="1639979"/>
            <a:ext cx="2136660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b="1" dirty="0">
                <a:solidFill>
                  <a:srgbClr val="4A4A45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Vida Útil (anos)</a:t>
            </a:r>
            <a:endParaRPr lang="en-US" sz="2000" dirty="0"/>
          </a:p>
        </p:txBody>
      </p:sp>
      <p:sp>
        <p:nvSpPr>
          <p:cNvPr id="14" name="Shape 6"/>
          <p:cNvSpPr/>
          <p:nvPr/>
        </p:nvSpPr>
        <p:spPr>
          <a:xfrm>
            <a:off x="668020" y="2084201"/>
            <a:ext cx="10463531" cy="570905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</p:sp>
      <p:sp>
        <p:nvSpPr>
          <p:cNvPr id="15" name="Text 7"/>
          <p:cNvSpPr/>
          <p:nvPr/>
        </p:nvSpPr>
        <p:spPr>
          <a:xfrm>
            <a:off x="866498" y="2210883"/>
            <a:ext cx="3408384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solidFill>
                  <a:srgbClr val="4A4A45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Veículos leves (passeio)</a:t>
            </a:r>
            <a:endParaRPr lang="en-US" sz="2000" dirty="0"/>
          </a:p>
        </p:txBody>
      </p:sp>
      <p:sp>
        <p:nvSpPr>
          <p:cNvPr id="25" name="Text 8"/>
          <p:cNvSpPr/>
          <p:nvPr/>
        </p:nvSpPr>
        <p:spPr>
          <a:xfrm>
            <a:off x="6121396" y="2210883"/>
            <a:ext cx="2136660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solidFill>
                  <a:srgbClr val="4A4A45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8 anos</a:t>
            </a:r>
            <a:endParaRPr lang="en-US" sz="2000" dirty="0"/>
          </a:p>
        </p:txBody>
      </p:sp>
      <p:sp>
        <p:nvSpPr>
          <p:cNvPr id="26" name="Shape 9"/>
          <p:cNvSpPr/>
          <p:nvPr/>
        </p:nvSpPr>
        <p:spPr>
          <a:xfrm>
            <a:off x="668020" y="2655106"/>
            <a:ext cx="10463531" cy="570905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27" name="Text 10"/>
          <p:cNvSpPr/>
          <p:nvPr/>
        </p:nvSpPr>
        <p:spPr>
          <a:xfrm>
            <a:off x="866498" y="2781788"/>
            <a:ext cx="3408384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solidFill>
                  <a:srgbClr val="4A4A45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Caminhonetes</a:t>
            </a:r>
            <a:endParaRPr lang="en-US" sz="2000" dirty="0"/>
          </a:p>
        </p:txBody>
      </p:sp>
      <p:sp>
        <p:nvSpPr>
          <p:cNvPr id="28" name="Text 11"/>
          <p:cNvSpPr/>
          <p:nvPr/>
        </p:nvSpPr>
        <p:spPr>
          <a:xfrm>
            <a:off x="6121396" y="2781788"/>
            <a:ext cx="2136660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solidFill>
                  <a:srgbClr val="4A4A45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10 anos</a:t>
            </a:r>
            <a:endParaRPr lang="en-US" sz="2000" dirty="0"/>
          </a:p>
        </p:txBody>
      </p:sp>
      <p:sp>
        <p:nvSpPr>
          <p:cNvPr id="29" name="Shape 12"/>
          <p:cNvSpPr/>
          <p:nvPr/>
        </p:nvSpPr>
        <p:spPr>
          <a:xfrm>
            <a:off x="668020" y="3226010"/>
            <a:ext cx="10463531" cy="570905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</p:sp>
      <p:sp>
        <p:nvSpPr>
          <p:cNvPr id="30" name="Text 13"/>
          <p:cNvSpPr/>
          <p:nvPr/>
        </p:nvSpPr>
        <p:spPr>
          <a:xfrm>
            <a:off x="866498" y="3352693"/>
            <a:ext cx="3408384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solidFill>
                  <a:srgbClr val="4A4A45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Ônibus e micro-ônibus</a:t>
            </a:r>
            <a:endParaRPr lang="en-US" sz="2000" dirty="0"/>
          </a:p>
        </p:txBody>
      </p:sp>
      <p:sp>
        <p:nvSpPr>
          <p:cNvPr id="31" name="Text 14"/>
          <p:cNvSpPr/>
          <p:nvPr/>
        </p:nvSpPr>
        <p:spPr>
          <a:xfrm>
            <a:off x="6121396" y="3352693"/>
            <a:ext cx="2136660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solidFill>
                  <a:srgbClr val="4A4A45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15 anos</a:t>
            </a:r>
            <a:endParaRPr lang="en-US" sz="2000" dirty="0"/>
          </a:p>
        </p:txBody>
      </p:sp>
      <p:sp>
        <p:nvSpPr>
          <p:cNvPr id="32" name="Shape 15"/>
          <p:cNvSpPr/>
          <p:nvPr/>
        </p:nvSpPr>
        <p:spPr>
          <a:xfrm>
            <a:off x="668020" y="3796915"/>
            <a:ext cx="10463531" cy="570905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33" name="Text 16"/>
          <p:cNvSpPr/>
          <p:nvPr/>
        </p:nvSpPr>
        <p:spPr>
          <a:xfrm>
            <a:off x="866498" y="3923597"/>
            <a:ext cx="3408384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solidFill>
                  <a:srgbClr val="4A4A45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Caminhões</a:t>
            </a:r>
            <a:endParaRPr lang="en-US" sz="2000" dirty="0"/>
          </a:p>
        </p:txBody>
      </p:sp>
      <p:sp>
        <p:nvSpPr>
          <p:cNvPr id="34" name="Text 17"/>
          <p:cNvSpPr/>
          <p:nvPr/>
        </p:nvSpPr>
        <p:spPr>
          <a:xfrm>
            <a:off x="6121396" y="3923597"/>
            <a:ext cx="2136660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solidFill>
                  <a:srgbClr val="4A4A45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12 anos</a:t>
            </a:r>
            <a:endParaRPr lang="en-US" sz="2000" dirty="0"/>
          </a:p>
        </p:txBody>
      </p:sp>
      <p:sp>
        <p:nvSpPr>
          <p:cNvPr id="35" name="Shape 18"/>
          <p:cNvSpPr/>
          <p:nvPr/>
        </p:nvSpPr>
        <p:spPr>
          <a:xfrm>
            <a:off x="668020" y="4367820"/>
            <a:ext cx="10463531" cy="570905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</p:sp>
      <p:sp>
        <p:nvSpPr>
          <p:cNvPr id="36" name="Text 19"/>
          <p:cNvSpPr/>
          <p:nvPr/>
        </p:nvSpPr>
        <p:spPr>
          <a:xfrm>
            <a:off x="866498" y="4494502"/>
            <a:ext cx="3408384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solidFill>
                  <a:srgbClr val="4A4A45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Máquinas e equipamentos</a:t>
            </a:r>
            <a:endParaRPr lang="en-US" sz="2000" dirty="0"/>
          </a:p>
        </p:txBody>
      </p:sp>
      <p:sp>
        <p:nvSpPr>
          <p:cNvPr id="37" name="Text 20"/>
          <p:cNvSpPr/>
          <p:nvPr/>
        </p:nvSpPr>
        <p:spPr>
          <a:xfrm>
            <a:off x="6121396" y="4494502"/>
            <a:ext cx="2136660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solidFill>
                  <a:srgbClr val="4A4A45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15 anos</a:t>
            </a:r>
            <a:endParaRPr lang="en-US" sz="2000" dirty="0"/>
          </a:p>
        </p:txBody>
      </p:sp>
      <p:sp>
        <p:nvSpPr>
          <p:cNvPr id="38" name="Shape 21"/>
          <p:cNvSpPr/>
          <p:nvPr/>
        </p:nvSpPr>
        <p:spPr>
          <a:xfrm>
            <a:off x="668020" y="4938724"/>
            <a:ext cx="10463531" cy="570905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39" name="Text 22"/>
          <p:cNvSpPr/>
          <p:nvPr/>
        </p:nvSpPr>
        <p:spPr>
          <a:xfrm>
            <a:off x="866498" y="5065407"/>
            <a:ext cx="3408384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solidFill>
                  <a:srgbClr val="4A4A45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Ambulâncias</a:t>
            </a:r>
            <a:endParaRPr lang="en-US" sz="2000" dirty="0"/>
          </a:p>
        </p:txBody>
      </p:sp>
      <p:sp>
        <p:nvSpPr>
          <p:cNvPr id="40" name="Text 23"/>
          <p:cNvSpPr/>
          <p:nvPr/>
        </p:nvSpPr>
        <p:spPr>
          <a:xfrm>
            <a:off x="6121396" y="5065407"/>
            <a:ext cx="2136660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solidFill>
                  <a:srgbClr val="4A4A45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7 anos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321166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2F7CB8-5093-4A6E-7CF6-9A874C6E5F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oogle Shape;61;p14">
            <a:extLst>
              <a:ext uri="{FF2B5EF4-FFF2-40B4-BE49-F238E27FC236}">
                <a16:creationId xmlns:a16="http://schemas.microsoft.com/office/drawing/2014/main" id="{8EE6BF96-9DC8-255C-65D3-AB26D7526645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" y="0"/>
            <a:ext cx="1219199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标题 1">
            <a:extLst>
              <a:ext uri="{FF2B5EF4-FFF2-40B4-BE49-F238E27FC236}">
                <a16:creationId xmlns:a16="http://schemas.microsoft.com/office/drawing/2014/main" id="{15D29CFF-22C7-CD9D-DEE1-D30680EF29E5}"/>
              </a:ext>
            </a:extLst>
          </p:cNvPr>
          <p:cNvSpPr txBox="1"/>
          <p:nvPr/>
        </p:nvSpPr>
        <p:spPr>
          <a:xfrm>
            <a:off x="202974" y="1048537"/>
            <a:ext cx="11144752" cy="4167832"/>
          </a:xfrm>
          <a:prstGeom prst="round2SameRect">
            <a:avLst/>
          </a:prstGeom>
          <a:solidFill>
            <a:schemeClr val="bg1"/>
          </a:solidFill>
          <a:ln w="1270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标题 1">
            <a:extLst>
              <a:ext uri="{FF2B5EF4-FFF2-40B4-BE49-F238E27FC236}">
                <a16:creationId xmlns:a16="http://schemas.microsoft.com/office/drawing/2014/main" id="{CCB28218-4DFE-60A6-52FC-FEA9C1DE8688}"/>
              </a:ext>
            </a:extLst>
          </p:cNvPr>
          <p:cNvSpPr txBox="1"/>
          <p:nvPr/>
        </p:nvSpPr>
        <p:spPr>
          <a:xfrm>
            <a:off x="11440107" y="1222260"/>
            <a:ext cx="128337" cy="128337"/>
          </a:xfrm>
          <a:prstGeom prst="ellipse">
            <a:avLst/>
          </a:prstGeom>
          <a:solidFill>
            <a:schemeClr val="bg1"/>
          </a:solidFill>
          <a:ln w="1270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标题 1">
            <a:extLst>
              <a:ext uri="{FF2B5EF4-FFF2-40B4-BE49-F238E27FC236}">
                <a16:creationId xmlns:a16="http://schemas.microsoft.com/office/drawing/2014/main" id="{EEF5483D-40B1-527D-7BA5-5D55A428ACD0}"/>
              </a:ext>
            </a:extLst>
          </p:cNvPr>
          <p:cNvSpPr txBox="1"/>
          <p:nvPr/>
        </p:nvSpPr>
        <p:spPr>
          <a:xfrm>
            <a:off x="11658473" y="1222260"/>
            <a:ext cx="128337" cy="128337"/>
          </a:xfrm>
          <a:prstGeom prst="ellipse">
            <a:avLst/>
          </a:prstGeom>
          <a:solidFill>
            <a:schemeClr val="accent1"/>
          </a:solidFill>
          <a:ln w="1270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标题 1">
            <a:extLst>
              <a:ext uri="{FF2B5EF4-FFF2-40B4-BE49-F238E27FC236}">
                <a16:creationId xmlns:a16="http://schemas.microsoft.com/office/drawing/2014/main" id="{E6FB90AA-8577-782B-E417-0FBFDED52CC8}"/>
              </a:ext>
            </a:extLst>
          </p:cNvPr>
          <p:cNvSpPr txBox="1"/>
          <p:nvPr/>
        </p:nvSpPr>
        <p:spPr>
          <a:xfrm>
            <a:off x="11876839" y="1222260"/>
            <a:ext cx="128337" cy="128337"/>
          </a:xfrm>
          <a:prstGeom prst="ellipse">
            <a:avLst/>
          </a:prstGeom>
          <a:solidFill>
            <a:schemeClr val="bg1"/>
          </a:solidFill>
          <a:ln w="1270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标题 1">
            <a:extLst>
              <a:ext uri="{FF2B5EF4-FFF2-40B4-BE49-F238E27FC236}">
                <a16:creationId xmlns:a16="http://schemas.microsoft.com/office/drawing/2014/main" id="{2549971C-B196-0C31-21F6-77A140532181}"/>
              </a:ext>
            </a:extLst>
          </p:cNvPr>
          <p:cNvSpPr txBox="1"/>
          <p:nvPr/>
        </p:nvSpPr>
        <p:spPr>
          <a:xfrm>
            <a:off x="645676" y="401165"/>
            <a:ext cx="10671175" cy="46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>
              <a:lnSpc>
                <a:spcPts val="2400"/>
              </a:lnSpc>
            </a:pPr>
            <a:r>
              <a:rPr lang="en-US" sz="4000" b="1" dirty="0" err="1">
                <a:solidFill>
                  <a:srgbClr val="282824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Lato Bold" pitchFamily="34" charset="-120"/>
              </a:rPr>
              <a:t>Fatores</a:t>
            </a:r>
            <a:r>
              <a:rPr lang="en-US" sz="4000" b="1" dirty="0">
                <a:solidFill>
                  <a:srgbClr val="282824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Lato Bold" pitchFamily="34" charset="-120"/>
              </a:rPr>
              <a:t> </a:t>
            </a:r>
            <a:r>
              <a:rPr lang="en-US" sz="4000" b="1" dirty="0" err="1">
                <a:solidFill>
                  <a:srgbClr val="282824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Lato Bold" pitchFamily="34" charset="-120"/>
              </a:rPr>
              <a:t>que</a:t>
            </a:r>
            <a:r>
              <a:rPr lang="en-US" sz="4000" b="1" dirty="0">
                <a:solidFill>
                  <a:srgbClr val="282824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Lato Bold" pitchFamily="34" charset="-120"/>
              </a:rPr>
              <a:t> Alteram Vida </a:t>
            </a:r>
            <a:r>
              <a:rPr lang="en-US" sz="4000" b="1" dirty="0" err="1">
                <a:solidFill>
                  <a:srgbClr val="282824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Lato Bold" pitchFamily="34" charset="-120"/>
              </a:rPr>
              <a:t>Útil</a:t>
            </a:r>
            <a:endParaRPr lang="en-US" sz="4000" dirty="0"/>
          </a:p>
        </p:txBody>
      </p:sp>
      <p:cxnSp>
        <p:nvCxnSpPr>
          <p:cNvPr id="12" name="线条 1">
            <a:extLst>
              <a:ext uri="{FF2B5EF4-FFF2-40B4-BE49-F238E27FC236}">
                <a16:creationId xmlns:a16="http://schemas.microsoft.com/office/drawing/2014/main" id="{6EA85756-2E33-2184-6F6E-CDC45116EE90}"/>
              </a:ext>
            </a:extLst>
          </p:cNvPr>
          <p:cNvCxnSpPr/>
          <p:nvPr/>
        </p:nvCxnSpPr>
        <p:spPr>
          <a:xfrm>
            <a:off x="0" y="958850"/>
            <a:ext cx="12122150" cy="0"/>
          </a:xfrm>
          <a:prstGeom prst="line">
            <a:avLst/>
          </a:prstGeom>
          <a:noFill/>
          <a:ln w="28575" cap="sq">
            <a:solidFill>
              <a:schemeClr val="accent1"/>
            </a:solidFill>
            <a:prstDash val="solid"/>
            <a:miter/>
          </a:ln>
        </p:spPr>
      </p:cxnSp>
      <p:sp>
        <p:nvSpPr>
          <p:cNvPr id="5" name="Shape 3">
            <a:extLst>
              <a:ext uri="{FF2B5EF4-FFF2-40B4-BE49-F238E27FC236}">
                <a16:creationId xmlns:a16="http://schemas.microsoft.com/office/drawing/2014/main" id="{853A13DA-2BBB-B4A7-0909-CCC154DE0E0F}"/>
              </a:ext>
            </a:extLst>
          </p:cNvPr>
          <p:cNvSpPr/>
          <p:nvPr/>
        </p:nvSpPr>
        <p:spPr>
          <a:xfrm>
            <a:off x="668020" y="1513296"/>
            <a:ext cx="10463531" cy="570905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32" name="Shape 15">
            <a:extLst>
              <a:ext uri="{FF2B5EF4-FFF2-40B4-BE49-F238E27FC236}">
                <a16:creationId xmlns:a16="http://schemas.microsoft.com/office/drawing/2014/main" id="{4F0C9016-D1C1-868D-5CE8-0308D0771FFB}"/>
              </a:ext>
            </a:extLst>
          </p:cNvPr>
          <p:cNvSpPr/>
          <p:nvPr/>
        </p:nvSpPr>
        <p:spPr>
          <a:xfrm>
            <a:off x="668020" y="3796915"/>
            <a:ext cx="10463531" cy="570905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16" name="Shape 25"/>
          <p:cNvSpPr/>
          <p:nvPr/>
        </p:nvSpPr>
        <p:spPr>
          <a:xfrm>
            <a:off x="844274" y="1350597"/>
            <a:ext cx="73552" cy="680799"/>
          </a:xfrm>
          <a:prstGeom prst="rect">
            <a:avLst/>
          </a:prstGeom>
          <a:solidFill>
            <a:srgbClr val="282824"/>
          </a:solidFill>
          <a:ln/>
        </p:spPr>
      </p:sp>
      <p:sp>
        <p:nvSpPr>
          <p:cNvPr id="17" name="Text 26"/>
          <p:cNvSpPr/>
          <p:nvPr/>
        </p:nvSpPr>
        <p:spPr>
          <a:xfrm>
            <a:off x="1111212" y="1373457"/>
            <a:ext cx="9709188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b="1" dirty="0">
                <a:solidFill>
                  <a:srgbClr val="4A4A45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Intensidade de Uso:</a:t>
            </a:r>
            <a:r>
              <a:rPr lang="en-US" sz="2000" dirty="0">
                <a:solidFill>
                  <a:srgbClr val="4A4A45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 Veículos com rodagem média superior a 3.000 km/mês têm vida útil reduzida em 20-30%</a:t>
            </a:r>
            <a:endParaRPr lang="en-US" sz="2000" dirty="0"/>
          </a:p>
        </p:txBody>
      </p:sp>
      <p:sp>
        <p:nvSpPr>
          <p:cNvPr id="18" name="Shape 27"/>
          <p:cNvSpPr/>
          <p:nvPr/>
        </p:nvSpPr>
        <p:spPr>
          <a:xfrm>
            <a:off x="844274" y="2382512"/>
            <a:ext cx="73552" cy="680799"/>
          </a:xfrm>
          <a:prstGeom prst="rect">
            <a:avLst/>
          </a:prstGeom>
          <a:solidFill>
            <a:srgbClr val="282824"/>
          </a:solidFill>
          <a:ln/>
        </p:spPr>
      </p:sp>
      <p:sp>
        <p:nvSpPr>
          <p:cNvPr id="19" name="Text 28"/>
          <p:cNvSpPr/>
          <p:nvPr/>
        </p:nvSpPr>
        <p:spPr>
          <a:xfrm>
            <a:off x="1111212" y="2405372"/>
            <a:ext cx="9709188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b="1" dirty="0">
                <a:solidFill>
                  <a:srgbClr val="4A4A45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Condições de Operação:</a:t>
            </a:r>
            <a:r>
              <a:rPr lang="en-US" sz="2000" dirty="0">
                <a:solidFill>
                  <a:srgbClr val="4A4A45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 Uso em estradas não pavimentadas ou com topografia acidentada acelera desgaste</a:t>
            </a:r>
            <a:endParaRPr lang="en-US" sz="2000" dirty="0"/>
          </a:p>
        </p:txBody>
      </p:sp>
      <p:sp>
        <p:nvSpPr>
          <p:cNvPr id="20" name="Shape 29"/>
          <p:cNvSpPr/>
          <p:nvPr/>
        </p:nvSpPr>
        <p:spPr>
          <a:xfrm>
            <a:off x="844274" y="3414427"/>
            <a:ext cx="73552" cy="680799"/>
          </a:xfrm>
          <a:prstGeom prst="rect">
            <a:avLst/>
          </a:prstGeom>
          <a:solidFill>
            <a:srgbClr val="282824"/>
          </a:solidFill>
          <a:ln/>
        </p:spPr>
      </p:sp>
      <p:sp>
        <p:nvSpPr>
          <p:cNvPr id="21" name="Text 30"/>
          <p:cNvSpPr/>
          <p:nvPr/>
        </p:nvSpPr>
        <p:spPr>
          <a:xfrm>
            <a:off x="1111212" y="3437287"/>
            <a:ext cx="9709188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b="1" dirty="0">
                <a:solidFill>
                  <a:srgbClr val="4A4A45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Manutenção Realizada:</a:t>
            </a:r>
            <a:r>
              <a:rPr lang="en-US" sz="2000" dirty="0">
                <a:solidFill>
                  <a:srgbClr val="4A4A45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 Manutenção preventiva adequada pode estender vida útil em até 25%</a:t>
            </a:r>
            <a:endParaRPr lang="en-US" sz="2000" dirty="0"/>
          </a:p>
        </p:txBody>
      </p:sp>
      <p:sp>
        <p:nvSpPr>
          <p:cNvPr id="22" name="Shape 31"/>
          <p:cNvSpPr/>
          <p:nvPr/>
        </p:nvSpPr>
        <p:spPr>
          <a:xfrm>
            <a:off x="844274" y="4446341"/>
            <a:ext cx="73552" cy="680799"/>
          </a:xfrm>
          <a:prstGeom prst="rect">
            <a:avLst/>
          </a:prstGeom>
          <a:solidFill>
            <a:srgbClr val="282824"/>
          </a:solidFill>
          <a:ln/>
        </p:spPr>
      </p:sp>
      <p:sp>
        <p:nvSpPr>
          <p:cNvPr id="23" name="Text 32"/>
          <p:cNvSpPr/>
          <p:nvPr/>
        </p:nvSpPr>
        <p:spPr>
          <a:xfrm>
            <a:off x="1111212" y="4469201"/>
            <a:ext cx="9709188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b="1" dirty="0">
                <a:solidFill>
                  <a:srgbClr val="4A4A45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Qualidade do Combustível:</a:t>
            </a:r>
            <a:r>
              <a:rPr lang="en-US" sz="2000" dirty="0">
                <a:solidFill>
                  <a:srgbClr val="4A4A45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 Uso de combustível adulterado reduz drasticamente a vida útil do motor</a:t>
            </a:r>
            <a:endParaRPr lang="en-US" sz="2000" dirty="0"/>
          </a:p>
        </p:txBody>
      </p:sp>
      <p:sp>
        <p:nvSpPr>
          <p:cNvPr id="24" name="Text 34"/>
          <p:cNvSpPr/>
          <p:nvPr/>
        </p:nvSpPr>
        <p:spPr>
          <a:xfrm>
            <a:off x="1687632" y="5495841"/>
            <a:ext cx="8816735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500"/>
              </a:lnSpc>
              <a:buNone/>
            </a:pPr>
            <a:r>
              <a:rPr lang="en-US" sz="2000" dirty="0">
                <a:solidFill>
                  <a:srgbClr val="000000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Os prazos acima são referenciais. A decisão sobre manutenção ou substituição deve considerar análise técnico-econômica específica de cada veículo.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5502943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3B06BD-C15D-A2DD-D1AD-3715A583A2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oogle Shape;61;p14">
            <a:extLst>
              <a:ext uri="{FF2B5EF4-FFF2-40B4-BE49-F238E27FC236}">
                <a16:creationId xmlns:a16="http://schemas.microsoft.com/office/drawing/2014/main" id="{D68462C7-6D6B-C9E7-0103-15DB527BE23A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" y="0"/>
            <a:ext cx="1219199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标题 1">
            <a:extLst>
              <a:ext uri="{FF2B5EF4-FFF2-40B4-BE49-F238E27FC236}">
                <a16:creationId xmlns:a16="http://schemas.microsoft.com/office/drawing/2014/main" id="{74F2D46D-9852-193F-78E2-581E78F65BDE}"/>
              </a:ext>
            </a:extLst>
          </p:cNvPr>
          <p:cNvSpPr txBox="1"/>
          <p:nvPr/>
        </p:nvSpPr>
        <p:spPr>
          <a:xfrm>
            <a:off x="630218" y="270365"/>
            <a:ext cx="10671175" cy="46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>
              <a:lnSpc>
                <a:spcPts val="4850"/>
              </a:lnSpc>
            </a:pPr>
            <a:r>
              <a:rPr lang="en-US" sz="4000" b="1" dirty="0" err="1">
                <a:solidFill>
                  <a:srgbClr val="282824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Lato Bold" pitchFamily="34" charset="-120"/>
              </a:rPr>
              <a:t>Análise</a:t>
            </a:r>
            <a:r>
              <a:rPr lang="en-US" sz="4000" b="1" dirty="0">
                <a:solidFill>
                  <a:srgbClr val="282824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Lato Bold" pitchFamily="34" charset="-120"/>
              </a:rPr>
              <a:t> de </a:t>
            </a:r>
            <a:r>
              <a:rPr lang="en-US" sz="4000" b="1" dirty="0" err="1">
                <a:solidFill>
                  <a:srgbClr val="282824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Lato Bold" pitchFamily="34" charset="-120"/>
              </a:rPr>
              <a:t>Obsolescência</a:t>
            </a:r>
            <a:r>
              <a:rPr lang="en-US" sz="4000" b="1" dirty="0">
                <a:solidFill>
                  <a:srgbClr val="282824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Lato Bold" pitchFamily="34" charset="-120"/>
              </a:rPr>
              <a:t> </a:t>
            </a:r>
            <a:r>
              <a:rPr lang="en-US" sz="4000" b="1" dirty="0" err="1">
                <a:solidFill>
                  <a:srgbClr val="282824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Lato Bold" pitchFamily="34" charset="-120"/>
              </a:rPr>
              <a:t>Econômica</a:t>
            </a:r>
            <a:endParaRPr lang="en-US" sz="4000" dirty="0"/>
          </a:p>
        </p:txBody>
      </p:sp>
      <p:cxnSp>
        <p:nvCxnSpPr>
          <p:cNvPr id="12" name="线条 1">
            <a:extLst>
              <a:ext uri="{FF2B5EF4-FFF2-40B4-BE49-F238E27FC236}">
                <a16:creationId xmlns:a16="http://schemas.microsoft.com/office/drawing/2014/main" id="{495411F2-0229-1AD5-212C-C6040009D796}"/>
              </a:ext>
            </a:extLst>
          </p:cNvPr>
          <p:cNvCxnSpPr/>
          <p:nvPr/>
        </p:nvCxnSpPr>
        <p:spPr>
          <a:xfrm>
            <a:off x="0" y="958850"/>
            <a:ext cx="12122150" cy="0"/>
          </a:xfrm>
          <a:prstGeom prst="line">
            <a:avLst/>
          </a:prstGeom>
          <a:noFill/>
          <a:ln w="28575" cap="sq">
            <a:solidFill>
              <a:schemeClr val="accent1"/>
            </a:solidFill>
            <a:prstDash val="solid"/>
            <a:miter/>
          </a:ln>
        </p:spPr>
      </p:cxnSp>
      <p:sp>
        <p:nvSpPr>
          <p:cNvPr id="3" name="Text 1"/>
          <p:cNvSpPr/>
          <p:nvPr/>
        </p:nvSpPr>
        <p:spPr>
          <a:xfrm>
            <a:off x="488990" y="1179336"/>
            <a:ext cx="11347409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500"/>
              </a:lnSpc>
              <a:buNone/>
            </a:pPr>
            <a:r>
              <a:rPr lang="en-US" sz="2000" dirty="0">
                <a:solidFill>
                  <a:srgbClr val="4A4A45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A obsolescência econômica ocorre quando o custo de manter o veículo operacional supera os benefícios de sua utilização. Esta análise deve considerar múltiplos fatores além da idade cronológica.</a:t>
            </a:r>
            <a:endParaRPr lang="en-US" sz="2000" dirty="0"/>
          </a:p>
        </p:txBody>
      </p:sp>
      <p:sp>
        <p:nvSpPr>
          <p:cNvPr id="2" name="Shape 2"/>
          <p:cNvSpPr/>
          <p:nvPr/>
        </p:nvSpPr>
        <p:spPr>
          <a:xfrm>
            <a:off x="491860" y="2065768"/>
            <a:ext cx="3600000" cy="3240000"/>
          </a:xfrm>
          <a:prstGeom prst="roundRect">
            <a:avLst>
              <a:gd name="adj" fmla="val 1075"/>
            </a:avLst>
          </a:prstGeom>
          <a:solidFill>
            <a:srgbClr val="EFECE6"/>
          </a:solidFill>
          <a:ln w="22860">
            <a:solidFill>
              <a:srgbClr val="CBC5B8"/>
            </a:solidFill>
            <a:prstDash val="solid"/>
          </a:ln>
        </p:spPr>
      </p:sp>
      <p:sp>
        <p:nvSpPr>
          <p:cNvPr id="6" name="Text 3"/>
          <p:cNvSpPr/>
          <p:nvPr/>
        </p:nvSpPr>
        <p:spPr>
          <a:xfrm>
            <a:off x="957110" y="2329683"/>
            <a:ext cx="2669500" cy="6203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400"/>
              </a:lnSpc>
              <a:buNone/>
            </a:pPr>
            <a:r>
              <a:rPr lang="en-US" sz="2000" b="1" dirty="0">
                <a:solidFill>
                  <a:srgbClr val="4A4A45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Lato Bold" pitchFamily="34" charset="-120"/>
              </a:rPr>
              <a:t>Custo de Manutenção Crescente</a:t>
            </a:r>
            <a:endParaRPr lang="en-US" sz="2000" dirty="0"/>
          </a:p>
        </p:txBody>
      </p:sp>
      <p:sp>
        <p:nvSpPr>
          <p:cNvPr id="7" name="Text 4"/>
          <p:cNvSpPr/>
          <p:nvPr/>
        </p:nvSpPr>
        <p:spPr>
          <a:xfrm>
            <a:off x="895419" y="2949999"/>
            <a:ext cx="2669500" cy="15876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500"/>
              </a:lnSpc>
              <a:buNone/>
            </a:pPr>
            <a:r>
              <a:rPr lang="en-US" sz="2000" dirty="0">
                <a:solidFill>
                  <a:srgbClr val="4A4A45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Quando o custo anual de manutenção supera 50% do valor de mercado do veículo, há forte indicativo de obsolescência econômica</a:t>
            </a:r>
            <a:endParaRPr lang="en-US" sz="2000" dirty="0"/>
          </a:p>
        </p:txBody>
      </p:sp>
      <p:sp>
        <p:nvSpPr>
          <p:cNvPr id="14" name="Shape 5"/>
          <p:cNvSpPr/>
          <p:nvPr/>
        </p:nvSpPr>
        <p:spPr>
          <a:xfrm>
            <a:off x="4411754" y="2065768"/>
            <a:ext cx="3600000" cy="3240000"/>
          </a:xfrm>
          <a:prstGeom prst="roundRect">
            <a:avLst>
              <a:gd name="adj" fmla="val 1075"/>
            </a:avLst>
          </a:prstGeom>
          <a:solidFill>
            <a:srgbClr val="EFECE6"/>
          </a:solidFill>
          <a:ln w="22860">
            <a:solidFill>
              <a:srgbClr val="CBC5B8"/>
            </a:solidFill>
            <a:prstDash val="solid"/>
          </a:ln>
        </p:spPr>
      </p:sp>
      <p:sp>
        <p:nvSpPr>
          <p:cNvPr id="15" name="Text 6"/>
          <p:cNvSpPr/>
          <p:nvPr/>
        </p:nvSpPr>
        <p:spPr>
          <a:xfrm>
            <a:off x="4899674" y="2433291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400"/>
              </a:lnSpc>
              <a:buNone/>
            </a:pPr>
            <a:r>
              <a:rPr lang="en-US" sz="2000" b="1" dirty="0">
                <a:solidFill>
                  <a:srgbClr val="4A4A45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Lato Bold" pitchFamily="34" charset="-120"/>
              </a:rPr>
              <a:t>Falhas Recorrentes</a:t>
            </a:r>
            <a:endParaRPr lang="en-US" sz="2000" dirty="0"/>
          </a:p>
        </p:txBody>
      </p:sp>
      <p:sp>
        <p:nvSpPr>
          <p:cNvPr id="25" name="Text 7"/>
          <p:cNvSpPr/>
          <p:nvPr/>
        </p:nvSpPr>
        <p:spPr>
          <a:xfrm>
            <a:off x="4899674" y="2862511"/>
            <a:ext cx="2669500" cy="1270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500"/>
              </a:lnSpc>
              <a:buNone/>
            </a:pPr>
            <a:r>
              <a:rPr lang="en-US" sz="2000" dirty="0">
                <a:solidFill>
                  <a:srgbClr val="4A4A45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Repetição do mesmo defeito em intervalo inferior a 90 dias indica desgaste estrutural que tende a se agravar</a:t>
            </a:r>
            <a:endParaRPr lang="en-US" sz="2000" dirty="0"/>
          </a:p>
        </p:txBody>
      </p:sp>
      <p:sp>
        <p:nvSpPr>
          <p:cNvPr id="26" name="Shape 8"/>
          <p:cNvSpPr/>
          <p:nvPr/>
        </p:nvSpPr>
        <p:spPr>
          <a:xfrm>
            <a:off x="8236399" y="2065768"/>
            <a:ext cx="3600000" cy="3240000"/>
          </a:xfrm>
          <a:prstGeom prst="roundRect">
            <a:avLst>
              <a:gd name="adj" fmla="val 1075"/>
            </a:avLst>
          </a:prstGeom>
          <a:solidFill>
            <a:srgbClr val="EFECE6"/>
          </a:solidFill>
          <a:ln w="22860">
            <a:solidFill>
              <a:srgbClr val="CBC5B8"/>
            </a:solidFill>
            <a:prstDash val="solid"/>
          </a:ln>
        </p:spPr>
      </p:sp>
      <p:sp>
        <p:nvSpPr>
          <p:cNvPr id="27" name="Text 9"/>
          <p:cNvSpPr/>
          <p:nvPr/>
        </p:nvSpPr>
        <p:spPr>
          <a:xfrm>
            <a:off x="8724318" y="2433291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400"/>
              </a:lnSpc>
              <a:buNone/>
            </a:pPr>
            <a:r>
              <a:rPr lang="en-US" sz="2000" b="1" dirty="0">
                <a:solidFill>
                  <a:srgbClr val="4A4A45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Lato Bold" pitchFamily="34" charset="-120"/>
              </a:rPr>
              <a:t>Dificuldade de Peças</a:t>
            </a:r>
            <a:endParaRPr lang="en-US" sz="2000" dirty="0"/>
          </a:p>
        </p:txBody>
      </p:sp>
      <p:sp>
        <p:nvSpPr>
          <p:cNvPr id="28" name="Text 10"/>
          <p:cNvSpPr/>
          <p:nvPr/>
        </p:nvSpPr>
        <p:spPr>
          <a:xfrm>
            <a:off x="8724318" y="2862511"/>
            <a:ext cx="2669500" cy="1270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500"/>
              </a:lnSpc>
              <a:buNone/>
            </a:pPr>
            <a:r>
              <a:rPr lang="en-US" sz="2000" dirty="0">
                <a:solidFill>
                  <a:srgbClr val="4A4A45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Peças de reposição descontinuadas ou com prazo de entrega superior a 30 dias comprometem disponibilidade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3261805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641B3C-17FF-54DE-1750-D48E89BCAA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oogle Shape;61;p14">
            <a:extLst>
              <a:ext uri="{FF2B5EF4-FFF2-40B4-BE49-F238E27FC236}">
                <a16:creationId xmlns:a16="http://schemas.microsoft.com/office/drawing/2014/main" id="{7F0440C9-0F47-0D90-AA69-20F8DFEADB0E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" y="0"/>
            <a:ext cx="12191990" cy="6858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2" name="线条 1">
            <a:extLst>
              <a:ext uri="{FF2B5EF4-FFF2-40B4-BE49-F238E27FC236}">
                <a16:creationId xmlns:a16="http://schemas.microsoft.com/office/drawing/2014/main" id="{C76ABA61-5AFC-22CA-EC2C-01B58B0B0F64}"/>
              </a:ext>
            </a:extLst>
          </p:cNvPr>
          <p:cNvCxnSpPr/>
          <p:nvPr/>
        </p:nvCxnSpPr>
        <p:spPr>
          <a:xfrm>
            <a:off x="0" y="958850"/>
            <a:ext cx="12122150" cy="0"/>
          </a:xfrm>
          <a:prstGeom prst="line">
            <a:avLst/>
          </a:prstGeom>
          <a:noFill/>
          <a:ln w="28575" cap="sq">
            <a:solidFill>
              <a:schemeClr val="accent1"/>
            </a:solidFill>
            <a:prstDash val="solid"/>
            <a:miter/>
          </a:ln>
        </p:spPr>
      </p:cxnSp>
      <p:sp>
        <p:nvSpPr>
          <p:cNvPr id="29" name="Shape 11">
            <a:extLst>
              <a:ext uri="{FF2B5EF4-FFF2-40B4-BE49-F238E27FC236}">
                <a16:creationId xmlns:a16="http://schemas.microsoft.com/office/drawing/2014/main" id="{93AEBDD6-E46A-E630-AB7A-72A1FB121997}"/>
              </a:ext>
            </a:extLst>
          </p:cNvPr>
          <p:cNvSpPr/>
          <p:nvPr/>
        </p:nvSpPr>
        <p:spPr>
          <a:xfrm>
            <a:off x="630217" y="2014796"/>
            <a:ext cx="3600000" cy="3240000"/>
          </a:xfrm>
          <a:prstGeom prst="roundRect">
            <a:avLst>
              <a:gd name="adj" fmla="val 1075"/>
            </a:avLst>
          </a:prstGeom>
          <a:solidFill>
            <a:srgbClr val="EFECE6"/>
          </a:solidFill>
          <a:ln w="22860">
            <a:solidFill>
              <a:srgbClr val="CBC5B8"/>
            </a:solidFill>
            <a:prstDash val="solid"/>
          </a:ln>
        </p:spPr>
      </p:sp>
      <p:sp>
        <p:nvSpPr>
          <p:cNvPr id="30" name="Text 12">
            <a:extLst>
              <a:ext uri="{FF2B5EF4-FFF2-40B4-BE49-F238E27FC236}">
                <a16:creationId xmlns:a16="http://schemas.microsoft.com/office/drawing/2014/main" id="{6D024985-15FD-3A7E-C240-C72251D048B5}"/>
              </a:ext>
            </a:extLst>
          </p:cNvPr>
          <p:cNvSpPr/>
          <p:nvPr/>
        </p:nvSpPr>
        <p:spPr>
          <a:xfrm>
            <a:off x="1105436" y="2255389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400"/>
              </a:lnSpc>
              <a:buNone/>
            </a:pPr>
            <a:r>
              <a:rPr lang="en-US" sz="2000" b="1" dirty="0">
                <a:solidFill>
                  <a:srgbClr val="4A4A45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Lato Bold" pitchFamily="34" charset="-120"/>
              </a:rPr>
              <a:t>Baixa Confiabilidade</a:t>
            </a:r>
            <a:endParaRPr lang="en-US" sz="2000" dirty="0"/>
          </a:p>
        </p:txBody>
      </p:sp>
      <p:sp>
        <p:nvSpPr>
          <p:cNvPr id="31" name="Text 13">
            <a:extLst>
              <a:ext uri="{FF2B5EF4-FFF2-40B4-BE49-F238E27FC236}">
                <a16:creationId xmlns:a16="http://schemas.microsoft.com/office/drawing/2014/main" id="{0FE13D29-FE49-D3C6-6960-47DD76EC6B12}"/>
              </a:ext>
            </a:extLst>
          </p:cNvPr>
          <p:cNvSpPr/>
          <p:nvPr/>
        </p:nvSpPr>
        <p:spPr>
          <a:xfrm>
            <a:off x="1105436" y="2684609"/>
            <a:ext cx="2755364" cy="1270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500"/>
              </a:lnSpc>
              <a:buNone/>
            </a:pPr>
            <a:r>
              <a:rPr lang="en-US" sz="2000" dirty="0">
                <a:solidFill>
                  <a:srgbClr val="4A4A45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Taxa de indisponibilidade superior a 25% do tempo útil indica que o veículo não é mais confiável para operação</a:t>
            </a:r>
            <a:endParaRPr lang="en-US" sz="2000" dirty="0"/>
          </a:p>
        </p:txBody>
      </p:sp>
      <p:sp>
        <p:nvSpPr>
          <p:cNvPr id="33" name="Shape 14">
            <a:extLst>
              <a:ext uri="{FF2B5EF4-FFF2-40B4-BE49-F238E27FC236}">
                <a16:creationId xmlns:a16="http://schemas.microsoft.com/office/drawing/2014/main" id="{D690B5BA-2B74-074D-B2FE-895EC02B1284}"/>
              </a:ext>
            </a:extLst>
          </p:cNvPr>
          <p:cNvSpPr/>
          <p:nvPr/>
        </p:nvSpPr>
        <p:spPr>
          <a:xfrm>
            <a:off x="8301017" y="2050703"/>
            <a:ext cx="3600000" cy="3240000"/>
          </a:xfrm>
          <a:prstGeom prst="roundRect">
            <a:avLst>
              <a:gd name="adj" fmla="val 1976"/>
            </a:avLst>
          </a:prstGeom>
          <a:solidFill>
            <a:srgbClr val="EFECE6"/>
          </a:solidFill>
          <a:ln w="22860">
            <a:solidFill>
              <a:srgbClr val="CBC5B8"/>
            </a:solidFill>
            <a:prstDash val="solid"/>
          </a:ln>
        </p:spPr>
      </p:sp>
      <p:sp>
        <p:nvSpPr>
          <p:cNvPr id="34" name="Text 15">
            <a:extLst>
              <a:ext uri="{FF2B5EF4-FFF2-40B4-BE49-F238E27FC236}">
                <a16:creationId xmlns:a16="http://schemas.microsoft.com/office/drawing/2014/main" id="{70AF3D05-384E-E56F-FCDA-BCE0662536D8}"/>
              </a:ext>
            </a:extLst>
          </p:cNvPr>
          <p:cNvSpPr/>
          <p:nvPr/>
        </p:nvSpPr>
        <p:spPr>
          <a:xfrm>
            <a:off x="9320062" y="2286121"/>
            <a:ext cx="1392584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400"/>
              </a:lnSpc>
              <a:buNone/>
            </a:pPr>
            <a:r>
              <a:rPr lang="en-US" sz="2000" b="1" dirty="0">
                <a:solidFill>
                  <a:srgbClr val="4A4A45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Lato Bold" pitchFamily="34" charset="-120"/>
              </a:rPr>
              <a:t>Segurança Comprometida</a:t>
            </a:r>
            <a:endParaRPr lang="en-US" sz="2000" dirty="0"/>
          </a:p>
        </p:txBody>
      </p:sp>
      <p:sp>
        <p:nvSpPr>
          <p:cNvPr id="35" name="Text 16">
            <a:extLst>
              <a:ext uri="{FF2B5EF4-FFF2-40B4-BE49-F238E27FC236}">
                <a16:creationId xmlns:a16="http://schemas.microsoft.com/office/drawing/2014/main" id="{C166A52C-C2A7-9556-471D-0FEE34429713}"/>
              </a:ext>
            </a:extLst>
          </p:cNvPr>
          <p:cNvSpPr/>
          <p:nvPr/>
        </p:nvSpPr>
        <p:spPr>
          <a:xfrm>
            <a:off x="8710885" y="2684609"/>
            <a:ext cx="2897552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500"/>
              </a:lnSpc>
              <a:buNone/>
            </a:pPr>
            <a:r>
              <a:rPr lang="en-US" sz="2000" dirty="0">
                <a:solidFill>
                  <a:srgbClr val="4A4A45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Veículos que apresentam problemas recorrentes em sistemas de segurança devem ser prioritários para substituição</a:t>
            </a:r>
            <a:endParaRPr lang="en-US" sz="2000" dirty="0"/>
          </a:p>
        </p:txBody>
      </p:sp>
      <p:sp>
        <p:nvSpPr>
          <p:cNvPr id="36" name="Shape 17">
            <a:extLst>
              <a:ext uri="{FF2B5EF4-FFF2-40B4-BE49-F238E27FC236}">
                <a16:creationId xmlns:a16="http://schemas.microsoft.com/office/drawing/2014/main" id="{0856CA6B-B4C2-FCA6-A3D9-A3B86B5D38FB}"/>
              </a:ext>
            </a:extLst>
          </p:cNvPr>
          <p:cNvSpPr/>
          <p:nvPr/>
        </p:nvSpPr>
        <p:spPr>
          <a:xfrm>
            <a:off x="4480678" y="2034900"/>
            <a:ext cx="3600000" cy="3240000"/>
          </a:xfrm>
          <a:prstGeom prst="roundRect">
            <a:avLst>
              <a:gd name="adj" fmla="val 1976"/>
            </a:avLst>
          </a:prstGeom>
          <a:solidFill>
            <a:srgbClr val="EFECE6"/>
          </a:solidFill>
          <a:ln w="22860">
            <a:solidFill>
              <a:srgbClr val="CBC5B8"/>
            </a:solidFill>
            <a:prstDash val="solid"/>
          </a:ln>
        </p:spPr>
      </p:sp>
      <p:sp>
        <p:nvSpPr>
          <p:cNvPr id="37" name="Text 18">
            <a:extLst>
              <a:ext uri="{FF2B5EF4-FFF2-40B4-BE49-F238E27FC236}">
                <a16:creationId xmlns:a16="http://schemas.microsoft.com/office/drawing/2014/main" id="{4443F435-6729-42AF-FEFE-1520F45E0FB1}"/>
              </a:ext>
            </a:extLst>
          </p:cNvPr>
          <p:cNvSpPr/>
          <p:nvPr/>
        </p:nvSpPr>
        <p:spPr>
          <a:xfrm>
            <a:off x="5720062" y="2255389"/>
            <a:ext cx="1131631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400"/>
              </a:lnSpc>
              <a:buNone/>
            </a:pPr>
            <a:r>
              <a:rPr lang="en-US" sz="2000" b="1" dirty="0">
                <a:solidFill>
                  <a:srgbClr val="4A4A45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Lato Bold" pitchFamily="34" charset="-120"/>
              </a:rPr>
              <a:t>Eficiência Reduzida</a:t>
            </a:r>
            <a:endParaRPr lang="en-US" sz="2000" dirty="0"/>
          </a:p>
        </p:txBody>
      </p:sp>
      <p:sp>
        <p:nvSpPr>
          <p:cNvPr id="38" name="Text 19">
            <a:extLst>
              <a:ext uri="{FF2B5EF4-FFF2-40B4-BE49-F238E27FC236}">
                <a16:creationId xmlns:a16="http://schemas.microsoft.com/office/drawing/2014/main" id="{4D4EB999-1AE1-C918-7BB9-863ABBD41BE8}"/>
              </a:ext>
            </a:extLst>
          </p:cNvPr>
          <p:cNvSpPr/>
          <p:nvPr/>
        </p:nvSpPr>
        <p:spPr>
          <a:xfrm>
            <a:off x="4955898" y="2704712"/>
            <a:ext cx="2727602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500"/>
              </a:lnSpc>
              <a:buNone/>
            </a:pPr>
            <a:r>
              <a:rPr lang="en-US" sz="2000" dirty="0">
                <a:solidFill>
                  <a:srgbClr val="4A4A45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Consumo de combustível 30% superior ao padrão sem possibilidade de correção técnica viável</a:t>
            </a:r>
            <a:endParaRPr lang="en-US" sz="2000" dirty="0"/>
          </a:p>
        </p:txBody>
      </p:sp>
      <p:sp>
        <p:nvSpPr>
          <p:cNvPr id="4" name="标题 1">
            <a:extLst>
              <a:ext uri="{FF2B5EF4-FFF2-40B4-BE49-F238E27FC236}">
                <a16:creationId xmlns:a16="http://schemas.microsoft.com/office/drawing/2014/main" id="{357E5444-148C-A2B9-D554-E51FE6600DF6}"/>
              </a:ext>
            </a:extLst>
          </p:cNvPr>
          <p:cNvSpPr txBox="1"/>
          <p:nvPr/>
        </p:nvSpPr>
        <p:spPr>
          <a:xfrm>
            <a:off x="630218" y="270365"/>
            <a:ext cx="10671175" cy="46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>
              <a:lnSpc>
                <a:spcPts val="4850"/>
              </a:lnSpc>
            </a:pPr>
            <a:r>
              <a:rPr lang="en-US" sz="4000" b="1" dirty="0" err="1">
                <a:solidFill>
                  <a:srgbClr val="282824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Lato Bold" pitchFamily="34" charset="-120"/>
              </a:rPr>
              <a:t>Análise</a:t>
            </a:r>
            <a:r>
              <a:rPr lang="en-US" sz="4000" b="1" dirty="0">
                <a:solidFill>
                  <a:srgbClr val="282824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Lato Bold" pitchFamily="34" charset="-120"/>
              </a:rPr>
              <a:t> de </a:t>
            </a:r>
            <a:r>
              <a:rPr lang="en-US" sz="4000" b="1" dirty="0" err="1">
                <a:solidFill>
                  <a:srgbClr val="282824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Lato Bold" pitchFamily="34" charset="-120"/>
              </a:rPr>
              <a:t>Obsolescência</a:t>
            </a:r>
            <a:r>
              <a:rPr lang="en-US" sz="4000" b="1" dirty="0">
                <a:solidFill>
                  <a:srgbClr val="282824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Lato Bold" pitchFamily="34" charset="-120"/>
              </a:rPr>
              <a:t> </a:t>
            </a:r>
            <a:r>
              <a:rPr lang="en-US" sz="4000" b="1" dirty="0" err="1">
                <a:solidFill>
                  <a:srgbClr val="282824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Lato Bold" pitchFamily="34" charset="-120"/>
              </a:rPr>
              <a:t>Econômica</a:t>
            </a:r>
            <a:endParaRPr lang="en-US" sz="4000" dirty="0"/>
          </a:p>
        </p:txBody>
      </p:sp>
      <p:cxnSp>
        <p:nvCxnSpPr>
          <p:cNvPr id="5" name="线条 1">
            <a:extLst>
              <a:ext uri="{FF2B5EF4-FFF2-40B4-BE49-F238E27FC236}">
                <a16:creationId xmlns:a16="http://schemas.microsoft.com/office/drawing/2014/main" id="{68BF3627-1E87-CA7E-54DB-D5C446311476}"/>
              </a:ext>
            </a:extLst>
          </p:cNvPr>
          <p:cNvCxnSpPr/>
          <p:nvPr/>
        </p:nvCxnSpPr>
        <p:spPr>
          <a:xfrm>
            <a:off x="0" y="958850"/>
            <a:ext cx="12122150" cy="0"/>
          </a:xfrm>
          <a:prstGeom prst="line">
            <a:avLst/>
          </a:prstGeom>
          <a:noFill/>
          <a:ln w="28575" cap="sq">
            <a:solidFill>
              <a:schemeClr val="accent1"/>
            </a:solidFill>
            <a:prstDash val="solid"/>
            <a:miter/>
          </a:ln>
        </p:spPr>
      </p:cxnSp>
      <p:sp>
        <p:nvSpPr>
          <p:cNvPr id="8" name="Text 1">
            <a:extLst>
              <a:ext uri="{FF2B5EF4-FFF2-40B4-BE49-F238E27FC236}">
                <a16:creationId xmlns:a16="http://schemas.microsoft.com/office/drawing/2014/main" id="{7D915CA0-5301-C7D2-DA1E-69B4A994CD15}"/>
              </a:ext>
            </a:extLst>
          </p:cNvPr>
          <p:cNvSpPr/>
          <p:nvPr/>
        </p:nvSpPr>
        <p:spPr>
          <a:xfrm>
            <a:off x="488990" y="1179336"/>
            <a:ext cx="11347409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500"/>
              </a:lnSpc>
              <a:buNone/>
            </a:pPr>
            <a:r>
              <a:rPr lang="en-US" sz="2000" dirty="0">
                <a:solidFill>
                  <a:srgbClr val="4A4A45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A obsolescência econômica ocorre quando o custo de manter o veículo operacional supera os benefícios de sua utilização. Esta análise deve considerar múltiplos fatores além da idade cronológica.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7094586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
            <a:extLst>
              <a:ext uri="{FF2B5EF4-FFF2-40B4-BE49-F238E27FC236}">
                <a16:creationId xmlns:a16="http://schemas.microsoft.com/office/drawing/2014/main" id="{C7D07FF4-8D6C-48AF-CDAC-D7CB380F409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0" y="-6146800"/>
            <a:ext cx="13004800" cy="26009600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566757" y="515064"/>
            <a:ext cx="7197685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6000" b="1" dirty="0">
                <a:solidFill>
                  <a:srgbClr val="282824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Lato Bold" pitchFamily="34" charset="-120"/>
              </a:rPr>
              <a:t>Falhas Recorrentes e Retrabalho</a:t>
            </a:r>
            <a:endParaRPr lang="en-US" sz="6000" dirty="0"/>
          </a:p>
        </p:txBody>
      </p:sp>
      <p:sp>
        <p:nvSpPr>
          <p:cNvPr id="7" name="Text 3"/>
          <p:cNvSpPr/>
          <p:nvPr/>
        </p:nvSpPr>
        <p:spPr>
          <a:xfrm>
            <a:off x="1462931" y="4367026"/>
            <a:ext cx="9569410" cy="62007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500"/>
              </a:lnSpc>
              <a:buNone/>
            </a:pPr>
            <a:r>
              <a:rPr lang="en-US" sz="3000" b="1" dirty="0"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A identificação de falhas recorrentes é fundamental para detectar problemas estruturais, avaliar qualidade dos serviços de manutenção e prevenir desperdício de recursos públicos.</a:t>
            </a:r>
            <a:endParaRPr lang="en-US" sz="3000" b="1" dirty="0"/>
          </a:p>
        </p:txBody>
      </p:sp>
      <p:cxnSp>
        <p:nvCxnSpPr>
          <p:cNvPr id="9" name="线条 1">
            <a:extLst>
              <a:ext uri="{FF2B5EF4-FFF2-40B4-BE49-F238E27FC236}">
                <a16:creationId xmlns:a16="http://schemas.microsoft.com/office/drawing/2014/main" id="{3F86DB73-A289-0B71-130C-A03D8AB778F4}"/>
              </a:ext>
            </a:extLst>
          </p:cNvPr>
          <p:cNvCxnSpPr/>
          <p:nvPr/>
        </p:nvCxnSpPr>
        <p:spPr>
          <a:xfrm>
            <a:off x="151636" y="2073168"/>
            <a:ext cx="12122150" cy="0"/>
          </a:xfrm>
          <a:prstGeom prst="line">
            <a:avLst/>
          </a:prstGeom>
          <a:noFill/>
          <a:ln w="28575" cap="sq">
            <a:solidFill>
              <a:schemeClr val="accent1"/>
            </a:solidFill>
            <a:prstDash val="solid"/>
            <a:miter/>
          </a:ln>
        </p:spPr>
      </p:cxnSp>
      <p:sp>
        <p:nvSpPr>
          <p:cNvPr id="10" name="标题 1">
            <a:extLst>
              <a:ext uri="{FF2B5EF4-FFF2-40B4-BE49-F238E27FC236}">
                <a16:creationId xmlns:a16="http://schemas.microsoft.com/office/drawing/2014/main" id="{28A24883-6DD4-F9D9-B239-0F25ABA31BDB}"/>
              </a:ext>
            </a:extLst>
          </p:cNvPr>
          <p:cNvSpPr txBox="1"/>
          <p:nvPr/>
        </p:nvSpPr>
        <p:spPr>
          <a:xfrm>
            <a:off x="5289798" y="1912210"/>
            <a:ext cx="1915676" cy="1915676"/>
          </a:xfrm>
          <a:prstGeom prst="ellipse">
            <a:avLst/>
          </a:pr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标题 1">
            <a:extLst>
              <a:ext uri="{FF2B5EF4-FFF2-40B4-BE49-F238E27FC236}">
                <a16:creationId xmlns:a16="http://schemas.microsoft.com/office/drawing/2014/main" id="{820388CA-46CF-EB9A-6C58-3685C42ACAA4}"/>
              </a:ext>
            </a:extLst>
          </p:cNvPr>
          <p:cNvSpPr txBox="1"/>
          <p:nvPr/>
        </p:nvSpPr>
        <p:spPr>
          <a:xfrm>
            <a:off x="4986526" y="2014488"/>
            <a:ext cx="2218948" cy="1414512"/>
          </a:xfrm>
          <a:prstGeom prst="rect">
            <a:avLst/>
          </a:prstGeom>
          <a:noFill/>
          <a:ln w="12700" cap="sq">
            <a:noFill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kumimoji="1" lang="en-US" altLang="zh-CN" sz="9600" dirty="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DengXian" panose="02010600030101010101" pitchFamily="2" charset="-122"/>
                <a:ea typeface="DengXian" panose="02010600030101010101" pitchFamily="2" charset="-122"/>
                <a:cs typeface="Barlow-Black"/>
              </a:rPr>
              <a:t> 06</a:t>
            </a:r>
            <a:endParaRPr kumimoji="1" lang="zh-CN" altLang="en-US" dirty="0"/>
          </a:p>
        </p:txBody>
      </p:sp>
      <p:sp>
        <p:nvSpPr>
          <p:cNvPr id="12" name="标题 1">
            <a:extLst>
              <a:ext uri="{FF2B5EF4-FFF2-40B4-BE49-F238E27FC236}">
                <a16:creationId xmlns:a16="http://schemas.microsoft.com/office/drawing/2014/main" id="{6FA2D721-2914-7FD8-F82A-C25FAF34B350}"/>
              </a:ext>
            </a:extLst>
          </p:cNvPr>
          <p:cNvSpPr txBox="1"/>
          <p:nvPr/>
        </p:nvSpPr>
        <p:spPr>
          <a:xfrm>
            <a:off x="3735058" y="1707219"/>
            <a:ext cx="419100" cy="419100"/>
          </a:xfrm>
          <a:prstGeom prst="ellipse">
            <a:avLst/>
          </a:prstGeom>
          <a:solidFill>
            <a:schemeClr val="accent2"/>
          </a:solidFill>
          <a:ln w="12700" cap="sq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9462212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593F50-F7B7-1257-E9C1-89F8450A94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oogle Shape;61;p14">
            <a:extLst>
              <a:ext uri="{FF2B5EF4-FFF2-40B4-BE49-F238E27FC236}">
                <a16:creationId xmlns:a16="http://schemas.microsoft.com/office/drawing/2014/main" id="{46FCF614-E57D-874D-5DAA-A44EC5D70BA6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5110" y="-14514"/>
            <a:ext cx="1219199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标题 1">
            <a:extLst>
              <a:ext uri="{FF2B5EF4-FFF2-40B4-BE49-F238E27FC236}">
                <a16:creationId xmlns:a16="http://schemas.microsoft.com/office/drawing/2014/main" id="{50ED03A0-2E59-18C1-A6DA-9842F1C83CA6}"/>
              </a:ext>
            </a:extLst>
          </p:cNvPr>
          <p:cNvSpPr txBox="1"/>
          <p:nvPr/>
        </p:nvSpPr>
        <p:spPr>
          <a:xfrm rot="21431518">
            <a:off x="-75585" y="4953976"/>
            <a:ext cx="12343170" cy="2786276"/>
          </a:xfrm>
          <a:custGeom>
            <a:avLst/>
            <a:gdLst>
              <a:gd name="connsiteX0" fmla="*/ 0 w 9247286"/>
              <a:gd name="connsiteY0" fmla="*/ 0 h 3562120"/>
              <a:gd name="connsiteX1" fmla="*/ 138295 w 9247286"/>
              <a:gd name="connsiteY1" fmla="*/ 1850 h 3562120"/>
              <a:gd name="connsiteX2" fmla="*/ 9241518 w 9247286"/>
              <a:gd name="connsiteY2" fmla="*/ 3553106 h 3562120"/>
              <a:gd name="connsiteX3" fmla="*/ 9247286 w 9247286"/>
              <a:gd name="connsiteY3" fmla="*/ 3562120 h 3562120"/>
              <a:gd name="connsiteX4" fmla="*/ 9027492 w 9247286"/>
              <a:gd name="connsiteY4" fmla="*/ 3330898 h 3562120"/>
              <a:gd name="connsiteX5" fmla="*/ 95904 w 9247286"/>
              <a:gd name="connsiteY5" fmla="*/ 5154 h 3562120"/>
              <a:gd name="connsiteX6" fmla="*/ 0 w 9247286"/>
              <a:gd name="connsiteY6" fmla="*/ 0 h 3562120"/>
            </a:gdLst>
            <a:ahLst/>
            <a:cxnLst/>
            <a:rect l="l" t="t" r="r" b="b"/>
            <a:pathLst>
              <a:path w="9247286" h="3562120">
                <a:moveTo>
                  <a:pt x="0" y="0"/>
                </a:moveTo>
                <a:lnTo>
                  <a:pt x="138295" y="1850"/>
                </a:lnTo>
                <a:cubicBezTo>
                  <a:pt x="4332388" y="114296"/>
                  <a:pt x="7861553" y="1559728"/>
                  <a:pt x="9241518" y="3553106"/>
                </a:cubicBezTo>
                <a:lnTo>
                  <a:pt x="9247286" y="3562120"/>
                </a:lnTo>
                <a:lnTo>
                  <a:pt x="9027492" y="3330898"/>
                </a:lnTo>
                <a:cubicBezTo>
                  <a:pt x="6900106" y="1306763"/>
                  <a:pt x="3894809" y="219134"/>
                  <a:pt x="95904" y="5154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cxnSp>
        <p:nvCxnSpPr>
          <p:cNvPr id="15" name="线条 1">
            <a:extLst>
              <a:ext uri="{FF2B5EF4-FFF2-40B4-BE49-F238E27FC236}">
                <a16:creationId xmlns:a16="http://schemas.microsoft.com/office/drawing/2014/main" id="{3C7457F3-5DC4-72EA-AB4E-2ED756F89C7C}"/>
              </a:ext>
            </a:extLst>
          </p:cNvPr>
          <p:cNvCxnSpPr/>
          <p:nvPr/>
        </p:nvCxnSpPr>
        <p:spPr>
          <a:xfrm>
            <a:off x="0" y="958850"/>
            <a:ext cx="12122150" cy="0"/>
          </a:xfrm>
          <a:prstGeom prst="line">
            <a:avLst/>
          </a:prstGeom>
          <a:noFill/>
          <a:ln w="28575" cap="sq">
            <a:solidFill>
              <a:schemeClr val="accent1"/>
            </a:solidFill>
            <a:prstDash val="solid"/>
            <a:miter/>
          </a:ln>
        </p:spPr>
      </p:cxnSp>
      <p:sp>
        <p:nvSpPr>
          <p:cNvPr id="16" name="Text 0">
            <a:extLst>
              <a:ext uri="{FF2B5EF4-FFF2-40B4-BE49-F238E27FC236}">
                <a16:creationId xmlns:a16="http://schemas.microsoft.com/office/drawing/2014/main" id="{A3C20EB7-7C1B-FEBE-2B1F-D1CFD91F8354}"/>
              </a:ext>
            </a:extLst>
          </p:cNvPr>
          <p:cNvSpPr/>
          <p:nvPr/>
        </p:nvSpPr>
        <p:spPr>
          <a:xfrm>
            <a:off x="346046" y="178699"/>
            <a:ext cx="6497122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4000" b="1" dirty="0">
                <a:latin typeface="DengXian" panose="02010600030101010101" pitchFamily="2" charset="-122"/>
                <a:ea typeface="DengXian" panose="02010600030101010101" pitchFamily="2" charset="-122"/>
                <a:cs typeface="Lato Bold" pitchFamily="34" charset="-120"/>
              </a:rPr>
              <a:t>Por que Diagnosticar a Frota?</a:t>
            </a:r>
            <a:endParaRPr lang="en-US" sz="4000" dirty="0"/>
          </a:p>
        </p:txBody>
      </p:sp>
      <p:pic>
        <p:nvPicPr>
          <p:cNvPr id="25" name="Image 2" descr="preencoded.png">
            <a:extLst>
              <a:ext uri="{FF2B5EF4-FFF2-40B4-BE49-F238E27FC236}">
                <a16:creationId xmlns:a16="http://schemas.microsoft.com/office/drawing/2014/main" id="{2455D91D-A812-FF73-1083-65794D03D0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165" y="1118924"/>
            <a:ext cx="2695803" cy="2695803"/>
          </a:xfrm>
          <a:prstGeom prst="rect">
            <a:avLst/>
          </a:prstGeom>
        </p:spPr>
      </p:pic>
      <p:sp>
        <p:nvSpPr>
          <p:cNvPr id="26" name="Text 6">
            <a:extLst>
              <a:ext uri="{FF2B5EF4-FFF2-40B4-BE49-F238E27FC236}">
                <a16:creationId xmlns:a16="http://schemas.microsoft.com/office/drawing/2014/main" id="{D4CE580F-859D-0E51-9017-CD15B2C61566}"/>
              </a:ext>
            </a:extLst>
          </p:cNvPr>
          <p:cNvSpPr/>
          <p:nvPr/>
        </p:nvSpPr>
        <p:spPr>
          <a:xfrm>
            <a:off x="3210974" y="1583019"/>
            <a:ext cx="2150269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200" b="1" dirty="0">
                <a:latin typeface="DengXian" panose="02010600030101010101" pitchFamily="2" charset="-122"/>
                <a:ea typeface="DengXian" panose="02010600030101010101" pitchFamily="2" charset="-122"/>
                <a:cs typeface="Lato Bold" pitchFamily="34" charset="-120"/>
              </a:rPr>
              <a:t>Assistência Social</a:t>
            </a:r>
            <a:endParaRPr lang="en-US" sz="2200" dirty="0"/>
          </a:p>
        </p:txBody>
      </p:sp>
      <p:sp>
        <p:nvSpPr>
          <p:cNvPr id="27" name="Text 7">
            <a:extLst>
              <a:ext uri="{FF2B5EF4-FFF2-40B4-BE49-F238E27FC236}">
                <a16:creationId xmlns:a16="http://schemas.microsoft.com/office/drawing/2014/main" id="{DC13D209-6671-63A8-D17F-8CF997FD023C}"/>
              </a:ext>
            </a:extLst>
          </p:cNvPr>
          <p:cNvSpPr/>
          <p:nvPr/>
        </p:nvSpPr>
        <p:spPr>
          <a:xfrm>
            <a:off x="3210974" y="2012239"/>
            <a:ext cx="2150269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200" dirty="0"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Alcance das políticas públicas às comunidades mais vulneráveis</a:t>
            </a:r>
            <a:endParaRPr lang="en-US" sz="2200" dirty="0"/>
          </a:p>
        </p:txBody>
      </p:sp>
      <p:pic>
        <p:nvPicPr>
          <p:cNvPr id="28" name="Image 3" descr="preencoded.png">
            <a:extLst>
              <a:ext uri="{FF2B5EF4-FFF2-40B4-BE49-F238E27FC236}">
                <a16:creationId xmlns:a16="http://schemas.microsoft.com/office/drawing/2014/main" id="{ACC4C134-8693-7920-C629-863AEAB66D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62248" y="1118925"/>
            <a:ext cx="2695802" cy="2695802"/>
          </a:xfrm>
          <a:prstGeom prst="rect">
            <a:avLst/>
          </a:prstGeom>
        </p:spPr>
      </p:pic>
      <p:sp>
        <p:nvSpPr>
          <p:cNvPr id="29" name="Text 8">
            <a:extLst>
              <a:ext uri="{FF2B5EF4-FFF2-40B4-BE49-F238E27FC236}">
                <a16:creationId xmlns:a16="http://schemas.microsoft.com/office/drawing/2014/main" id="{E086B862-EC8A-AA24-9EA3-32EFC67F334C}"/>
              </a:ext>
            </a:extLst>
          </p:cNvPr>
          <p:cNvSpPr/>
          <p:nvPr/>
        </p:nvSpPr>
        <p:spPr>
          <a:xfrm>
            <a:off x="8659056" y="1669285"/>
            <a:ext cx="2937857" cy="6203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200" b="1" dirty="0">
                <a:latin typeface="DengXian" panose="02010600030101010101" pitchFamily="2" charset="-122"/>
                <a:ea typeface="DengXian" panose="02010600030101010101" pitchFamily="2" charset="-122"/>
                <a:cs typeface="Lato Bold" pitchFamily="34" charset="-120"/>
              </a:rPr>
              <a:t>Obras e Infraestrutura</a:t>
            </a:r>
            <a:endParaRPr lang="en-US" sz="2200" dirty="0"/>
          </a:p>
        </p:txBody>
      </p:sp>
      <p:sp>
        <p:nvSpPr>
          <p:cNvPr id="30" name="Text 9">
            <a:extLst>
              <a:ext uri="{FF2B5EF4-FFF2-40B4-BE49-F238E27FC236}">
                <a16:creationId xmlns:a16="http://schemas.microsoft.com/office/drawing/2014/main" id="{9901C93B-D789-3558-AE48-AD5C84348D28}"/>
              </a:ext>
            </a:extLst>
          </p:cNvPr>
          <p:cNvSpPr/>
          <p:nvPr/>
        </p:nvSpPr>
        <p:spPr>
          <a:xfrm>
            <a:off x="8659056" y="2170496"/>
            <a:ext cx="2937857" cy="1270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200" dirty="0"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Manutenção e desenvolvimento da infraestrutura urbana e rural</a:t>
            </a:r>
            <a:endParaRPr lang="en-US" sz="2200" dirty="0"/>
          </a:p>
        </p:txBody>
      </p:sp>
      <p:sp>
        <p:nvSpPr>
          <p:cNvPr id="6" name="Shape 10"/>
          <p:cNvSpPr/>
          <p:nvPr/>
        </p:nvSpPr>
        <p:spPr>
          <a:xfrm>
            <a:off x="142007" y="3893143"/>
            <a:ext cx="11907985" cy="1306665"/>
          </a:xfrm>
          <a:prstGeom prst="roundRect">
            <a:avLst>
              <a:gd name="adj" fmla="val 2565"/>
            </a:avLst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1"/>
            </a:solidFill>
          </a:ln>
        </p:spPr>
      </p:sp>
      <p:pic>
        <p:nvPicPr>
          <p:cNvPr id="7" name="Image 4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6046" y="4183476"/>
            <a:ext cx="638366" cy="580072"/>
          </a:xfrm>
          <a:prstGeom prst="rect">
            <a:avLst/>
          </a:prstGeom>
        </p:spPr>
      </p:pic>
      <p:sp>
        <p:nvSpPr>
          <p:cNvPr id="8" name="Text 11"/>
          <p:cNvSpPr/>
          <p:nvPr/>
        </p:nvSpPr>
        <p:spPr>
          <a:xfrm>
            <a:off x="858888" y="4141030"/>
            <a:ext cx="10738025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500"/>
              </a:lnSpc>
              <a:buNone/>
            </a:pPr>
            <a:r>
              <a:rPr lang="en-US" sz="2000" b="1" dirty="0"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Frota mal gerida = risco fiscal + risco operacional</a:t>
            </a:r>
            <a:r>
              <a:rPr lang="en-US" sz="2000" dirty="0"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. A ausência de controles adequados compromete tanto a economicidade quanto a continuidade dos serviços públicos essenciais.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912384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BB6BAD-D64E-0CE4-F351-B4E6750EE9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oogle Shape;61;p14">
            <a:extLst>
              <a:ext uri="{FF2B5EF4-FFF2-40B4-BE49-F238E27FC236}">
                <a16:creationId xmlns:a16="http://schemas.microsoft.com/office/drawing/2014/main" id="{EA94F926-F810-7DDC-2F7C-CF43925F6BF8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" y="0"/>
            <a:ext cx="1219199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590971AD-EB28-0F0B-926A-2319C2C1A8C9}"/>
              </a:ext>
            </a:extLst>
          </p:cNvPr>
          <p:cNvSpPr txBox="1"/>
          <p:nvPr/>
        </p:nvSpPr>
        <p:spPr>
          <a:xfrm rot="1748867">
            <a:off x="260553" y="2469077"/>
            <a:ext cx="256674" cy="221271"/>
          </a:xfrm>
          <a:prstGeom prst="triangle">
            <a:avLst/>
          </a:prstGeom>
          <a:solidFill>
            <a:schemeClr val="accent1">
              <a:lumMod val="50000"/>
            </a:schemeClr>
          </a:solidFill>
          <a:ln w="12700" cap="flat">
            <a:solidFill>
              <a:schemeClr val="accent1">
                <a:shade val="15000"/>
              </a:schemeClr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>
            <a:extLst>
              <a:ext uri="{FF2B5EF4-FFF2-40B4-BE49-F238E27FC236}">
                <a16:creationId xmlns:a16="http://schemas.microsoft.com/office/drawing/2014/main" id="{9027757E-0BA7-465A-3CE3-F024BF3F6DBA}"/>
              </a:ext>
            </a:extLst>
          </p:cNvPr>
          <p:cNvSpPr txBox="1"/>
          <p:nvPr/>
        </p:nvSpPr>
        <p:spPr>
          <a:xfrm>
            <a:off x="220029" y="1125711"/>
            <a:ext cx="11231962" cy="4106683"/>
          </a:xfrm>
          <a:prstGeom prst="rect">
            <a:avLst/>
          </a:prstGeom>
          <a:solidFill>
            <a:schemeClr val="bg1"/>
          </a:solidFill>
          <a:ln w="1270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>
            <a:extLst>
              <a:ext uri="{FF2B5EF4-FFF2-40B4-BE49-F238E27FC236}">
                <a16:creationId xmlns:a16="http://schemas.microsoft.com/office/drawing/2014/main" id="{DD69CF9B-AF4F-5E3E-1D45-F11C31CCB97F}"/>
              </a:ext>
            </a:extLst>
          </p:cNvPr>
          <p:cNvSpPr txBox="1"/>
          <p:nvPr/>
        </p:nvSpPr>
        <p:spPr>
          <a:xfrm>
            <a:off x="206876" y="2047600"/>
            <a:ext cx="1149735" cy="569495"/>
          </a:xfrm>
          <a:prstGeom prst="homePlate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>
            <a:extLst>
              <a:ext uri="{FF2B5EF4-FFF2-40B4-BE49-F238E27FC236}">
                <a16:creationId xmlns:a16="http://schemas.microsoft.com/office/drawing/2014/main" id="{25234FB5-69F8-D761-FE52-0165E53C66CA}"/>
              </a:ext>
            </a:extLst>
          </p:cNvPr>
          <p:cNvSpPr txBox="1"/>
          <p:nvPr/>
        </p:nvSpPr>
        <p:spPr>
          <a:xfrm>
            <a:off x="9307095" y="5732289"/>
            <a:ext cx="778042" cy="64168"/>
          </a:xfrm>
          <a:prstGeom prst="rect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标题 1">
            <a:extLst>
              <a:ext uri="{FF2B5EF4-FFF2-40B4-BE49-F238E27FC236}">
                <a16:creationId xmlns:a16="http://schemas.microsoft.com/office/drawing/2014/main" id="{30F6D7EB-599D-19B9-DE9C-E633057A0A1E}"/>
              </a:ext>
            </a:extLst>
          </p:cNvPr>
          <p:cNvSpPr txBox="1"/>
          <p:nvPr/>
        </p:nvSpPr>
        <p:spPr>
          <a:xfrm flipV="1">
            <a:off x="8998552" y="5563842"/>
            <a:ext cx="539482" cy="4571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标题 1">
            <a:extLst>
              <a:ext uri="{FF2B5EF4-FFF2-40B4-BE49-F238E27FC236}">
                <a16:creationId xmlns:a16="http://schemas.microsoft.com/office/drawing/2014/main" id="{3F7F2174-3F33-560C-85D7-DAF70A0A01FE}"/>
              </a:ext>
            </a:extLst>
          </p:cNvPr>
          <p:cNvSpPr txBox="1"/>
          <p:nvPr/>
        </p:nvSpPr>
        <p:spPr>
          <a:xfrm>
            <a:off x="528572" y="1438264"/>
            <a:ext cx="778042" cy="64168"/>
          </a:xfrm>
          <a:prstGeom prst="rect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标题 1">
            <a:extLst>
              <a:ext uri="{FF2B5EF4-FFF2-40B4-BE49-F238E27FC236}">
                <a16:creationId xmlns:a16="http://schemas.microsoft.com/office/drawing/2014/main" id="{8ECB8552-C0A3-1CC3-286D-E1CAC0CA3EBB}"/>
              </a:ext>
            </a:extLst>
          </p:cNvPr>
          <p:cNvSpPr txBox="1"/>
          <p:nvPr/>
        </p:nvSpPr>
        <p:spPr>
          <a:xfrm flipV="1">
            <a:off x="220029" y="1269817"/>
            <a:ext cx="539482" cy="4571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标题 1">
            <a:extLst>
              <a:ext uri="{FF2B5EF4-FFF2-40B4-BE49-F238E27FC236}">
                <a16:creationId xmlns:a16="http://schemas.microsoft.com/office/drawing/2014/main" id="{E43B52E9-1618-3FD7-711A-84208C4C3F37}"/>
              </a:ext>
            </a:extLst>
          </p:cNvPr>
          <p:cNvSpPr txBox="1"/>
          <p:nvPr/>
        </p:nvSpPr>
        <p:spPr>
          <a:xfrm>
            <a:off x="388890" y="593543"/>
            <a:ext cx="10671175" cy="46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4000" b="1" dirty="0" err="1">
                <a:solidFill>
                  <a:srgbClr val="282824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Lato Bold" pitchFamily="34" charset="-120"/>
              </a:rPr>
              <a:t>Conceito</a:t>
            </a:r>
            <a:r>
              <a:rPr lang="en-US" sz="4000" b="1" dirty="0">
                <a:solidFill>
                  <a:srgbClr val="282824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Lato Bold" pitchFamily="34" charset="-120"/>
              </a:rPr>
              <a:t> de </a:t>
            </a:r>
            <a:r>
              <a:rPr lang="en-US" sz="4000" b="1" dirty="0" err="1">
                <a:solidFill>
                  <a:srgbClr val="282824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Lato Bold" pitchFamily="34" charset="-120"/>
              </a:rPr>
              <a:t>Retrabalho</a:t>
            </a:r>
            <a:r>
              <a:rPr lang="en-US" sz="4000" b="1" dirty="0">
                <a:solidFill>
                  <a:srgbClr val="282824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Lato Bold" pitchFamily="34" charset="-120"/>
              </a:rPr>
              <a:t> em </a:t>
            </a:r>
            <a:r>
              <a:rPr lang="en-US" sz="4000" b="1" dirty="0" err="1">
                <a:solidFill>
                  <a:srgbClr val="282824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Lato Bold" pitchFamily="34" charset="-120"/>
              </a:rPr>
              <a:t>Manutenção</a:t>
            </a:r>
            <a:endParaRPr lang="en-US" sz="4000" dirty="0"/>
          </a:p>
          <a:p>
            <a:pPr algn="l">
              <a:lnSpc>
                <a:spcPct val="110000"/>
              </a:lnSpc>
            </a:pPr>
            <a:endParaRPr kumimoji="1" lang="zh-CN" altLang="en-US" sz="4000" dirty="0"/>
          </a:p>
        </p:txBody>
      </p:sp>
      <p:cxnSp>
        <p:nvCxnSpPr>
          <p:cNvPr id="12" name="线条 1">
            <a:extLst>
              <a:ext uri="{FF2B5EF4-FFF2-40B4-BE49-F238E27FC236}">
                <a16:creationId xmlns:a16="http://schemas.microsoft.com/office/drawing/2014/main" id="{DA58B3C6-1D05-1632-0ABD-7BFDD4E521BF}"/>
              </a:ext>
            </a:extLst>
          </p:cNvPr>
          <p:cNvCxnSpPr/>
          <p:nvPr/>
        </p:nvCxnSpPr>
        <p:spPr>
          <a:xfrm>
            <a:off x="0" y="958850"/>
            <a:ext cx="12122150" cy="0"/>
          </a:xfrm>
          <a:prstGeom prst="line">
            <a:avLst/>
          </a:prstGeom>
          <a:noFill/>
          <a:ln w="28575" cap="sq">
            <a:solidFill>
              <a:schemeClr val="accent1"/>
            </a:solidFill>
            <a:prstDash val="solid"/>
            <a:miter/>
          </a:ln>
        </p:spPr>
      </p:cxnSp>
      <p:sp>
        <p:nvSpPr>
          <p:cNvPr id="5" name="Text 2"/>
          <p:cNvSpPr/>
          <p:nvPr/>
        </p:nvSpPr>
        <p:spPr>
          <a:xfrm>
            <a:off x="1526633" y="1408136"/>
            <a:ext cx="4943141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000" b="1" dirty="0">
                <a:latin typeface="DengXian" panose="02010600030101010101" pitchFamily="2" charset="-122"/>
                <a:ea typeface="DengXian" panose="02010600030101010101" pitchFamily="2" charset="-122"/>
                <a:cs typeface="Lato Bold" pitchFamily="34" charset="-120"/>
              </a:rPr>
              <a:t>Definição Técnica</a:t>
            </a:r>
            <a:endParaRPr lang="en-US" sz="2000" dirty="0"/>
          </a:p>
        </p:txBody>
      </p:sp>
      <p:sp>
        <p:nvSpPr>
          <p:cNvPr id="6" name="Text 3"/>
          <p:cNvSpPr/>
          <p:nvPr/>
        </p:nvSpPr>
        <p:spPr>
          <a:xfrm>
            <a:off x="1526632" y="1916652"/>
            <a:ext cx="9594967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Retrabalho ocorre quando o mesmo defeito se manifesta em período inferior a 90 dias após a manutenção corretiva</a:t>
            </a:r>
            <a:endParaRPr lang="en-US" sz="2000" dirty="0"/>
          </a:p>
        </p:txBody>
      </p:sp>
      <p:sp>
        <p:nvSpPr>
          <p:cNvPr id="14" name="Text 4"/>
          <p:cNvSpPr/>
          <p:nvPr/>
        </p:nvSpPr>
        <p:spPr>
          <a:xfrm>
            <a:off x="1526632" y="3047865"/>
            <a:ext cx="9594967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Indica falha na execução do serviço, uso de peças inadequadas ou problema não diagnosticado corretamente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5149966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oogle Shape;61;p14">
            <a:extLst>
              <a:ext uri="{FF2B5EF4-FFF2-40B4-BE49-F238E27FC236}">
                <a16:creationId xmlns:a16="http://schemas.microsoft.com/office/drawing/2014/main" id="{794150EE-9E8D-4EB2-80BB-07CE58B166CE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" y="0"/>
            <a:ext cx="1219199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标题 1"/>
          <p:cNvSpPr txBox="1"/>
          <p:nvPr/>
        </p:nvSpPr>
        <p:spPr>
          <a:xfrm rot="1748867">
            <a:off x="260553" y="2469077"/>
            <a:ext cx="256674" cy="221271"/>
          </a:xfrm>
          <a:prstGeom prst="triangle">
            <a:avLst/>
          </a:prstGeom>
          <a:solidFill>
            <a:schemeClr val="accent1">
              <a:lumMod val="50000"/>
            </a:schemeClr>
          </a:solidFill>
          <a:ln w="12700" cap="flat">
            <a:solidFill>
              <a:schemeClr val="accent1">
                <a:shade val="15000"/>
              </a:schemeClr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>
            <a:off x="220028" y="1125711"/>
            <a:ext cx="11749053" cy="4106683"/>
          </a:xfrm>
          <a:prstGeom prst="rect">
            <a:avLst/>
          </a:prstGeom>
          <a:solidFill>
            <a:schemeClr val="bg1"/>
          </a:solidFill>
          <a:ln w="1270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>
            <a:off x="206876" y="2047600"/>
            <a:ext cx="1149735" cy="569495"/>
          </a:xfrm>
          <a:prstGeom prst="homePlate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>
            <a:off x="9307095" y="5732289"/>
            <a:ext cx="778042" cy="64168"/>
          </a:xfrm>
          <a:prstGeom prst="rect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 flipV="1">
            <a:off x="8998552" y="5563842"/>
            <a:ext cx="539482" cy="4571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>
            <a:off x="528572" y="1438264"/>
            <a:ext cx="778042" cy="64168"/>
          </a:xfrm>
          <a:prstGeom prst="rect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 flipV="1">
            <a:off x="220029" y="1269817"/>
            <a:ext cx="539482" cy="4571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>
            <a:off x="388890" y="574873"/>
            <a:ext cx="10671175" cy="46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4000" b="1" dirty="0" err="1">
                <a:solidFill>
                  <a:srgbClr val="282824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Lato Bold" pitchFamily="34" charset="-120"/>
              </a:rPr>
              <a:t>Conceito</a:t>
            </a:r>
            <a:r>
              <a:rPr lang="en-US" sz="4000" b="1" dirty="0">
                <a:solidFill>
                  <a:srgbClr val="282824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Lato Bold" pitchFamily="34" charset="-120"/>
              </a:rPr>
              <a:t> de </a:t>
            </a:r>
            <a:r>
              <a:rPr lang="en-US" sz="4000" b="1" dirty="0" err="1">
                <a:solidFill>
                  <a:srgbClr val="282824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Lato Bold" pitchFamily="34" charset="-120"/>
              </a:rPr>
              <a:t>Retrabalho</a:t>
            </a:r>
            <a:r>
              <a:rPr lang="en-US" sz="4000" b="1" dirty="0">
                <a:solidFill>
                  <a:srgbClr val="282824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Lato Bold" pitchFamily="34" charset="-120"/>
              </a:rPr>
              <a:t> em </a:t>
            </a:r>
            <a:r>
              <a:rPr lang="en-US" sz="4000" b="1" dirty="0" err="1">
                <a:solidFill>
                  <a:srgbClr val="282824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Lato Bold" pitchFamily="34" charset="-120"/>
              </a:rPr>
              <a:t>Manutenção</a:t>
            </a:r>
            <a:endParaRPr lang="en-US" sz="4000" dirty="0"/>
          </a:p>
          <a:p>
            <a:pPr algn="l">
              <a:lnSpc>
                <a:spcPct val="110000"/>
              </a:lnSpc>
            </a:pPr>
            <a:endParaRPr kumimoji="1" lang="zh-CN" altLang="en-US" sz="4000" dirty="0"/>
          </a:p>
        </p:txBody>
      </p:sp>
      <p:cxnSp>
        <p:nvCxnSpPr>
          <p:cNvPr id="12" name="线条 1"/>
          <p:cNvCxnSpPr/>
          <p:nvPr/>
        </p:nvCxnSpPr>
        <p:spPr>
          <a:xfrm>
            <a:off x="0" y="958850"/>
            <a:ext cx="12122150" cy="0"/>
          </a:xfrm>
          <a:prstGeom prst="line">
            <a:avLst/>
          </a:prstGeom>
          <a:noFill/>
          <a:ln w="28575" cap="sq">
            <a:solidFill>
              <a:schemeClr val="accent1"/>
            </a:solidFill>
            <a:prstDash val="solid"/>
            <a:miter/>
          </a:ln>
        </p:spPr>
      </p:cxnSp>
      <p:sp>
        <p:nvSpPr>
          <p:cNvPr id="14" name="Text 5"/>
          <p:cNvSpPr/>
          <p:nvPr/>
        </p:nvSpPr>
        <p:spPr>
          <a:xfrm>
            <a:off x="1596284" y="1344616"/>
            <a:ext cx="4238662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000" b="1" dirty="0">
                <a:latin typeface="DengXian" panose="02010600030101010101" pitchFamily="2" charset="-122"/>
                <a:ea typeface="DengXian" panose="02010600030101010101" pitchFamily="2" charset="-122"/>
                <a:cs typeface="Lato Bold" pitchFamily="34" charset="-120"/>
              </a:rPr>
              <a:t>Causas Comuns de Retrabalho</a:t>
            </a:r>
            <a:endParaRPr lang="en-US" sz="2000" dirty="0"/>
          </a:p>
        </p:txBody>
      </p:sp>
      <p:sp>
        <p:nvSpPr>
          <p:cNvPr id="15" name="Text 6"/>
          <p:cNvSpPr/>
          <p:nvPr/>
        </p:nvSpPr>
        <p:spPr>
          <a:xfrm>
            <a:off x="1596284" y="1853132"/>
            <a:ext cx="10113116" cy="317558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2000" b="1" dirty="0"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Diagnóstico Superficial:</a:t>
            </a:r>
            <a:r>
              <a:rPr lang="en-US" sz="2000" dirty="0"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 Tratamento do sintoma sem identificação da causa raiz do problema</a:t>
            </a:r>
            <a:endParaRPr lang="en-US" sz="2000" dirty="0"/>
          </a:p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2000" b="1" dirty="0"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Peças de Baixa Qualidade:</a:t>
            </a:r>
            <a:r>
              <a:rPr lang="en-US" sz="2000" dirty="0"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 Uso de componentes não originais ou de procedência duvidosa para reduzir custos</a:t>
            </a:r>
            <a:endParaRPr lang="en-US" sz="2000" dirty="0"/>
          </a:p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2000" b="1" dirty="0"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Execução Inadequada:</a:t>
            </a:r>
            <a:r>
              <a:rPr lang="en-US" sz="2000" dirty="0"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 Serviço mal executado por falta de capacitação técnica ou ferramental inadequado</a:t>
            </a:r>
            <a:endParaRPr lang="en-US" sz="2000" dirty="0"/>
          </a:p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2000" b="1" dirty="0"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Problemas Sistêmicos:</a:t>
            </a:r>
            <a:r>
              <a:rPr lang="en-US" sz="2000" dirty="0"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 Defeito em um componente que causa sobrecarga e falha em outros relacionados</a:t>
            </a:r>
            <a:endParaRPr lang="en-US" sz="2000" dirty="0"/>
          </a:p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2000" b="1" dirty="0"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Uso Incorreto:</a:t>
            </a:r>
            <a:r>
              <a:rPr lang="en-US" sz="2000" dirty="0"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 Retorno do veículo à operação antes da conclusão completa do reparo</a:t>
            </a:r>
            <a:endParaRPr lang="en-US" sz="2000" dirty="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8A410E-57D0-52CD-0F85-090586E646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oogle Shape;61;p14">
            <a:extLst>
              <a:ext uri="{FF2B5EF4-FFF2-40B4-BE49-F238E27FC236}">
                <a16:creationId xmlns:a16="http://schemas.microsoft.com/office/drawing/2014/main" id="{9C97AD13-A720-5FF8-3D7A-5D114E79295A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" y="0"/>
            <a:ext cx="1219199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783FFBD0-02DB-EAB1-4D69-1EA5F0E7F38A}"/>
              </a:ext>
            </a:extLst>
          </p:cNvPr>
          <p:cNvSpPr txBox="1"/>
          <p:nvPr/>
        </p:nvSpPr>
        <p:spPr>
          <a:xfrm rot="1748867">
            <a:off x="260553" y="2469077"/>
            <a:ext cx="256674" cy="221271"/>
          </a:xfrm>
          <a:prstGeom prst="triangle">
            <a:avLst/>
          </a:prstGeom>
          <a:solidFill>
            <a:schemeClr val="accent1">
              <a:lumMod val="50000"/>
            </a:schemeClr>
          </a:solidFill>
          <a:ln w="12700" cap="flat">
            <a:solidFill>
              <a:schemeClr val="accent1">
                <a:shade val="15000"/>
              </a:schemeClr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 sz="2000"/>
          </a:p>
        </p:txBody>
      </p:sp>
      <p:sp>
        <p:nvSpPr>
          <p:cNvPr id="4" name="标题 1">
            <a:extLst>
              <a:ext uri="{FF2B5EF4-FFF2-40B4-BE49-F238E27FC236}">
                <a16:creationId xmlns:a16="http://schemas.microsoft.com/office/drawing/2014/main" id="{3886EE86-AF72-FF94-BE65-0B21552DD73E}"/>
              </a:ext>
            </a:extLst>
          </p:cNvPr>
          <p:cNvSpPr txBox="1"/>
          <p:nvPr/>
        </p:nvSpPr>
        <p:spPr>
          <a:xfrm>
            <a:off x="206876" y="2047600"/>
            <a:ext cx="1149735" cy="569495"/>
          </a:xfrm>
          <a:prstGeom prst="homePlate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 sz="2000"/>
          </a:p>
        </p:txBody>
      </p:sp>
      <p:sp>
        <p:nvSpPr>
          <p:cNvPr id="7" name="标题 1">
            <a:extLst>
              <a:ext uri="{FF2B5EF4-FFF2-40B4-BE49-F238E27FC236}">
                <a16:creationId xmlns:a16="http://schemas.microsoft.com/office/drawing/2014/main" id="{C3747456-BDFB-16D3-37BD-D6BAFBF393B4}"/>
              </a:ext>
            </a:extLst>
          </p:cNvPr>
          <p:cNvSpPr txBox="1"/>
          <p:nvPr/>
        </p:nvSpPr>
        <p:spPr>
          <a:xfrm>
            <a:off x="9764227" y="6112095"/>
            <a:ext cx="778042" cy="64168"/>
          </a:xfrm>
          <a:prstGeom prst="rect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 sz="2000"/>
          </a:p>
        </p:txBody>
      </p:sp>
      <p:sp>
        <p:nvSpPr>
          <p:cNvPr id="8" name="标题 1">
            <a:extLst>
              <a:ext uri="{FF2B5EF4-FFF2-40B4-BE49-F238E27FC236}">
                <a16:creationId xmlns:a16="http://schemas.microsoft.com/office/drawing/2014/main" id="{4F75D3B4-DBB0-3410-E602-53D05F2F2DD6}"/>
              </a:ext>
            </a:extLst>
          </p:cNvPr>
          <p:cNvSpPr txBox="1"/>
          <p:nvPr/>
        </p:nvSpPr>
        <p:spPr>
          <a:xfrm flipV="1">
            <a:off x="9455684" y="5943648"/>
            <a:ext cx="539482" cy="4571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 sz="2000"/>
          </a:p>
        </p:txBody>
      </p:sp>
      <p:sp>
        <p:nvSpPr>
          <p:cNvPr id="9" name="标题 1">
            <a:extLst>
              <a:ext uri="{FF2B5EF4-FFF2-40B4-BE49-F238E27FC236}">
                <a16:creationId xmlns:a16="http://schemas.microsoft.com/office/drawing/2014/main" id="{8B0EA386-9D86-423C-4F61-D8C965EED736}"/>
              </a:ext>
            </a:extLst>
          </p:cNvPr>
          <p:cNvSpPr txBox="1"/>
          <p:nvPr/>
        </p:nvSpPr>
        <p:spPr>
          <a:xfrm>
            <a:off x="528572" y="1438264"/>
            <a:ext cx="778042" cy="64168"/>
          </a:xfrm>
          <a:prstGeom prst="rect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 sz="2000"/>
          </a:p>
        </p:txBody>
      </p:sp>
      <p:sp>
        <p:nvSpPr>
          <p:cNvPr id="10" name="标题 1">
            <a:extLst>
              <a:ext uri="{FF2B5EF4-FFF2-40B4-BE49-F238E27FC236}">
                <a16:creationId xmlns:a16="http://schemas.microsoft.com/office/drawing/2014/main" id="{6678122F-3306-F2CD-3209-27C8E59069DA}"/>
              </a:ext>
            </a:extLst>
          </p:cNvPr>
          <p:cNvSpPr txBox="1"/>
          <p:nvPr/>
        </p:nvSpPr>
        <p:spPr>
          <a:xfrm flipV="1">
            <a:off x="220029" y="1269817"/>
            <a:ext cx="539482" cy="4571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 sz="2000"/>
          </a:p>
        </p:txBody>
      </p:sp>
      <p:sp>
        <p:nvSpPr>
          <p:cNvPr id="11" name="标题 1">
            <a:extLst>
              <a:ext uri="{FF2B5EF4-FFF2-40B4-BE49-F238E27FC236}">
                <a16:creationId xmlns:a16="http://schemas.microsoft.com/office/drawing/2014/main" id="{8E27B866-96B0-7021-19F6-2D93AB7C060F}"/>
              </a:ext>
            </a:extLst>
          </p:cNvPr>
          <p:cNvSpPr txBox="1"/>
          <p:nvPr/>
        </p:nvSpPr>
        <p:spPr>
          <a:xfrm>
            <a:off x="489770" y="604207"/>
            <a:ext cx="10671175" cy="46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>
              <a:lnSpc>
                <a:spcPts val="4850"/>
              </a:lnSpc>
            </a:pPr>
            <a:r>
              <a:rPr lang="en-US" sz="4000" b="1" dirty="0" err="1">
                <a:latin typeface="DengXian" panose="02010600030101010101" pitchFamily="2" charset="-122"/>
                <a:ea typeface="DengXian" panose="02010600030101010101" pitchFamily="2" charset="-122"/>
                <a:cs typeface="Lato Bold" pitchFamily="34" charset="-120"/>
              </a:rPr>
              <a:t>Análise</a:t>
            </a:r>
            <a:r>
              <a:rPr lang="en-US" sz="4000" b="1" dirty="0">
                <a:latin typeface="DengXian" panose="02010600030101010101" pitchFamily="2" charset="-122"/>
                <a:ea typeface="DengXian" panose="02010600030101010101" pitchFamily="2" charset="-122"/>
                <a:cs typeface="Lato Bold" pitchFamily="34" charset="-120"/>
              </a:rPr>
              <a:t> de </a:t>
            </a:r>
            <a:r>
              <a:rPr lang="en-US" sz="4000" b="1" dirty="0" err="1">
                <a:latin typeface="DengXian" panose="02010600030101010101" pitchFamily="2" charset="-122"/>
                <a:ea typeface="DengXian" panose="02010600030101010101" pitchFamily="2" charset="-122"/>
                <a:cs typeface="Lato Bold" pitchFamily="34" charset="-120"/>
              </a:rPr>
              <a:t>Reincidência</a:t>
            </a:r>
            <a:r>
              <a:rPr lang="en-US" sz="4000" b="1" dirty="0">
                <a:latin typeface="DengXian" panose="02010600030101010101" pitchFamily="2" charset="-122"/>
                <a:ea typeface="DengXian" panose="02010600030101010101" pitchFamily="2" charset="-122"/>
                <a:cs typeface="Lato Bold" pitchFamily="34" charset="-120"/>
              </a:rPr>
              <a:t> de </a:t>
            </a:r>
            <a:r>
              <a:rPr lang="en-US" sz="4000" b="1" dirty="0" err="1">
                <a:latin typeface="DengXian" panose="02010600030101010101" pitchFamily="2" charset="-122"/>
                <a:ea typeface="DengXian" panose="02010600030101010101" pitchFamily="2" charset="-122"/>
                <a:cs typeface="Lato Bold" pitchFamily="34" charset="-120"/>
              </a:rPr>
              <a:t>Defeitos</a:t>
            </a:r>
            <a:endParaRPr lang="en-US" sz="4000" b="1" dirty="0"/>
          </a:p>
          <a:p>
            <a:pPr algn="l">
              <a:lnSpc>
                <a:spcPct val="110000"/>
              </a:lnSpc>
            </a:pPr>
            <a:endParaRPr kumimoji="1" lang="zh-CN" altLang="en-US" sz="4000" b="1" dirty="0"/>
          </a:p>
        </p:txBody>
      </p:sp>
      <p:cxnSp>
        <p:nvCxnSpPr>
          <p:cNvPr id="12" name="线条 1">
            <a:extLst>
              <a:ext uri="{FF2B5EF4-FFF2-40B4-BE49-F238E27FC236}">
                <a16:creationId xmlns:a16="http://schemas.microsoft.com/office/drawing/2014/main" id="{3C612547-BE74-96BE-75E9-D47D0C97EF95}"/>
              </a:ext>
            </a:extLst>
          </p:cNvPr>
          <p:cNvCxnSpPr/>
          <p:nvPr/>
        </p:nvCxnSpPr>
        <p:spPr>
          <a:xfrm>
            <a:off x="0" y="958850"/>
            <a:ext cx="12122150" cy="0"/>
          </a:xfrm>
          <a:prstGeom prst="line">
            <a:avLst/>
          </a:prstGeom>
          <a:noFill/>
          <a:ln w="28575" cap="sq">
            <a:solidFill>
              <a:schemeClr val="accent1"/>
            </a:solidFill>
            <a:prstDash val="solid"/>
            <a:miter/>
          </a:ln>
        </p:spPr>
      </p:cxnSp>
      <p:sp>
        <p:nvSpPr>
          <p:cNvPr id="5" name="Shape 2"/>
          <p:cNvSpPr/>
          <p:nvPr/>
        </p:nvSpPr>
        <p:spPr>
          <a:xfrm>
            <a:off x="-412077" y="4325184"/>
            <a:ext cx="13042821" cy="22860"/>
          </a:xfrm>
          <a:prstGeom prst="roundRect">
            <a:avLst>
              <a:gd name="adj" fmla="val 130232"/>
            </a:avLst>
          </a:prstGeom>
          <a:solidFill>
            <a:srgbClr val="CBC5B8"/>
          </a:solidFill>
          <a:ln/>
        </p:spPr>
      </p:sp>
      <p:sp>
        <p:nvSpPr>
          <p:cNvPr id="6" name="Shape 3"/>
          <p:cNvSpPr/>
          <p:nvPr/>
        </p:nvSpPr>
        <p:spPr>
          <a:xfrm>
            <a:off x="1369763" y="1077913"/>
            <a:ext cx="3074670" cy="3247271"/>
          </a:xfrm>
          <a:prstGeom prst="roundRect">
            <a:avLst>
              <a:gd name="adj" fmla="val 1093"/>
            </a:avLst>
          </a:prstGeom>
          <a:solidFill>
            <a:srgbClr val="E5DFD2"/>
          </a:solidFill>
          <a:ln/>
        </p:spPr>
      </p:sp>
      <p:sp>
        <p:nvSpPr>
          <p:cNvPr id="16" name="Text 4"/>
          <p:cNvSpPr/>
          <p:nvPr/>
        </p:nvSpPr>
        <p:spPr>
          <a:xfrm>
            <a:off x="1574412" y="1269817"/>
            <a:ext cx="2677954" cy="6203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400"/>
              </a:lnSpc>
              <a:buNone/>
            </a:pPr>
            <a:r>
              <a:rPr lang="en-US" sz="2000" b="1" dirty="0">
                <a:latin typeface="DengXian" panose="02010600030101010101" pitchFamily="2" charset="-122"/>
                <a:ea typeface="DengXian" panose="02010600030101010101" pitchFamily="2" charset="-122"/>
                <a:cs typeface="Lato Bold" pitchFamily="34" charset="-120"/>
              </a:rPr>
              <a:t>Mesmo Defeito Repetido</a:t>
            </a:r>
            <a:endParaRPr lang="en-US" sz="2000" dirty="0"/>
          </a:p>
        </p:txBody>
      </p:sp>
      <p:sp>
        <p:nvSpPr>
          <p:cNvPr id="17" name="Text 5"/>
          <p:cNvSpPr/>
          <p:nvPr/>
        </p:nvSpPr>
        <p:spPr>
          <a:xfrm>
            <a:off x="1574412" y="2009195"/>
            <a:ext cx="2677954" cy="15876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500"/>
              </a:lnSpc>
              <a:buNone/>
            </a:pPr>
            <a:r>
              <a:rPr lang="en-US" sz="2000" dirty="0"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Veículo retorna à oficina com o mesmo problema em menos de 90 dias. Exige análise técnica aprofundada e eventual troca de prestador</a:t>
            </a:r>
            <a:endParaRPr lang="en-US" sz="2000" dirty="0"/>
          </a:p>
        </p:txBody>
      </p:sp>
      <p:sp>
        <p:nvSpPr>
          <p:cNvPr id="18" name="Shape 6"/>
          <p:cNvSpPr/>
          <p:nvPr/>
        </p:nvSpPr>
        <p:spPr>
          <a:xfrm>
            <a:off x="4938420" y="1080517"/>
            <a:ext cx="3074670" cy="3244665"/>
          </a:xfrm>
          <a:prstGeom prst="rect">
            <a:avLst/>
          </a:prstGeom>
          <a:solidFill>
            <a:srgbClr val="E5DFD2"/>
          </a:solidFill>
          <a:ln/>
        </p:spPr>
      </p:sp>
      <p:sp>
        <p:nvSpPr>
          <p:cNvPr id="19" name="Text 7"/>
          <p:cNvSpPr/>
          <p:nvPr/>
        </p:nvSpPr>
        <p:spPr>
          <a:xfrm>
            <a:off x="5136778" y="1278875"/>
            <a:ext cx="2677954" cy="6203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400"/>
              </a:lnSpc>
              <a:buNone/>
            </a:pPr>
            <a:r>
              <a:rPr lang="en-US" sz="2000" b="1" dirty="0">
                <a:latin typeface="DengXian" panose="02010600030101010101" pitchFamily="2" charset="-122"/>
                <a:ea typeface="DengXian" panose="02010600030101010101" pitchFamily="2" charset="-122"/>
                <a:cs typeface="Lato Bold" pitchFamily="34" charset="-120"/>
              </a:rPr>
              <a:t>Mesma Peça Trocada Múltiplas Vezes</a:t>
            </a:r>
            <a:endParaRPr lang="en-US" sz="2000" dirty="0"/>
          </a:p>
        </p:txBody>
      </p:sp>
      <p:sp>
        <p:nvSpPr>
          <p:cNvPr id="20" name="Text 8"/>
          <p:cNvSpPr/>
          <p:nvPr/>
        </p:nvSpPr>
        <p:spPr>
          <a:xfrm>
            <a:off x="5136778" y="2018253"/>
            <a:ext cx="2677954" cy="19052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500"/>
              </a:lnSpc>
              <a:buNone/>
            </a:pPr>
            <a:r>
              <a:rPr lang="en-US" sz="2000" dirty="0"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Substituição do mesmo componente mais de 2 vezes em 12 meses indica qualidade inadequada da peça ou problema relacionado não identificado</a:t>
            </a:r>
            <a:endParaRPr lang="en-US" sz="2000" dirty="0"/>
          </a:p>
        </p:txBody>
      </p:sp>
      <p:sp>
        <p:nvSpPr>
          <p:cNvPr id="21" name="Shape 9"/>
          <p:cNvSpPr/>
          <p:nvPr/>
        </p:nvSpPr>
        <p:spPr>
          <a:xfrm>
            <a:off x="8503993" y="1103377"/>
            <a:ext cx="3074670" cy="3244665"/>
          </a:xfrm>
          <a:prstGeom prst="roundRect">
            <a:avLst>
              <a:gd name="adj" fmla="val 1237"/>
            </a:avLst>
          </a:prstGeom>
          <a:solidFill>
            <a:srgbClr val="E5DFD2"/>
          </a:solidFill>
          <a:ln/>
        </p:spPr>
      </p:sp>
      <p:sp>
        <p:nvSpPr>
          <p:cNvPr id="22" name="Text 10"/>
          <p:cNvSpPr/>
          <p:nvPr/>
        </p:nvSpPr>
        <p:spPr>
          <a:xfrm>
            <a:off x="8656189" y="1310727"/>
            <a:ext cx="2677954" cy="6203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400"/>
              </a:lnSpc>
              <a:buNone/>
            </a:pPr>
            <a:r>
              <a:rPr lang="en-US" sz="2000" b="1" dirty="0">
                <a:latin typeface="DengXian" panose="02010600030101010101" pitchFamily="2" charset="-122"/>
                <a:ea typeface="DengXian" panose="02010600030101010101" pitchFamily="2" charset="-122"/>
                <a:cs typeface="Lato Bold" pitchFamily="34" charset="-120"/>
              </a:rPr>
              <a:t>Manutenção Sem Diagnóstico</a:t>
            </a:r>
            <a:endParaRPr lang="en-US" sz="2000" dirty="0"/>
          </a:p>
        </p:txBody>
      </p:sp>
      <p:sp>
        <p:nvSpPr>
          <p:cNvPr id="23" name="Text 11"/>
          <p:cNvSpPr/>
          <p:nvPr/>
        </p:nvSpPr>
        <p:spPr>
          <a:xfrm>
            <a:off x="8656189" y="2050105"/>
            <a:ext cx="2677954" cy="1270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500"/>
              </a:lnSpc>
              <a:buNone/>
            </a:pPr>
            <a:r>
              <a:rPr lang="en-US" sz="2000" dirty="0"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Troca de peças por tentativa e erro, sem laudo técnico que justifique a intervenção. Eleva custos desnecessariamente</a:t>
            </a:r>
            <a:endParaRPr lang="en-US" sz="2000" dirty="0"/>
          </a:p>
        </p:txBody>
      </p:sp>
      <p:sp>
        <p:nvSpPr>
          <p:cNvPr id="24" name="Shape 12"/>
          <p:cNvSpPr/>
          <p:nvPr/>
        </p:nvSpPr>
        <p:spPr>
          <a:xfrm>
            <a:off x="3021666" y="4484155"/>
            <a:ext cx="6601305" cy="1482352"/>
          </a:xfrm>
          <a:prstGeom prst="rect">
            <a:avLst/>
          </a:prstGeom>
          <a:solidFill>
            <a:srgbClr val="E5DFD2"/>
          </a:solidFill>
          <a:ln/>
        </p:spPr>
      </p:sp>
      <p:sp>
        <p:nvSpPr>
          <p:cNvPr id="25" name="Text 13"/>
          <p:cNvSpPr/>
          <p:nvPr/>
        </p:nvSpPr>
        <p:spPr>
          <a:xfrm>
            <a:off x="3333123" y="4544615"/>
            <a:ext cx="5326288" cy="2351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400"/>
              </a:lnSpc>
              <a:buNone/>
            </a:pPr>
            <a:r>
              <a:rPr lang="en-US" sz="2000" b="1" dirty="0">
                <a:latin typeface="DengXian" panose="02010600030101010101" pitchFamily="2" charset="-122"/>
                <a:ea typeface="DengXian" panose="02010600030101010101" pitchFamily="2" charset="-122"/>
                <a:cs typeface="Lato Bold" pitchFamily="34" charset="-120"/>
              </a:rPr>
              <a:t>Defeitos Cascata</a:t>
            </a:r>
            <a:endParaRPr lang="en-US" sz="2000" dirty="0"/>
          </a:p>
        </p:txBody>
      </p:sp>
      <p:sp>
        <p:nvSpPr>
          <p:cNvPr id="26" name="Text 14"/>
          <p:cNvSpPr/>
          <p:nvPr/>
        </p:nvSpPr>
        <p:spPr>
          <a:xfrm>
            <a:off x="3234539" y="4973835"/>
            <a:ext cx="5749590" cy="120378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500"/>
              </a:lnSpc>
              <a:buNone/>
            </a:pPr>
            <a:r>
              <a:rPr lang="en-US" sz="2000" dirty="0"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Um defeito inicial não corrigido adequadamente causa falhas em sistemas relacionados, gerando custos exponenciais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5650236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D12E24-B12E-105C-09FD-5A476E5888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oogle Shape;61;p14">
            <a:extLst>
              <a:ext uri="{FF2B5EF4-FFF2-40B4-BE49-F238E27FC236}">
                <a16:creationId xmlns:a16="http://schemas.microsoft.com/office/drawing/2014/main" id="{DF78E750-F2A0-A4B0-E828-F1B7DCE50DE5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" y="0"/>
            <a:ext cx="1219199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标题 1">
            <a:extLst>
              <a:ext uri="{FF2B5EF4-FFF2-40B4-BE49-F238E27FC236}">
                <a16:creationId xmlns:a16="http://schemas.microsoft.com/office/drawing/2014/main" id="{F27AB58E-602C-FBBD-C684-F908FF056095}"/>
              </a:ext>
            </a:extLst>
          </p:cNvPr>
          <p:cNvSpPr txBox="1"/>
          <p:nvPr/>
        </p:nvSpPr>
        <p:spPr>
          <a:xfrm>
            <a:off x="528572" y="1438264"/>
            <a:ext cx="778042" cy="64168"/>
          </a:xfrm>
          <a:prstGeom prst="rect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 sz="2000"/>
          </a:p>
        </p:txBody>
      </p:sp>
      <p:sp>
        <p:nvSpPr>
          <p:cNvPr id="10" name="标题 1">
            <a:extLst>
              <a:ext uri="{FF2B5EF4-FFF2-40B4-BE49-F238E27FC236}">
                <a16:creationId xmlns:a16="http://schemas.microsoft.com/office/drawing/2014/main" id="{98C9B157-D979-FD75-ECA9-B2725674AEF7}"/>
              </a:ext>
            </a:extLst>
          </p:cNvPr>
          <p:cNvSpPr txBox="1"/>
          <p:nvPr/>
        </p:nvSpPr>
        <p:spPr>
          <a:xfrm flipV="1">
            <a:off x="220029" y="1269817"/>
            <a:ext cx="539482" cy="4571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 sz="2000"/>
          </a:p>
        </p:txBody>
      </p:sp>
      <p:sp>
        <p:nvSpPr>
          <p:cNvPr id="11" name="标题 1">
            <a:extLst>
              <a:ext uri="{FF2B5EF4-FFF2-40B4-BE49-F238E27FC236}">
                <a16:creationId xmlns:a16="http://schemas.microsoft.com/office/drawing/2014/main" id="{4E82E3D3-243D-90A2-05A3-222F292EF02C}"/>
              </a:ext>
            </a:extLst>
          </p:cNvPr>
          <p:cNvSpPr txBox="1"/>
          <p:nvPr/>
        </p:nvSpPr>
        <p:spPr>
          <a:xfrm>
            <a:off x="407549" y="607607"/>
            <a:ext cx="10671175" cy="46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>
              <a:lnSpc>
                <a:spcPts val="4850"/>
              </a:lnSpc>
            </a:pPr>
            <a:r>
              <a:rPr lang="en-US" sz="4000" b="1" dirty="0" err="1">
                <a:solidFill>
                  <a:srgbClr val="282824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Lato Bold" pitchFamily="34" charset="-120"/>
              </a:rPr>
              <a:t>Falhas</a:t>
            </a:r>
            <a:r>
              <a:rPr lang="en-US" sz="4000" b="1" dirty="0">
                <a:solidFill>
                  <a:srgbClr val="282824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Lato Bold" pitchFamily="34" charset="-120"/>
              </a:rPr>
              <a:t> de Controle </a:t>
            </a:r>
            <a:r>
              <a:rPr lang="en-US" sz="4000" b="1" dirty="0" err="1">
                <a:solidFill>
                  <a:srgbClr val="282824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Lato Bold" pitchFamily="34" charset="-120"/>
              </a:rPr>
              <a:t>Detectadas</a:t>
            </a:r>
            <a:endParaRPr lang="en-US" sz="4000" dirty="0"/>
          </a:p>
          <a:p>
            <a:pPr algn="l">
              <a:lnSpc>
                <a:spcPct val="110000"/>
              </a:lnSpc>
            </a:pPr>
            <a:endParaRPr kumimoji="1" lang="zh-CN" altLang="en-US" sz="4000" dirty="0"/>
          </a:p>
        </p:txBody>
      </p:sp>
      <p:cxnSp>
        <p:nvCxnSpPr>
          <p:cNvPr id="12" name="线条 1">
            <a:extLst>
              <a:ext uri="{FF2B5EF4-FFF2-40B4-BE49-F238E27FC236}">
                <a16:creationId xmlns:a16="http://schemas.microsoft.com/office/drawing/2014/main" id="{F53CF80D-3F74-A08D-2368-9C8EBE5C1E3A}"/>
              </a:ext>
            </a:extLst>
          </p:cNvPr>
          <p:cNvCxnSpPr/>
          <p:nvPr/>
        </p:nvCxnSpPr>
        <p:spPr>
          <a:xfrm>
            <a:off x="0" y="958850"/>
            <a:ext cx="12122150" cy="0"/>
          </a:xfrm>
          <a:prstGeom prst="line">
            <a:avLst/>
          </a:prstGeom>
          <a:noFill/>
          <a:ln w="28575" cap="sq">
            <a:solidFill>
              <a:schemeClr val="accent1"/>
            </a:solidFill>
            <a:prstDash val="solid"/>
            <a:miter/>
          </a:ln>
        </p:spPr>
      </p:cxnSp>
      <p:sp>
        <p:nvSpPr>
          <p:cNvPr id="3" name="Text 1"/>
          <p:cNvSpPr/>
          <p:nvPr/>
        </p:nvSpPr>
        <p:spPr>
          <a:xfrm>
            <a:off x="1332240" y="1035817"/>
            <a:ext cx="10306817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500"/>
              </a:lnSpc>
              <a:buNone/>
            </a:pPr>
            <a:r>
              <a:rPr lang="en-US" sz="2000" dirty="0">
                <a:solidFill>
                  <a:srgbClr val="4A4A45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Além das falhas técnicas, o diagnóstico frequentemente identifica falhas de controle administrativo que facilitam irregularidades e comprometem a economicidade.</a:t>
            </a:r>
            <a:endParaRPr lang="en-US" sz="2000" dirty="0"/>
          </a:p>
        </p:txBody>
      </p:sp>
      <p:pic>
        <p:nvPicPr>
          <p:cNvPr id="14" name="Image 0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0641" y="1757243"/>
            <a:ext cx="1450317" cy="1450317"/>
          </a:xfrm>
          <a:prstGeom prst="rect">
            <a:avLst/>
          </a:prstGeom>
        </p:spPr>
      </p:pic>
      <p:sp>
        <p:nvSpPr>
          <p:cNvPr id="15" name="Text 2"/>
          <p:cNvSpPr/>
          <p:nvPr/>
        </p:nvSpPr>
        <p:spPr>
          <a:xfrm>
            <a:off x="353623" y="3385636"/>
            <a:ext cx="3074670" cy="80653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A4A45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Lato Bold" pitchFamily="34" charset="-120"/>
              </a:rPr>
              <a:t>Abastecimento Sem Quilometragem</a:t>
            </a:r>
            <a:endParaRPr lang="en-US" sz="1950" dirty="0"/>
          </a:p>
        </p:txBody>
      </p:sp>
      <p:sp>
        <p:nvSpPr>
          <p:cNvPr id="27" name="Text 3"/>
          <p:cNvSpPr/>
          <p:nvPr/>
        </p:nvSpPr>
        <p:spPr>
          <a:xfrm>
            <a:off x="353623" y="4125014"/>
            <a:ext cx="2578263" cy="16514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A4A45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Registros de abastecimento que não incluem quilometragem do veículo impossibilitam cálculo de consumo e facilitam desvios</a:t>
            </a:r>
            <a:endParaRPr lang="en-US" sz="1550" dirty="0"/>
          </a:p>
        </p:txBody>
      </p:sp>
      <p:pic>
        <p:nvPicPr>
          <p:cNvPr id="28" name="Image 1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44010" y="1757243"/>
            <a:ext cx="1450317" cy="1450317"/>
          </a:xfrm>
          <a:prstGeom prst="rect">
            <a:avLst/>
          </a:prstGeom>
        </p:spPr>
      </p:pic>
      <p:sp>
        <p:nvSpPr>
          <p:cNvPr id="29" name="Text 4"/>
          <p:cNvSpPr/>
          <p:nvPr/>
        </p:nvSpPr>
        <p:spPr>
          <a:xfrm>
            <a:off x="3356992" y="3385636"/>
            <a:ext cx="3074670" cy="80653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A4A45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Lato Bold" pitchFamily="34" charset="-120"/>
              </a:rPr>
              <a:t>Manutenção Sem Ordem Formal</a:t>
            </a:r>
            <a:endParaRPr lang="en-US" sz="1950" dirty="0"/>
          </a:p>
        </p:txBody>
      </p:sp>
      <p:sp>
        <p:nvSpPr>
          <p:cNvPr id="30" name="Text 5"/>
          <p:cNvSpPr/>
          <p:nvPr/>
        </p:nvSpPr>
        <p:spPr>
          <a:xfrm>
            <a:off x="3356992" y="4125014"/>
            <a:ext cx="2578263" cy="16514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A4A45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Serviços realizados sem ordem de serviço prévia comprometem o controle e a rastreabilidade das intervenções</a:t>
            </a:r>
            <a:endParaRPr lang="en-US" sz="1550" dirty="0"/>
          </a:p>
        </p:txBody>
      </p:sp>
      <p:pic>
        <p:nvPicPr>
          <p:cNvPr id="31" name="Image 2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19949" y="1757243"/>
            <a:ext cx="1450317" cy="1450317"/>
          </a:xfrm>
          <a:prstGeom prst="rect">
            <a:avLst/>
          </a:prstGeom>
        </p:spPr>
      </p:pic>
      <p:sp>
        <p:nvSpPr>
          <p:cNvPr id="32" name="Text 6"/>
          <p:cNvSpPr/>
          <p:nvPr/>
        </p:nvSpPr>
        <p:spPr>
          <a:xfrm>
            <a:off x="6432931" y="3385636"/>
            <a:ext cx="3074670" cy="80653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A4A45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Lato Bold" pitchFamily="34" charset="-120"/>
              </a:rPr>
              <a:t>Peça Trocada Sem Nota Fiscal</a:t>
            </a:r>
            <a:endParaRPr lang="en-US" sz="1950" dirty="0"/>
          </a:p>
        </p:txBody>
      </p:sp>
      <p:sp>
        <p:nvSpPr>
          <p:cNvPr id="33" name="Text 7"/>
          <p:cNvSpPr/>
          <p:nvPr/>
        </p:nvSpPr>
        <p:spPr>
          <a:xfrm>
            <a:off x="6432931" y="4125014"/>
            <a:ext cx="2578263" cy="16514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A4A45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Substituição de componentes sem comprovação documental adequada impede verificação de preço e qualidade</a:t>
            </a:r>
            <a:endParaRPr lang="en-US" sz="1550" dirty="0"/>
          </a:p>
        </p:txBody>
      </p:sp>
      <p:pic>
        <p:nvPicPr>
          <p:cNvPr id="34" name="Image 3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42626" y="1757243"/>
            <a:ext cx="1450414" cy="1450414"/>
          </a:xfrm>
          <a:prstGeom prst="rect">
            <a:avLst/>
          </a:prstGeom>
        </p:spPr>
      </p:pic>
      <p:sp>
        <p:nvSpPr>
          <p:cNvPr id="35" name="Text 8"/>
          <p:cNvSpPr/>
          <p:nvPr/>
        </p:nvSpPr>
        <p:spPr>
          <a:xfrm>
            <a:off x="9365414" y="3401867"/>
            <a:ext cx="3074789" cy="80653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A4A45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Lato Bold" pitchFamily="34" charset="-120"/>
              </a:rPr>
              <a:t>Pagamento Sem Laudo Técnico</a:t>
            </a:r>
            <a:endParaRPr lang="en-US" sz="1950" dirty="0"/>
          </a:p>
        </p:txBody>
      </p:sp>
      <p:sp>
        <p:nvSpPr>
          <p:cNvPr id="36" name="Text 9"/>
          <p:cNvSpPr/>
          <p:nvPr/>
        </p:nvSpPr>
        <p:spPr>
          <a:xfrm>
            <a:off x="9434894" y="3983111"/>
            <a:ext cx="2403483" cy="16514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A4A45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Liquidação de despesas de manutenção sem relatório técnico que justifique a necessidade e adequação do serviço</a:t>
            </a:r>
            <a:endParaRPr lang="en-US" sz="1550" dirty="0"/>
          </a:p>
        </p:txBody>
      </p:sp>
    </p:spTree>
    <p:extLst>
      <p:ext uri="{BB962C8B-B14F-4D97-AF65-F5344CB8AC3E}">
        <p14:creationId xmlns:p14="http://schemas.microsoft.com/office/powerpoint/2010/main" val="37040394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
            <a:extLst>
              <a:ext uri="{FF2B5EF4-FFF2-40B4-BE49-F238E27FC236}">
                <a16:creationId xmlns:a16="http://schemas.microsoft.com/office/drawing/2014/main" id="{9B9AE5DA-FB68-8BC1-E049-EE970AA9049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-1327354" y="-6164827"/>
            <a:ext cx="16075742" cy="32151484"/>
          </a:xfrm>
          <a:prstGeom prst="rect">
            <a:avLst/>
          </a:prstGeom>
        </p:spPr>
      </p:pic>
      <p:cxnSp>
        <p:nvCxnSpPr>
          <p:cNvPr id="3" name="线条 1">
            <a:extLst>
              <a:ext uri="{FF2B5EF4-FFF2-40B4-BE49-F238E27FC236}">
                <a16:creationId xmlns:a16="http://schemas.microsoft.com/office/drawing/2014/main" id="{AB25B413-3807-C003-81C2-E357E8721844}"/>
              </a:ext>
            </a:extLst>
          </p:cNvPr>
          <p:cNvCxnSpPr/>
          <p:nvPr/>
        </p:nvCxnSpPr>
        <p:spPr>
          <a:xfrm>
            <a:off x="69850" y="365949"/>
            <a:ext cx="12122150" cy="0"/>
          </a:xfrm>
          <a:prstGeom prst="line">
            <a:avLst/>
          </a:prstGeom>
          <a:noFill/>
          <a:ln w="28575" cap="sq">
            <a:solidFill>
              <a:schemeClr val="accent1"/>
            </a:solidFill>
            <a:prstDash val="solid"/>
            <a:miter/>
          </a:ln>
        </p:spPr>
      </p:cxnSp>
      <p:sp>
        <p:nvSpPr>
          <p:cNvPr id="4" name="标题 1">
            <a:extLst>
              <a:ext uri="{FF2B5EF4-FFF2-40B4-BE49-F238E27FC236}">
                <a16:creationId xmlns:a16="http://schemas.microsoft.com/office/drawing/2014/main" id="{BD153A52-12A0-16D9-0CB0-8B50F69474E0}"/>
              </a:ext>
            </a:extLst>
          </p:cNvPr>
          <p:cNvSpPr txBox="1"/>
          <p:nvPr/>
        </p:nvSpPr>
        <p:spPr>
          <a:xfrm>
            <a:off x="5208012" y="204991"/>
            <a:ext cx="1915676" cy="1915676"/>
          </a:xfrm>
          <a:prstGeom prst="ellipse">
            <a:avLst/>
          </a:pr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>
            <a:extLst>
              <a:ext uri="{FF2B5EF4-FFF2-40B4-BE49-F238E27FC236}">
                <a16:creationId xmlns:a16="http://schemas.microsoft.com/office/drawing/2014/main" id="{17F0ACB0-62DA-A3C3-0011-FEFF2DC0D216}"/>
              </a:ext>
            </a:extLst>
          </p:cNvPr>
          <p:cNvSpPr txBox="1"/>
          <p:nvPr/>
        </p:nvSpPr>
        <p:spPr>
          <a:xfrm>
            <a:off x="4904740" y="307269"/>
            <a:ext cx="2218948" cy="1414512"/>
          </a:xfrm>
          <a:prstGeom prst="rect">
            <a:avLst/>
          </a:prstGeom>
          <a:noFill/>
          <a:ln w="12700" cap="sq">
            <a:noFill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kumimoji="1" lang="en-US" altLang="zh-CN" sz="9600" dirty="0">
                <a:ln w="12700">
                  <a:noFill/>
                </a:ln>
                <a:latin typeface="DengXian" panose="02010600030101010101" pitchFamily="2" charset="-122"/>
                <a:ea typeface="DengXian" panose="02010600030101010101" pitchFamily="2" charset="-122"/>
                <a:cs typeface="Barlow-Black"/>
              </a:rPr>
              <a:t> 07</a:t>
            </a:r>
            <a:endParaRPr kumimoji="1" lang="zh-CN" altLang="en-US" dirty="0"/>
          </a:p>
        </p:txBody>
      </p:sp>
      <p:sp>
        <p:nvSpPr>
          <p:cNvPr id="6" name="标题 1">
            <a:extLst>
              <a:ext uri="{FF2B5EF4-FFF2-40B4-BE49-F238E27FC236}">
                <a16:creationId xmlns:a16="http://schemas.microsoft.com/office/drawing/2014/main" id="{60B4FFB8-553C-6FD9-025F-3AC95F2C475C}"/>
              </a:ext>
            </a:extLst>
          </p:cNvPr>
          <p:cNvSpPr txBox="1"/>
          <p:nvPr/>
        </p:nvSpPr>
        <p:spPr>
          <a:xfrm>
            <a:off x="3653272" y="0"/>
            <a:ext cx="419100" cy="419100"/>
          </a:xfrm>
          <a:prstGeom prst="ellipse">
            <a:avLst/>
          </a:prstGeom>
          <a:solidFill>
            <a:schemeClr val="accent2"/>
          </a:solidFill>
          <a:ln w="12700" cap="sq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55945330-7983-3167-ED62-1D34705A2304}"/>
              </a:ext>
            </a:extLst>
          </p:cNvPr>
          <p:cNvSpPr txBox="1"/>
          <p:nvPr/>
        </p:nvSpPr>
        <p:spPr>
          <a:xfrm>
            <a:off x="608974" y="2486616"/>
            <a:ext cx="11583026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6000" b="1" dirty="0">
                <a:effectLst/>
                <a:latin typeface="DengXian" panose="02010600030101010101" pitchFamily="2" charset="-122"/>
                <a:ea typeface="DengXian" panose="02010600030101010101" pitchFamily="2" charset="-122"/>
                <a:cs typeface="Times New Roman" panose="02020603050405020304" pitchFamily="18" charset="0"/>
              </a:rPr>
              <a:t>Documentos e formulários utilizados nos registros manuais </a:t>
            </a:r>
            <a:endParaRPr lang="pt-BR" sz="6000" b="1" dirty="0"/>
          </a:p>
        </p:txBody>
      </p:sp>
      <p:sp>
        <p:nvSpPr>
          <p:cNvPr id="9" name="Text 3">
            <a:extLst>
              <a:ext uri="{FF2B5EF4-FFF2-40B4-BE49-F238E27FC236}">
                <a16:creationId xmlns:a16="http://schemas.microsoft.com/office/drawing/2014/main" id="{95E88B07-1915-0C8E-5A95-D0A4420D4FCB}"/>
              </a:ext>
            </a:extLst>
          </p:cNvPr>
          <p:cNvSpPr/>
          <p:nvPr/>
        </p:nvSpPr>
        <p:spPr>
          <a:xfrm>
            <a:off x="1770640" y="4714133"/>
            <a:ext cx="9259693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500"/>
              </a:lnSpc>
              <a:buNone/>
            </a:pPr>
            <a:r>
              <a:rPr lang="en-US" sz="3000" b="1" dirty="0"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A documentação adequada é o alicerce do controle da frota municipal. Formulários padronizados e preenchidos corretamente garantem rastreabilidade, facilitam auditorias e protegem o gestor.</a:t>
            </a:r>
            <a:endParaRPr lang="en-US" sz="3000" b="1" dirty="0"/>
          </a:p>
        </p:txBody>
      </p:sp>
    </p:spTree>
    <p:extLst>
      <p:ext uri="{BB962C8B-B14F-4D97-AF65-F5344CB8AC3E}">
        <p14:creationId xmlns:p14="http://schemas.microsoft.com/office/powerpoint/2010/main" val="34354675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669D0D-5693-4113-4BC1-3182A0B557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oogle Shape;61;p14">
            <a:extLst>
              <a:ext uri="{FF2B5EF4-FFF2-40B4-BE49-F238E27FC236}">
                <a16:creationId xmlns:a16="http://schemas.microsoft.com/office/drawing/2014/main" id="{424ACA0F-287F-0045-C4CF-8E5F11CCAE7C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" y="0"/>
            <a:ext cx="1219199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63158FA8-3387-E35D-C204-B1CCEA39BC43}"/>
              </a:ext>
            </a:extLst>
          </p:cNvPr>
          <p:cNvSpPr txBox="1"/>
          <p:nvPr/>
        </p:nvSpPr>
        <p:spPr>
          <a:xfrm rot="16200000" flipH="1">
            <a:off x="3885383" y="-2769404"/>
            <a:ext cx="4205331" cy="11976101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/>
          </a:solidFill>
          <a:ln w="12700" cap="sq">
            <a:solidFill>
              <a:schemeClr val="accent1">
                <a:alpha val="100000"/>
              </a:schemeClr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>
            <a:extLst>
              <a:ext uri="{FF2B5EF4-FFF2-40B4-BE49-F238E27FC236}">
                <a16:creationId xmlns:a16="http://schemas.microsoft.com/office/drawing/2014/main" id="{160077F7-F2EC-3342-9D0A-80E789171EDE}"/>
              </a:ext>
            </a:extLst>
          </p:cNvPr>
          <p:cNvSpPr txBox="1"/>
          <p:nvPr/>
        </p:nvSpPr>
        <p:spPr>
          <a:xfrm>
            <a:off x="501209" y="632085"/>
            <a:ext cx="10671175" cy="46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4000" b="1" dirty="0" err="1">
                <a:latin typeface="DengXian" panose="02010600030101010101" pitchFamily="2" charset="-122"/>
                <a:ea typeface="DengXian" panose="02010600030101010101" pitchFamily="2" charset="-122"/>
                <a:cs typeface="Lato Bold" pitchFamily="34" charset="-120"/>
              </a:rPr>
              <a:t>Documentos</a:t>
            </a:r>
            <a:r>
              <a:rPr lang="en-US" sz="4000" b="1" dirty="0">
                <a:latin typeface="DengXian" panose="02010600030101010101" pitchFamily="2" charset="-122"/>
                <a:ea typeface="DengXian" panose="02010600030101010101" pitchFamily="2" charset="-122"/>
                <a:cs typeface="Lato Bold" pitchFamily="34" charset="-120"/>
              </a:rPr>
              <a:t> </a:t>
            </a:r>
            <a:r>
              <a:rPr lang="en-US" sz="4000" b="1" dirty="0" err="1">
                <a:latin typeface="DengXian" panose="02010600030101010101" pitchFamily="2" charset="-122"/>
                <a:ea typeface="DengXian" panose="02010600030101010101" pitchFamily="2" charset="-122"/>
                <a:cs typeface="Lato Bold" pitchFamily="34" charset="-120"/>
              </a:rPr>
              <a:t>Essenciais</a:t>
            </a:r>
            <a:r>
              <a:rPr lang="en-US" sz="4000" b="1" dirty="0">
                <a:latin typeface="DengXian" panose="02010600030101010101" pitchFamily="2" charset="-122"/>
                <a:ea typeface="DengXian" panose="02010600030101010101" pitchFamily="2" charset="-122"/>
                <a:cs typeface="Lato Bold" pitchFamily="34" charset="-120"/>
              </a:rPr>
              <a:t> da Gestão de Frota</a:t>
            </a:r>
            <a:endParaRPr lang="en-US" sz="4000" dirty="0"/>
          </a:p>
          <a:p>
            <a:pPr algn="l">
              <a:lnSpc>
                <a:spcPct val="110000"/>
              </a:lnSpc>
            </a:pPr>
            <a:endParaRPr kumimoji="1" lang="zh-CN" altLang="en-US" sz="4000" dirty="0"/>
          </a:p>
        </p:txBody>
      </p:sp>
      <p:cxnSp>
        <p:nvCxnSpPr>
          <p:cNvPr id="7" name="线条 1">
            <a:extLst>
              <a:ext uri="{FF2B5EF4-FFF2-40B4-BE49-F238E27FC236}">
                <a16:creationId xmlns:a16="http://schemas.microsoft.com/office/drawing/2014/main" id="{61090C8F-1CC3-0A9B-5E90-D3CCD887CC8C}"/>
              </a:ext>
            </a:extLst>
          </p:cNvPr>
          <p:cNvCxnSpPr/>
          <p:nvPr/>
        </p:nvCxnSpPr>
        <p:spPr>
          <a:xfrm>
            <a:off x="0" y="958850"/>
            <a:ext cx="12122150" cy="0"/>
          </a:xfrm>
          <a:prstGeom prst="line">
            <a:avLst/>
          </a:prstGeom>
          <a:noFill/>
          <a:ln w="28575" cap="sq">
            <a:solidFill>
              <a:schemeClr val="accent1"/>
            </a:solidFill>
            <a:prstDash val="solid"/>
            <a:miter/>
          </a:ln>
        </p:spPr>
      </p:cxnSp>
      <p:sp>
        <p:nvSpPr>
          <p:cNvPr id="9" name="Text 1">
            <a:extLst>
              <a:ext uri="{FF2B5EF4-FFF2-40B4-BE49-F238E27FC236}">
                <a16:creationId xmlns:a16="http://schemas.microsoft.com/office/drawing/2014/main" id="{8F4642FE-FD9D-A8FB-3B99-9642DEC75201}"/>
              </a:ext>
            </a:extLst>
          </p:cNvPr>
          <p:cNvSpPr/>
          <p:nvPr/>
        </p:nvSpPr>
        <p:spPr>
          <a:xfrm>
            <a:off x="1439858" y="1219148"/>
            <a:ext cx="1025684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500"/>
              </a:lnSpc>
              <a:buNone/>
            </a:pPr>
            <a:r>
              <a:rPr lang="en-US" sz="2000" dirty="0"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Todo sistema de controle de frota deve basear-se em conjunto mínimo de documentos padronizados que registrem todas as operações relevantes e permitam auditoria completa.</a:t>
            </a:r>
            <a:endParaRPr lang="en-US" sz="2000" dirty="0"/>
          </a:p>
        </p:txBody>
      </p:sp>
      <p:sp>
        <p:nvSpPr>
          <p:cNvPr id="10" name="Shape 2"/>
          <p:cNvSpPr/>
          <p:nvPr/>
        </p:nvSpPr>
        <p:spPr>
          <a:xfrm>
            <a:off x="1439858" y="2011356"/>
            <a:ext cx="3111937" cy="3199924"/>
          </a:xfrm>
          <a:prstGeom prst="roundRect">
            <a:avLst>
              <a:gd name="adj" fmla="val 957"/>
            </a:avLst>
          </a:prstGeom>
          <a:solidFill>
            <a:srgbClr val="E5DFD2"/>
          </a:solidFill>
          <a:ln/>
        </p:spPr>
      </p:sp>
      <p:sp>
        <p:nvSpPr>
          <p:cNvPr id="11" name="Shape 3"/>
          <p:cNvSpPr/>
          <p:nvPr/>
        </p:nvSpPr>
        <p:spPr>
          <a:xfrm>
            <a:off x="1638216" y="2209715"/>
            <a:ext cx="595313" cy="595313"/>
          </a:xfrm>
          <a:prstGeom prst="roundRect">
            <a:avLst>
              <a:gd name="adj" fmla="val 15358451"/>
            </a:avLst>
          </a:prstGeom>
          <a:solidFill>
            <a:srgbClr val="282824"/>
          </a:solidFill>
          <a:ln/>
        </p:spPr>
      </p:sp>
      <p:pic>
        <p:nvPicPr>
          <p:cNvPr id="12" name="Image 0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801927" y="2373306"/>
            <a:ext cx="267891" cy="267891"/>
          </a:xfrm>
          <a:prstGeom prst="rect">
            <a:avLst/>
          </a:prstGeom>
        </p:spPr>
      </p:pic>
      <p:sp>
        <p:nvSpPr>
          <p:cNvPr id="13" name="Text 4"/>
          <p:cNvSpPr/>
          <p:nvPr/>
        </p:nvSpPr>
        <p:spPr>
          <a:xfrm>
            <a:off x="1638216" y="3003385"/>
            <a:ext cx="2715220" cy="6203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latin typeface="DengXian" panose="02010600030101010101" pitchFamily="2" charset="-122"/>
                <a:ea typeface="DengXian" panose="02010600030101010101" pitchFamily="2" charset="-122"/>
                <a:cs typeface="Lato Bold" pitchFamily="34" charset="-120"/>
              </a:rPr>
              <a:t>Ficha Individual do Veículo</a:t>
            </a:r>
            <a:endParaRPr lang="en-US" sz="1950" dirty="0"/>
          </a:p>
        </p:txBody>
      </p:sp>
      <p:sp>
        <p:nvSpPr>
          <p:cNvPr id="14" name="Text 5"/>
          <p:cNvSpPr/>
          <p:nvPr/>
        </p:nvSpPr>
        <p:spPr>
          <a:xfrm>
            <a:off x="1638216" y="3742763"/>
            <a:ext cx="2715220" cy="1270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Documento que concentra todas as informações técnicas, administrativas e históricas de cada veículo da frota</a:t>
            </a:r>
            <a:endParaRPr lang="en-US" sz="1550" dirty="0"/>
          </a:p>
        </p:txBody>
      </p:sp>
      <p:sp>
        <p:nvSpPr>
          <p:cNvPr id="15" name="Shape 6"/>
          <p:cNvSpPr/>
          <p:nvPr/>
        </p:nvSpPr>
        <p:spPr>
          <a:xfrm>
            <a:off x="4750152" y="2011356"/>
            <a:ext cx="3111937" cy="3199924"/>
          </a:xfrm>
          <a:prstGeom prst="roundRect">
            <a:avLst>
              <a:gd name="adj" fmla="val 957"/>
            </a:avLst>
          </a:prstGeom>
          <a:solidFill>
            <a:srgbClr val="E5DFD2"/>
          </a:solidFill>
          <a:ln/>
        </p:spPr>
      </p:sp>
      <p:sp>
        <p:nvSpPr>
          <p:cNvPr id="16" name="Shape 7"/>
          <p:cNvSpPr/>
          <p:nvPr/>
        </p:nvSpPr>
        <p:spPr>
          <a:xfrm>
            <a:off x="4948511" y="2209715"/>
            <a:ext cx="595313" cy="595313"/>
          </a:xfrm>
          <a:prstGeom prst="roundRect">
            <a:avLst>
              <a:gd name="adj" fmla="val 15358451"/>
            </a:avLst>
          </a:prstGeom>
          <a:solidFill>
            <a:srgbClr val="282824"/>
          </a:solidFill>
          <a:ln/>
        </p:spPr>
      </p:sp>
      <p:pic>
        <p:nvPicPr>
          <p:cNvPr id="17" name="Image 1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112221" y="2373306"/>
            <a:ext cx="267891" cy="267891"/>
          </a:xfrm>
          <a:prstGeom prst="rect">
            <a:avLst/>
          </a:prstGeom>
        </p:spPr>
      </p:pic>
      <p:sp>
        <p:nvSpPr>
          <p:cNvPr id="18" name="Text 8"/>
          <p:cNvSpPr/>
          <p:nvPr/>
        </p:nvSpPr>
        <p:spPr>
          <a:xfrm>
            <a:off x="4948511" y="3003385"/>
            <a:ext cx="2553176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latin typeface="DengXian" panose="02010600030101010101" pitchFamily="2" charset="-122"/>
                <a:ea typeface="DengXian" panose="02010600030101010101" pitchFamily="2" charset="-122"/>
                <a:cs typeface="Lato Bold" pitchFamily="34" charset="-120"/>
              </a:rPr>
              <a:t>Ordem de Manutenção</a:t>
            </a:r>
            <a:endParaRPr lang="en-US" sz="1950" dirty="0"/>
          </a:p>
        </p:txBody>
      </p:sp>
      <p:sp>
        <p:nvSpPr>
          <p:cNvPr id="19" name="Text 9"/>
          <p:cNvSpPr/>
          <p:nvPr/>
        </p:nvSpPr>
        <p:spPr>
          <a:xfrm>
            <a:off x="4948511" y="3432606"/>
            <a:ext cx="2715220" cy="1270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Autorização formal para realização de serviço, contendo descrição do defeito, diagnóstico e peças necessárias</a:t>
            </a:r>
            <a:endParaRPr lang="en-US" sz="1550" dirty="0"/>
          </a:p>
        </p:txBody>
      </p:sp>
      <p:sp>
        <p:nvSpPr>
          <p:cNvPr id="20" name="Shape 10"/>
          <p:cNvSpPr/>
          <p:nvPr/>
        </p:nvSpPr>
        <p:spPr>
          <a:xfrm>
            <a:off x="8060447" y="2011356"/>
            <a:ext cx="3111937" cy="3199924"/>
          </a:xfrm>
          <a:prstGeom prst="roundRect">
            <a:avLst>
              <a:gd name="adj" fmla="val 957"/>
            </a:avLst>
          </a:prstGeom>
          <a:solidFill>
            <a:srgbClr val="E5DFD2"/>
          </a:solidFill>
          <a:ln/>
        </p:spPr>
      </p:sp>
      <p:sp>
        <p:nvSpPr>
          <p:cNvPr id="21" name="Shape 11"/>
          <p:cNvSpPr/>
          <p:nvPr/>
        </p:nvSpPr>
        <p:spPr>
          <a:xfrm>
            <a:off x="8258805" y="2209715"/>
            <a:ext cx="595313" cy="595313"/>
          </a:xfrm>
          <a:prstGeom prst="roundRect">
            <a:avLst>
              <a:gd name="adj" fmla="val 15358451"/>
            </a:avLst>
          </a:prstGeom>
          <a:solidFill>
            <a:srgbClr val="282824"/>
          </a:solidFill>
          <a:ln/>
        </p:spPr>
      </p:sp>
      <p:pic>
        <p:nvPicPr>
          <p:cNvPr id="22" name="Image 2" descr="preencoded.png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422516" y="2373306"/>
            <a:ext cx="267891" cy="267891"/>
          </a:xfrm>
          <a:prstGeom prst="rect">
            <a:avLst/>
          </a:prstGeom>
        </p:spPr>
      </p:pic>
      <p:sp>
        <p:nvSpPr>
          <p:cNvPr id="23" name="Text 12"/>
          <p:cNvSpPr/>
          <p:nvPr/>
        </p:nvSpPr>
        <p:spPr>
          <a:xfrm>
            <a:off x="8258805" y="3003385"/>
            <a:ext cx="2715220" cy="6203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latin typeface="DengXian" panose="02010600030101010101" pitchFamily="2" charset="-122"/>
                <a:ea typeface="DengXian" panose="02010600030101010101" pitchFamily="2" charset="-122"/>
                <a:cs typeface="Lato Bold" pitchFamily="34" charset="-120"/>
              </a:rPr>
              <a:t>Relatório de Abastecimento</a:t>
            </a:r>
            <a:endParaRPr lang="en-US" sz="1950" dirty="0"/>
          </a:p>
        </p:txBody>
      </p:sp>
      <p:sp>
        <p:nvSpPr>
          <p:cNvPr id="24" name="Text 13"/>
          <p:cNvSpPr/>
          <p:nvPr/>
        </p:nvSpPr>
        <p:spPr>
          <a:xfrm>
            <a:off x="8258805" y="3742763"/>
            <a:ext cx="2715220" cy="1270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Registro de cada operação de abastecimento com data, hora, quilometragem, quantidade e condutor responsável</a:t>
            </a:r>
            <a:endParaRPr lang="en-US" sz="1550" dirty="0"/>
          </a:p>
        </p:txBody>
      </p:sp>
    </p:spTree>
    <p:extLst>
      <p:ext uri="{BB962C8B-B14F-4D97-AF65-F5344CB8AC3E}">
        <p14:creationId xmlns:p14="http://schemas.microsoft.com/office/powerpoint/2010/main" val="7043153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172AA2-EC47-85E9-1672-478AADB2D3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oogle Shape;61;p14">
            <a:extLst>
              <a:ext uri="{FF2B5EF4-FFF2-40B4-BE49-F238E27FC236}">
                <a16:creationId xmlns:a16="http://schemas.microsoft.com/office/drawing/2014/main" id="{D42FBFDE-542C-856A-B2D6-BB9D13789480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" y="0"/>
            <a:ext cx="1219199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6E648733-5B17-D092-C50B-D2B0C95BEEE8}"/>
              </a:ext>
            </a:extLst>
          </p:cNvPr>
          <p:cNvSpPr txBox="1"/>
          <p:nvPr/>
        </p:nvSpPr>
        <p:spPr>
          <a:xfrm rot="16200000" flipH="1">
            <a:off x="3885383" y="-2769404"/>
            <a:ext cx="4205331" cy="11976101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/>
          </a:solidFill>
          <a:ln w="12700" cap="sq">
            <a:solidFill>
              <a:schemeClr val="accent1">
                <a:alpha val="100000"/>
              </a:schemeClr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>
            <a:extLst>
              <a:ext uri="{FF2B5EF4-FFF2-40B4-BE49-F238E27FC236}">
                <a16:creationId xmlns:a16="http://schemas.microsoft.com/office/drawing/2014/main" id="{BA526FBD-659A-3083-8970-B488919B4135}"/>
              </a:ext>
            </a:extLst>
          </p:cNvPr>
          <p:cNvSpPr txBox="1"/>
          <p:nvPr/>
        </p:nvSpPr>
        <p:spPr>
          <a:xfrm>
            <a:off x="585785" y="575908"/>
            <a:ext cx="10671175" cy="46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4000" b="1" dirty="0" err="1">
                <a:latin typeface="DengXian" panose="02010600030101010101" pitchFamily="2" charset="-122"/>
                <a:ea typeface="DengXian" panose="02010600030101010101" pitchFamily="2" charset="-122"/>
                <a:cs typeface="Lato Bold" pitchFamily="34" charset="-120"/>
              </a:rPr>
              <a:t>Documentos</a:t>
            </a:r>
            <a:r>
              <a:rPr lang="en-US" sz="4000" b="1" dirty="0">
                <a:latin typeface="DengXian" panose="02010600030101010101" pitchFamily="2" charset="-122"/>
                <a:ea typeface="DengXian" panose="02010600030101010101" pitchFamily="2" charset="-122"/>
                <a:cs typeface="Lato Bold" pitchFamily="34" charset="-120"/>
              </a:rPr>
              <a:t> </a:t>
            </a:r>
            <a:r>
              <a:rPr lang="en-US" sz="4000" b="1" dirty="0" err="1">
                <a:latin typeface="DengXian" panose="02010600030101010101" pitchFamily="2" charset="-122"/>
                <a:ea typeface="DengXian" panose="02010600030101010101" pitchFamily="2" charset="-122"/>
                <a:cs typeface="Lato Bold" pitchFamily="34" charset="-120"/>
              </a:rPr>
              <a:t>Essenciais</a:t>
            </a:r>
            <a:r>
              <a:rPr lang="en-US" sz="4000" b="1" dirty="0">
                <a:latin typeface="DengXian" panose="02010600030101010101" pitchFamily="2" charset="-122"/>
                <a:ea typeface="DengXian" panose="02010600030101010101" pitchFamily="2" charset="-122"/>
                <a:cs typeface="Lato Bold" pitchFamily="34" charset="-120"/>
              </a:rPr>
              <a:t> da Gestão de Frota</a:t>
            </a:r>
            <a:endParaRPr lang="en-US" sz="4000" b="1" dirty="0"/>
          </a:p>
          <a:p>
            <a:pPr algn="l">
              <a:lnSpc>
                <a:spcPct val="110000"/>
              </a:lnSpc>
            </a:pPr>
            <a:endParaRPr kumimoji="1" lang="zh-CN" altLang="en-US" sz="4000" b="1" dirty="0"/>
          </a:p>
        </p:txBody>
      </p:sp>
      <p:cxnSp>
        <p:nvCxnSpPr>
          <p:cNvPr id="7" name="线条 1">
            <a:extLst>
              <a:ext uri="{FF2B5EF4-FFF2-40B4-BE49-F238E27FC236}">
                <a16:creationId xmlns:a16="http://schemas.microsoft.com/office/drawing/2014/main" id="{5F8DCA40-9AC0-B4DC-E00B-F5DE221C27FE}"/>
              </a:ext>
            </a:extLst>
          </p:cNvPr>
          <p:cNvCxnSpPr/>
          <p:nvPr/>
        </p:nvCxnSpPr>
        <p:spPr>
          <a:xfrm>
            <a:off x="0" y="958850"/>
            <a:ext cx="12122150" cy="0"/>
          </a:xfrm>
          <a:prstGeom prst="line">
            <a:avLst/>
          </a:prstGeom>
          <a:noFill/>
          <a:ln w="28575" cap="sq">
            <a:solidFill>
              <a:schemeClr val="accent1"/>
            </a:solidFill>
            <a:prstDash val="solid"/>
            <a:miter/>
          </a:ln>
        </p:spPr>
      </p:cxnSp>
      <p:sp>
        <p:nvSpPr>
          <p:cNvPr id="9" name="Text 1">
            <a:extLst>
              <a:ext uri="{FF2B5EF4-FFF2-40B4-BE49-F238E27FC236}">
                <a16:creationId xmlns:a16="http://schemas.microsoft.com/office/drawing/2014/main" id="{6E693C2D-A579-7E4D-5253-A522C0A1B75D}"/>
              </a:ext>
            </a:extLst>
          </p:cNvPr>
          <p:cNvSpPr/>
          <p:nvPr/>
        </p:nvSpPr>
        <p:spPr>
          <a:xfrm>
            <a:off x="1439858" y="1219148"/>
            <a:ext cx="1025684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500"/>
              </a:lnSpc>
              <a:buNone/>
            </a:pPr>
            <a:r>
              <a:rPr lang="en-US" sz="2000" dirty="0"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Todo sistema de controle de frota deve basear-se em conjunto mínimo de documentos padronizados que registrem todas as operações relevantes e permitam auditoria completa.</a:t>
            </a:r>
            <a:endParaRPr lang="en-US" sz="2000" dirty="0"/>
          </a:p>
        </p:txBody>
      </p:sp>
      <p:sp>
        <p:nvSpPr>
          <p:cNvPr id="3" name="Shape 14"/>
          <p:cNvSpPr/>
          <p:nvPr/>
        </p:nvSpPr>
        <p:spPr>
          <a:xfrm>
            <a:off x="1439858" y="1995495"/>
            <a:ext cx="3111937" cy="3199924"/>
          </a:xfrm>
          <a:prstGeom prst="roundRect">
            <a:avLst>
              <a:gd name="adj" fmla="val 957"/>
            </a:avLst>
          </a:prstGeom>
          <a:solidFill>
            <a:srgbClr val="E5DFD2"/>
          </a:solidFill>
          <a:ln/>
        </p:spPr>
      </p:sp>
      <p:sp>
        <p:nvSpPr>
          <p:cNvPr id="4" name="Shape 15"/>
          <p:cNvSpPr/>
          <p:nvPr/>
        </p:nvSpPr>
        <p:spPr>
          <a:xfrm>
            <a:off x="1638216" y="2193854"/>
            <a:ext cx="595313" cy="595313"/>
          </a:xfrm>
          <a:prstGeom prst="roundRect">
            <a:avLst>
              <a:gd name="adj" fmla="val 15358451"/>
            </a:avLst>
          </a:prstGeom>
          <a:solidFill>
            <a:srgbClr val="282824"/>
          </a:solidFill>
          <a:ln/>
        </p:spPr>
      </p:sp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801927" y="2357445"/>
            <a:ext cx="267891" cy="267891"/>
          </a:xfrm>
          <a:prstGeom prst="rect">
            <a:avLst/>
          </a:prstGeom>
        </p:spPr>
      </p:pic>
      <p:sp>
        <p:nvSpPr>
          <p:cNvPr id="25" name="Text 16"/>
          <p:cNvSpPr/>
          <p:nvPr/>
        </p:nvSpPr>
        <p:spPr>
          <a:xfrm>
            <a:off x="1638216" y="2987524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latin typeface="DengXian" panose="02010600030101010101" pitchFamily="2" charset="-122"/>
                <a:ea typeface="DengXian" panose="02010600030101010101" pitchFamily="2" charset="-122"/>
                <a:cs typeface="Lato Bold" pitchFamily="34" charset="-120"/>
              </a:rPr>
              <a:t>Checklist Diário</a:t>
            </a:r>
            <a:endParaRPr lang="en-US" sz="1950" dirty="0"/>
          </a:p>
        </p:txBody>
      </p:sp>
      <p:sp>
        <p:nvSpPr>
          <p:cNvPr id="26" name="Text 17"/>
          <p:cNvSpPr/>
          <p:nvPr/>
        </p:nvSpPr>
        <p:spPr>
          <a:xfrm>
            <a:off x="1638216" y="3416745"/>
            <a:ext cx="2715220" cy="1270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Verificação visual realizada pelo motorista antes do uso, registrando condições gerais do veículo</a:t>
            </a:r>
            <a:endParaRPr lang="en-US" sz="1550" dirty="0"/>
          </a:p>
        </p:txBody>
      </p:sp>
      <p:sp>
        <p:nvSpPr>
          <p:cNvPr id="27" name="Shape 18"/>
          <p:cNvSpPr/>
          <p:nvPr/>
        </p:nvSpPr>
        <p:spPr>
          <a:xfrm>
            <a:off x="4750153" y="1995495"/>
            <a:ext cx="3146583" cy="3199924"/>
          </a:xfrm>
          <a:prstGeom prst="roundRect">
            <a:avLst>
              <a:gd name="adj" fmla="val 1320"/>
            </a:avLst>
          </a:prstGeom>
          <a:solidFill>
            <a:srgbClr val="E5DFD2"/>
          </a:solidFill>
          <a:ln/>
        </p:spPr>
      </p:sp>
      <p:sp>
        <p:nvSpPr>
          <p:cNvPr id="28" name="Shape 19"/>
          <p:cNvSpPr/>
          <p:nvPr/>
        </p:nvSpPr>
        <p:spPr>
          <a:xfrm>
            <a:off x="4948511" y="2193853"/>
            <a:ext cx="595313" cy="595313"/>
          </a:xfrm>
          <a:prstGeom prst="roundRect">
            <a:avLst>
              <a:gd name="adj" fmla="val 15358451"/>
            </a:avLst>
          </a:prstGeom>
          <a:solidFill>
            <a:srgbClr val="282824"/>
          </a:solidFill>
          <a:ln/>
        </p:spPr>
      </p:sp>
      <p:pic>
        <p:nvPicPr>
          <p:cNvPr id="29" name="Image 4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112222" y="2357445"/>
            <a:ext cx="267891" cy="267891"/>
          </a:xfrm>
          <a:prstGeom prst="rect">
            <a:avLst/>
          </a:prstGeom>
        </p:spPr>
      </p:pic>
      <p:sp>
        <p:nvSpPr>
          <p:cNvPr id="30" name="Text 20"/>
          <p:cNvSpPr/>
          <p:nvPr/>
        </p:nvSpPr>
        <p:spPr>
          <a:xfrm>
            <a:off x="4948511" y="2987524"/>
            <a:ext cx="2695694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latin typeface="DengXian" panose="02010600030101010101" pitchFamily="2" charset="-122"/>
                <a:ea typeface="DengXian" panose="02010600030101010101" pitchFamily="2" charset="-122"/>
                <a:cs typeface="Lato Bold" pitchFamily="34" charset="-120"/>
              </a:rPr>
              <a:t>Relatório Mensal de Uso</a:t>
            </a:r>
            <a:endParaRPr lang="en-US" sz="1950" dirty="0"/>
          </a:p>
        </p:txBody>
      </p:sp>
      <p:sp>
        <p:nvSpPr>
          <p:cNvPr id="31" name="Text 21"/>
          <p:cNvSpPr/>
          <p:nvPr/>
        </p:nvSpPr>
        <p:spPr>
          <a:xfrm>
            <a:off x="4948511" y="3416744"/>
            <a:ext cx="295221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Consolidação mensal de dados operacionais, custos e indicadores de desempenho por veículo</a:t>
            </a:r>
            <a:endParaRPr lang="en-US" sz="1550" dirty="0"/>
          </a:p>
        </p:txBody>
      </p:sp>
      <p:sp>
        <p:nvSpPr>
          <p:cNvPr id="32" name="Shape 22"/>
          <p:cNvSpPr/>
          <p:nvPr/>
        </p:nvSpPr>
        <p:spPr>
          <a:xfrm>
            <a:off x="8097638" y="1989146"/>
            <a:ext cx="3027640" cy="3199924"/>
          </a:xfrm>
          <a:prstGeom prst="roundRect">
            <a:avLst>
              <a:gd name="adj" fmla="val 1320"/>
            </a:avLst>
          </a:prstGeom>
          <a:solidFill>
            <a:srgbClr val="E5DFD2"/>
          </a:solidFill>
          <a:ln/>
        </p:spPr>
      </p:sp>
      <p:sp>
        <p:nvSpPr>
          <p:cNvPr id="33" name="Shape 23"/>
          <p:cNvSpPr/>
          <p:nvPr/>
        </p:nvSpPr>
        <p:spPr>
          <a:xfrm>
            <a:off x="8295995" y="2187504"/>
            <a:ext cx="595313" cy="595313"/>
          </a:xfrm>
          <a:prstGeom prst="roundRect">
            <a:avLst>
              <a:gd name="adj" fmla="val 15358451"/>
            </a:avLst>
          </a:prstGeom>
          <a:solidFill>
            <a:srgbClr val="282824"/>
          </a:solidFill>
          <a:ln/>
        </p:spPr>
      </p:sp>
      <p:pic>
        <p:nvPicPr>
          <p:cNvPr id="34" name="Image 5" descr="preencoded.png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459706" y="2351096"/>
            <a:ext cx="267891" cy="267891"/>
          </a:xfrm>
          <a:prstGeom prst="rect">
            <a:avLst/>
          </a:prstGeom>
        </p:spPr>
      </p:pic>
      <p:sp>
        <p:nvSpPr>
          <p:cNvPr id="35" name="Text 24"/>
          <p:cNvSpPr/>
          <p:nvPr/>
        </p:nvSpPr>
        <p:spPr>
          <a:xfrm>
            <a:off x="8295995" y="2981175"/>
            <a:ext cx="3027640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latin typeface="DengXian" panose="02010600030101010101" pitchFamily="2" charset="-122"/>
                <a:ea typeface="DengXian" panose="02010600030101010101" pitchFamily="2" charset="-122"/>
                <a:cs typeface="Lato Bold" pitchFamily="34" charset="-120"/>
              </a:rPr>
              <a:t>Termo de Responsabilidade</a:t>
            </a:r>
            <a:endParaRPr lang="en-US" sz="1950" dirty="0"/>
          </a:p>
        </p:txBody>
      </p:sp>
      <p:sp>
        <p:nvSpPr>
          <p:cNvPr id="36" name="Text 25"/>
          <p:cNvSpPr/>
          <p:nvPr/>
        </p:nvSpPr>
        <p:spPr>
          <a:xfrm>
            <a:off x="8295996" y="3410395"/>
            <a:ext cx="2840616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Documento assinado pelo motorista reconhecendo obrigações e responsabilidades pela guarda e uso do veículo</a:t>
            </a:r>
            <a:endParaRPr lang="en-US" sz="1550" dirty="0"/>
          </a:p>
        </p:txBody>
      </p:sp>
    </p:spTree>
    <p:extLst>
      <p:ext uri="{BB962C8B-B14F-4D97-AF65-F5344CB8AC3E}">
        <p14:creationId xmlns:p14="http://schemas.microsoft.com/office/powerpoint/2010/main" val="27577473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9C65D9-0A21-C371-1DD2-38D7EFD0B4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oogle Shape;61;p14">
            <a:extLst>
              <a:ext uri="{FF2B5EF4-FFF2-40B4-BE49-F238E27FC236}">
                <a16:creationId xmlns:a16="http://schemas.microsoft.com/office/drawing/2014/main" id="{325E4F00-4291-FA1E-7FC2-D7A5A1FA0699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" y="0"/>
            <a:ext cx="1219199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3CF51EBD-BF18-81A6-8289-B9808DCF8370}"/>
              </a:ext>
            </a:extLst>
          </p:cNvPr>
          <p:cNvSpPr txBox="1"/>
          <p:nvPr/>
        </p:nvSpPr>
        <p:spPr>
          <a:xfrm rot="16200000" flipH="1">
            <a:off x="3885383" y="-2769404"/>
            <a:ext cx="4205331" cy="11976101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/>
          </a:solidFill>
          <a:ln w="12700" cap="sq">
            <a:solidFill>
              <a:schemeClr val="accent1">
                <a:alpha val="100000"/>
              </a:schemeClr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>
            <a:extLst>
              <a:ext uri="{FF2B5EF4-FFF2-40B4-BE49-F238E27FC236}">
                <a16:creationId xmlns:a16="http://schemas.microsoft.com/office/drawing/2014/main" id="{D9FA1F9F-0FC5-E422-E6DA-DBEFD3D605C7}"/>
              </a:ext>
            </a:extLst>
          </p:cNvPr>
          <p:cNvSpPr txBox="1"/>
          <p:nvPr/>
        </p:nvSpPr>
        <p:spPr>
          <a:xfrm>
            <a:off x="509585" y="561430"/>
            <a:ext cx="10671175" cy="46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>
              <a:lnSpc>
                <a:spcPts val="4850"/>
              </a:lnSpc>
            </a:pPr>
            <a:r>
              <a:rPr lang="en-US" sz="4000" b="1" dirty="0" err="1">
                <a:solidFill>
                  <a:srgbClr val="282824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Lato Bold" pitchFamily="34" charset="-120"/>
              </a:rPr>
              <a:t>Estrutura</a:t>
            </a:r>
            <a:r>
              <a:rPr lang="en-US" sz="4000" b="1" dirty="0">
                <a:solidFill>
                  <a:srgbClr val="282824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Lato Bold" pitchFamily="34" charset="-120"/>
              </a:rPr>
              <a:t> da </a:t>
            </a:r>
            <a:r>
              <a:rPr lang="en-US" sz="4000" b="1" dirty="0" err="1">
                <a:solidFill>
                  <a:srgbClr val="282824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Lato Bold" pitchFamily="34" charset="-120"/>
              </a:rPr>
              <a:t>Ficha</a:t>
            </a:r>
            <a:r>
              <a:rPr lang="en-US" sz="4000" b="1" dirty="0">
                <a:solidFill>
                  <a:srgbClr val="282824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Lato Bold" pitchFamily="34" charset="-120"/>
              </a:rPr>
              <a:t> Individual do </a:t>
            </a:r>
            <a:r>
              <a:rPr lang="en-US" sz="4000" b="1" dirty="0" err="1">
                <a:solidFill>
                  <a:srgbClr val="282824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Lato Bold" pitchFamily="34" charset="-120"/>
              </a:rPr>
              <a:t>Veículo</a:t>
            </a:r>
            <a:endParaRPr lang="en-US" sz="4000" dirty="0"/>
          </a:p>
          <a:p>
            <a:pPr algn="l">
              <a:lnSpc>
                <a:spcPct val="110000"/>
              </a:lnSpc>
            </a:pPr>
            <a:endParaRPr kumimoji="1" lang="zh-CN" altLang="en-US" sz="4000" dirty="0"/>
          </a:p>
        </p:txBody>
      </p:sp>
      <p:sp>
        <p:nvSpPr>
          <p:cNvPr id="10" name="Text 1">
            <a:extLst>
              <a:ext uri="{FF2B5EF4-FFF2-40B4-BE49-F238E27FC236}">
                <a16:creationId xmlns:a16="http://schemas.microsoft.com/office/drawing/2014/main" id="{F388C187-65CC-49F5-B6FD-022AD1270B06}"/>
              </a:ext>
            </a:extLst>
          </p:cNvPr>
          <p:cNvSpPr/>
          <p:nvPr/>
        </p:nvSpPr>
        <p:spPr>
          <a:xfrm>
            <a:off x="1847881" y="1919396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000" b="1" dirty="0">
                <a:latin typeface="DengXian" panose="02010600030101010101" pitchFamily="2" charset="-122"/>
                <a:ea typeface="DengXian" panose="02010600030101010101" pitchFamily="2" charset="-122"/>
                <a:cs typeface="Lato Bold" pitchFamily="34" charset="-120"/>
              </a:rPr>
              <a:t>Seção 1 - Identificação</a:t>
            </a:r>
            <a:endParaRPr lang="en-US" sz="2000" dirty="0"/>
          </a:p>
        </p:txBody>
      </p:sp>
      <p:sp>
        <p:nvSpPr>
          <p:cNvPr id="11" name="Text 2">
            <a:extLst>
              <a:ext uri="{FF2B5EF4-FFF2-40B4-BE49-F238E27FC236}">
                <a16:creationId xmlns:a16="http://schemas.microsoft.com/office/drawing/2014/main" id="{31B4F3AC-D12F-32CC-74DF-C5079148C85C}"/>
              </a:ext>
            </a:extLst>
          </p:cNvPr>
          <p:cNvSpPr/>
          <p:nvPr/>
        </p:nvSpPr>
        <p:spPr>
          <a:xfrm>
            <a:off x="1847881" y="2427912"/>
            <a:ext cx="6279356" cy="222291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2000" dirty="0"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Número patrimonial</a:t>
            </a:r>
            <a:endParaRPr lang="en-US" sz="2000" dirty="0"/>
          </a:p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2000" dirty="0"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Placa e chassi</a:t>
            </a:r>
            <a:endParaRPr lang="en-US" sz="2000" dirty="0"/>
          </a:p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2000" dirty="0"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Marca, modelo e ano</a:t>
            </a:r>
            <a:endParaRPr lang="en-US" sz="2000" dirty="0"/>
          </a:p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2000" dirty="0"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Cor e combustível</a:t>
            </a:r>
            <a:endParaRPr lang="en-US" sz="2000" dirty="0"/>
          </a:p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2000" dirty="0"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Data de aquisição e valor</a:t>
            </a:r>
            <a:endParaRPr lang="en-US" sz="2000" dirty="0"/>
          </a:p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2000" dirty="0"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Secretaria vinculada</a:t>
            </a:r>
            <a:endParaRPr lang="en-US" sz="2000" dirty="0"/>
          </a:p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2000" dirty="0"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Motorista responsável</a:t>
            </a:r>
            <a:endParaRPr lang="en-US" sz="2000" dirty="0"/>
          </a:p>
        </p:txBody>
      </p:sp>
      <p:sp>
        <p:nvSpPr>
          <p:cNvPr id="12" name="Text 3">
            <a:extLst>
              <a:ext uri="{FF2B5EF4-FFF2-40B4-BE49-F238E27FC236}">
                <a16:creationId xmlns:a16="http://schemas.microsoft.com/office/drawing/2014/main" id="{94B657DD-964B-4163-45BC-BA1A14FB69D0}"/>
              </a:ext>
            </a:extLst>
          </p:cNvPr>
          <p:cNvSpPr/>
          <p:nvPr/>
        </p:nvSpPr>
        <p:spPr>
          <a:xfrm>
            <a:off x="5912634" y="1919396"/>
            <a:ext cx="2714268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000" b="1" dirty="0">
                <a:latin typeface="DengXian" panose="02010600030101010101" pitchFamily="2" charset="-122"/>
                <a:ea typeface="DengXian" panose="02010600030101010101" pitchFamily="2" charset="-122"/>
                <a:cs typeface="Lato Bold" pitchFamily="34" charset="-120"/>
              </a:rPr>
              <a:t>Seção 2 - Documentação</a:t>
            </a:r>
            <a:endParaRPr lang="en-US" sz="2000" dirty="0"/>
          </a:p>
        </p:txBody>
      </p:sp>
      <p:sp>
        <p:nvSpPr>
          <p:cNvPr id="13" name="Text 4">
            <a:extLst>
              <a:ext uri="{FF2B5EF4-FFF2-40B4-BE49-F238E27FC236}">
                <a16:creationId xmlns:a16="http://schemas.microsoft.com/office/drawing/2014/main" id="{02D53DAD-C8CA-5486-E67C-240957130E10}"/>
              </a:ext>
            </a:extLst>
          </p:cNvPr>
          <p:cNvSpPr/>
          <p:nvPr/>
        </p:nvSpPr>
        <p:spPr>
          <a:xfrm>
            <a:off x="5912634" y="2427912"/>
            <a:ext cx="6279356" cy="127023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2000" dirty="0">
                <a:solidFill>
                  <a:srgbClr val="4A4A45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CRLV e validade</a:t>
            </a:r>
            <a:endParaRPr lang="en-US" sz="2000" dirty="0"/>
          </a:p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2000" dirty="0">
                <a:solidFill>
                  <a:srgbClr val="4A4A45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Seguro (quando houver)</a:t>
            </a:r>
            <a:endParaRPr lang="en-US" sz="2000" dirty="0"/>
          </a:p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2000" dirty="0">
                <a:solidFill>
                  <a:srgbClr val="4A4A45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IPVA e licenciamento</a:t>
            </a:r>
            <a:endParaRPr lang="en-US" sz="2000" dirty="0"/>
          </a:p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2000" dirty="0">
                <a:solidFill>
                  <a:srgbClr val="4A4A45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Vistoria e laudo técnico</a:t>
            </a:r>
            <a:endParaRPr lang="en-US" sz="2000" dirty="0"/>
          </a:p>
        </p:txBody>
      </p:sp>
      <p:cxnSp>
        <p:nvCxnSpPr>
          <p:cNvPr id="3" name="线条 1">
            <a:extLst>
              <a:ext uri="{FF2B5EF4-FFF2-40B4-BE49-F238E27FC236}">
                <a16:creationId xmlns:a16="http://schemas.microsoft.com/office/drawing/2014/main" id="{C9A0BBEF-6668-1DCD-FCB6-AC31EC6E5D08}"/>
              </a:ext>
            </a:extLst>
          </p:cNvPr>
          <p:cNvCxnSpPr/>
          <p:nvPr/>
        </p:nvCxnSpPr>
        <p:spPr>
          <a:xfrm>
            <a:off x="0" y="958850"/>
            <a:ext cx="12122150" cy="0"/>
          </a:xfrm>
          <a:prstGeom prst="line">
            <a:avLst/>
          </a:prstGeom>
          <a:noFill/>
          <a:ln w="28575" cap="sq">
            <a:solidFill>
              <a:schemeClr val="accent1"/>
            </a:solidFill>
            <a:prstDash val="solid"/>
            <a:miter/>
          </a:ln>
        </p:spPr>
      </p:cxnSp>
    </p:spTree>
    <p:extLst>
      <p:ext uri="{BB962C8B-B14F-4D97-AF65-F5344CB8AC3E}">
        <p14:creationId xmlns:p14="http://schemas.microsoft.com/office/powerpoint/2010/main" val="13345189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7CED3A-83FF-8712-8136-BC56ECDD19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oogle Shape;61;p14">
            <a:extLst>
              <a:ext uri="{FF2B5EF4-FFF2-40B4-BE49-F238E27FC236}">
                <a16:creationId xmlns:a16="http://schemas.microsoft.com/office/drawing/2014/main" id="{A410F34A-7192-CEA2-352D-72FD9DD1CF42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" y="0"/>
            <a:ext cx="1219199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32D268D8-DE55-47D9-BE1B-CF3F2EDEE4A1}"/>
              </a:ext>
            </a:extLst>
          </p:cNvPr>
          <p:cNvSpPr txBox="1"/>
          <p:nvPr/>
        </p:nvSpPr>
        <p:spPr>
          <a:xfrm rot="16200000" flipH="1">
            <a:off x="3885383" y="-2769404"/>
            <a:ext cx="4205331" cy="11976101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/>
          </a:solidFill>
          <a:ln w="12700" cap="sq">
            <a:solidFill>
              <a:schemeClr val="accent1">
                <a:alpha val="100000"/>
              </a:schemeClr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 sz="2000"/>
          </a:p>
        </p:txBody>
      </p:sp>
      <p:sp>
        <p:nvSpPr>
          <p:cNvPr id="6" name="标题 1">
            <a:extLst>
              <a:ext uri="{FF2B5EF4-FFF2-40B4-BE49-F238E27FC236}">
                <a16:creationId xmlns:a16="http://schemas.microsoft.com/office/drawing/2014/main" id="{B94B6667-7974-13EA-DA27-5AF2B4093D90}"/>
              </a:ext>
            </a:extLst>
          </p:cNvPr>
          <p:cNvSpPr txBox="1"/>
          <p:nvPr/>
        </p:nvSpPr>
        <p:spPr>
          <a:xfrm>
            <a:off x="519110" y="610466"/>
            <a:ext cx="10671175" cy="46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>
              <a:lnSpc>
                <a:spcPts val="4850"/>
              </a:lnSpc>
            </a:pPr>
            <a:r>
              <a:rPr lang="en-US" sz="4000" b="1" dirty="0" err="1">
                <a:solidFill>
                  <a:srgbClr val="282824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Lato Bold" pitchFamily="34" charset="-120"/>
              </a:rPr>
              <a:t>Estrutura</a:t>
            </a:r>
            <a:r>
              <a:rPr lang="en-US" sz="4000" b="1" dirty="0">
                <a:solidFill>
                  <a:srgbClr val="282824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Lato Bold" pitchFamily="34" charset="-120"/>
              </a:rPr>
              <a:t> da </a:t>
            </a:r>
            <a:r>
              <a:rPr lang="en-US" sz="4000" b="1" dirty="0" err="1">
                <a:solidFill>
                  <a:srgbClr val="282824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Lato Bold" pitchFamily="34" charset="-120"/>
              </a:rPr>
              <a:t>Ficha</a:t>
            </a:r>
            <a:r>
              <a:rPr lang="en-US" sz="4000" b="1" dirty="0">
                <a:solidFill>
                  <a:srgbClr val="282824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Lato Bold" pitchFamily="34" charset="-120"/>
              </a:rPr>
              <a:t> Individual do </a:t>
            </a:r>
            <a:r>
              <a:rPr lang="en-US" sz="4000" b="1" dirty="0" err="1">
                <a:solidFill>
                  <a:srgbClr val="282824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Lato Bold" pitchFamily="34" charset="-120"/>
              </a:rPr>
              <a:t>Veículo</a:t>
            </a:r>
            <a:endParaRPr lang="en-US" sz="4000" dirty="0"/>
          </a:p>
          <a:p>
            <a:pPr algn="l">
              <a:lnSpc>
                <a:spcPct val="110000"/>
              </a:lnSpc>
            </a:pPr>
            <a:endParaRPr kumimoji="1" lang="zh-CN" altLang="en-US" sz="4000" dirty="0"/>
          </a:p>
        </p:txBody>
      </p:sp>
      <p:cxnSp>
        <p:nvCxnSpPr>
          <p:cNvPr id="7" name="线条 1">
            <a:extLst>
              <a:ext uri="{FF2B5EF4-FFF2-40B4-BE49-F238E27FC236}">
                <a16:creationId xmlns:a16="http://schemas.microsoft.com/office/drawing/2014/main" id="{6EE3C787-369A-1317-2B7F-8E856F0BBE9C}"/>
              </a:ext>
            </a:extLst>
          </p:cNvPr>
          <p:cNvCxnSpPr/>
          <p:nvPr/>
        </p:nvCxnSpPr>
        <p:spPr>
          <a:xfrm>
            <a:off x="0" y="958850"/>
            <a:ext cx="12122150" cy="0"/>
          </a:xfrm>
          <a:prstGeom prst="line">
            <a:avLst/>
          </a:prstGeom>
          <a:noFill/>
          <a:ln w="28575" cap="sq">
            <a:solidFill>
              <a:schemeClr val="accent1"/>
            </a:solidFill>
            <a:prstDash val="solid"/>
            <a:miter/>
          </a:ln>
        </p:spPr>
      </p:cxnSp>
      <p:sp>
        <p:nvSpPr>
          <p:cNvPr id="14" name="Text 5">
            <a:extLst>
              <a:ext uri="{FF2B5EF4-FFF2-40B4-BE49-F238E27FC236}">
                <a16:creationId xmlns:a16="http://schemas.microsoft.com/office/drawing/2014/main" id="{E9A81BC3-6AF5-281D-A5D7-F540EB132313}"/>
              </a:ext>
            </a:extLst>
          </p:cNvPr>
          <p:cNvSpPr/>
          <p:nvPr/>
        </p:nvSpPr>
        <p:spPr>
          <a:xfrm>
            <a:off x="1449824" y="1607543"/>
            <a:ext cx="3829883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000" b="1" dirty="0">
                <a:latin typeface="DengXian" panose="02010600030101010101" pitchFamily="2" charset="-122"/>
                <a:ea typeface="DengXian" panose="02010600030101010101" pitchFamily="2" charset="-122"/>
                <a:cs typeface="Lato Bold" pitchFamily="34" charset="-120"/>
              </a:rPr>
              <a:t>Seção 3 - Histórico de Manutenção</a:t>
            </a:r>
            <a:endParaRPr lang="en-US" sz="2000" dirty="0"/>
          </a:p>
        </p:txBody>
      </p:sp>
      <p:sp>
        <p:nvSpPr>
          <p:cNvPr id="15" name="Text 6">
            <a:extLst>
              <a:ext uri="{FF2B5EF4-FFF2-40B4-BE49-F238E27FC236}">
                <a16:creationId xmlns:a16="http://schemas.microsoft.com/office/drawing/2014/main" id="{20B14C5B-A03E-2DA8-5632-3F482DA2C0ED}"/>
              </a:ext>
            </a:extLst>
          </p:cNvPr>
          <p:cNvSpPr/>
          <p:nvPr/>
        </p:nvSpPr>
        <p:spPr>
          <a:xfrm>
            <a:off x="1449824" y="2116059"/>
            <a:ext cx="6279356" cy="254047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2000" dirty="0"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Data da intervenção</a:t>
            </a:r>
            <a:endParaRPr lang="en-US" sz="2000" dirty="0"/>
          </a:p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2000" dirty="0"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Quilometragem no momento</a:t>
            </a:r>
            <a:endParaRPr lang="en-US" sz="2000" dirty="0"/>
          </a:p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2000" dirty="0"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Tipo (preventiva/corretiva)</a:t>
            </a:r>
            <a:endParaRPr lang="en-US" sz="2000" dirty="0"/>
          </a:p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2000" dirty="0"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Descrição do serviço</a:t>
            </a:r>
            <a:endParaRPr lang="en-US" sz="2000" dirty="0"/>
          </a:p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2000" dirty="0"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Peças substituídas</a:t>
            </a:r>
            <a:endParaRPr lang="en-US" sz="2000" dirty="0"/>
          </a:p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2000" dirty="0"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Oficina responsável</a:t>
            </a:r>
            <a:endParaRPr lang="en-US" sz="2000" dirty="0"/>
          </a:p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2000" dirty="0"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Valor total do serviço</a:t>
            </a:r>
            <a:endParaRPr lang="en-US" sz="2000" dirty="0"/>
          </a:p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2000" dirty="0"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Número da nota fiscal</a:t>
            </a:r>
            <a:endParaRPr lang="en-US" sz="2000" dirty="0"/>
          </a:p>
        </p:txBody>
      </p:sp>
      <p:sp>
        <p:nvSpPr>
          <p:cNvPr id="16" name="Text 7">
            <a:extLst>
              <a:ext uri="{FF2B5EF4-FFF2-40B4-BE49-F238E27FC236}">
                <a16:creationId xmlns:a16="http://schemas.microsoft.com/office/drawing/2014/main" id="{807BFC74-2575-F129-E3D1-756145EE5A39}"/>
              </a:ext>
            </a:extLst>
          </p:cNvPr>
          <p:cNvSpPr/>
          <p:nvPr/>
        </p:nvSpPr>
        <p:spPr>
          <a:xfrm>
            <a:off x="6307574" y="1648416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000" b="1" dirty="0">
                <a:latin typeface="DengXian" panose="02010600030101010101" pitchFamily="2" charset="-122"/>
                <a:ea typeface="DengXian" panose="02010600030101010101" pitchFamily="2" charset="-122"/>
                <a:cs typeface="Lato Bold" pitchFamily="34" charset="-120"/>
              </a:rPr>
              <a:t>Seção 4 - Consumo</a:t>
            </a:r>
            <a:endParaRPr lang="en-US" sz="2000" dirty="0"/>
          </a:p>
        </p:txBody>
      </p:sp>
      <p:sp>
        <p:nvSpPr>
          <p:cNvPr id="17" name="Text 8">
            <a:extLst>
              <a:ext uri="{FF2B5EF4-FFF2-40B4-BE49-F238E27FC236}">
                <a16:creationId xmlns:a16="http://schemas.microsoft.com/office/drawing/2014/main" id="{E86D2C35-3B22-DA87-E609-7C5DDB08FE85}"/>
              </a:ext>
            </a:extLst>
          </p:cNvPr>
          <p:cNvSpPr/>
          <p:nvPr/>
        </p:nvSpPr>
        <p:spPr>
          <a:xfrm>
            <a:off x="6307574" y="2156932"/>
            <a:ext cx="6279356" cy="127023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2000" dirty="0"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Abastecimentos mensais</a:t>
            </a:r>
            <a:endParaRPr lang="en-US" sz="2000" dirty="0"/>
          </a:p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2000" dirty="0"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Consumo médio (km/L)</a:t>
            </a:r>
            <a:endParaRPr lang="en-US" sz="2000" dirty="0"/>
          </a:p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2000" dirty="0"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Quilometragem mensal</a:t>
            </a:r>
            <a:endParaRPr lang="en-US" sz="2000" dirty="0"/>
          </a:p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2000" dirty="0"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Custo por quilômetro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8417237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BB2642-A39B-619A-2AE6-A6EB03842D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oogle Shape;61;p14">
            <a:extLst>
              <a:ext uri="{FF2B5EF4-FFF2-40B4-BE49-F238E27FC236}">
                <a16:creationId xmlns:a16="http://schemas.microsoft.com/office/drawing/2014/main" id="{7F65BAB7-2DC5-1509-F5D2-C2CF349701F3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" y="0"/>
            <a:ext cx="1219199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标题 1">
            <a:extLst>
              <a:ext uri="{FF2B5EF4-FFF2-40B4-BE49-F238E27FC236}">
                <a16:creationId xmlns:a16="http://schemas.microsoft.com/office/drawing/2014/main" id="{7E5700CB-ED4A-38F8-C661-3D2EC8F0AAA3}"/>
              </a:ext>
            </a:extLst>
          </p:cNvPr>
          <p:cNvSpPr txBox="1"/>
          <p:nvPr/>
        </p:nvSpPr>
        <p:spPr>
          <a:xfrm>
            <a:off x="338207" y="617713"/>
            <a:ext cx="11283358" cy="46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>
              <a:lnSpc>
                <a:spcPts val="4850"/>
              </a:lnSpc>
            </a:pPr>
            <a:r>
              <a:rPr lang="en-US" sz="4000" b="1" dirty="0" err="1">
                <a:solidFill>
                  <a:srgbClr val="282824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Lato Bold" pitchFamily="34" charset="-120"/>
              </a:rPr>
              <a:t>Ordem</a:t>
            </a:r>
            <a:r>
              <a:rPr lang="en-US" sz="4000" b="1" dirty="0">
                <a:solidFill>
                  <a:srgbClr val="282824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Lato Bold" pitchFamily="34" charset="-120"/>
              </a:rPr>
              <a:t> de </a:t>
            </a:r>
            <a:r>
              <a:rPr lang="en-US" sz="4000" b="1" dirty="0" err="1">
                <a:solidFill>
                  <a:srgbClr val="282824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Lato Bold" pitchFamily="34" charset="-120"/>
              </a:rPr>
              <a:t>Manutenção</a:t>
            </a:r>
            <a:r>
              <a:rPr lang="en-US" sz="4000" b="1" dirty="0">
                <a:solidFill>
                  <a:srgbClr val="282824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Lato Bold" pitchFamily="34" charset="-120"/>
              </a:rPr>
              <a:t>: </a:t>
            </a:r>
            <a:r>
              <a:rPr lang="en-US" sz="4000" b="1" dirty="0" err="1">
                <a:solidFill>
                  <a:srgbClr val="282824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Lato Bold" pitchFamily="34" charset="-120"/>
              </a:rPr>
              <a:t>Elementos</a:t>
            </a:r>
            <a:r>
              <a:rPr lang="en-US" sz="4000" b="1" dirty="0">
                <a:solidFill>
                  <a:srgbClr val="282824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Lato Bold" pitchFamily="34" charset="-120"/>
              </a:rPr>
              <a:t> </a:t>
            </a:r>
            <a:r>
              <a:rPr lang="en-US" sz="4000" b="1" dirty="0" err="1">
                <a:solidFill>
                  <a:srgbClr val="282824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Lato Bold" pitchFamily="34" charset="-120"/>
              </a:rPr>
              <a:t>Obrigatórios</a:t>
            </a:r>
            <a:endParaRPr lang="en-US" sz="4000" dirty="0"/>
          </a:p>
          <a:p>
            <a:pPr algn="l">
              <a:lnSpc>
                <a:spcPct val="110000"/>
              </a:lnSpc>
            </a:pPr>
            <a:endParaRPr kumimoji="1" lang="zh-CN" altLang="en-US" sz="4000" dirty="0"/>
          </a:p>
        </p:txBody>
      </p:sp>
      <p:cxnSp>
        <p:nvCxnSpPr>
          <p:cNvPr id="7" name="线条 1">
            <a:extLst>
              <a:ext uri="{FF2B5EF4-FFF2-40B4-BE49-F238E27FC236}">
                <a16:creationId xmlns:a16="http://schemas.microsoft.com/office/drawing/2014/main" id="{B4D22E86-8B80-7C5E-5764-802ED5187B15}"/>
              </a:ext>
            </a:extLst>
          </p:cNvPr>
          <p:cNvCxnSpPr/>
          <p:nvPr/>
        </p:nvCxnSpPr>
        <p:spPr>
          <a:xfrm>
            <a:off x="0" y="958850"/>
            <a:ext cx="12122150" cy="0"/>
          </a:xfrm>
          <a:prstGeom prst="line">
            <a:avLst/>
          </a:prstGeom>
          <a:noFill/>
          <a:ln w="28575" cap="sq">
            <a:solidFill>
              <a:schemeClr val="accent1"/>
            </a:solidFill>
            <a:prstDash val="solid"/>
            <a:miter/>
          </a:ln>
        </p:spPr>
      </p:cxnSp>
      <p:sp>
        <p:nvSpPr>
          <p:cNvPr id="4" name="Text 2"/>
          <p:cNvSpPr/>
          <p:nvPr/>
        </p:nvSpPr>
        <p:spPr>
          <a:xfrm>
            <a:off x="451797" y="1044585"/>
            <a:ext cx="170741" cy="248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latin typeface="DengXian" panose="02010600030101010101" pitchFamily="2" charset="-122"/>
                <a:ea typeface="DengXian" panose="02010600030101010101" pitchFamily="2" charset="-122"/>
                <a:cs typeface="Lato Light" pitchFamily="34" charset="-120"/>
              </a:rPr>
              <a:t>01</a:t>
            </a:r>
            <a:endParaRPr lang="en-US" sz="1550" dirty="0"/>
          </a:p>
        </p:txBody>
      </p:sp>
      <p:sp>
        <p:nvSpPr>
          <p:cNvPr id="5" name="Shape 3"/>
          <p:cNvSpPr/>
          <p:nvPr/>
        </p:nvSpPr>
        <p:spPr>
          <a:xfrm>
            <a:off x="451797" y="1358910"/>
            <a:ext cx="5528089" cy="22860"/>
          </a:xfrm>
          <a:prstGeom prst="rect">
            <a:avLst/>
          </a:prstGeom>
          <a:solidFill>
            <a:srgbClr val="282824"/>
          </a:solidFill>
          <a:ln/>
        </p:spPr>
      </p:sp>
      <p:sp>
        <p:nvSpPr>
          <p:cNvPr id="3" name="Text 4"/>
          <p:cNvSpPr/>
          <p:nvPr/>
        </p:nvSpPr>
        <p:spPr>
          <a:xfrm>
            <a:off x="451798" y="1503809"/>
            <a:ext cx="2135498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latin typeface="DengXian" panose="02010600030101010101" pitchFamily="2" charset="-122"/>
                <a:ea typeface="DengXian" panose="02010600030101010101" pitchFamily="2" charset="-122"/>
                <a:cs typeface="Lato Bold" pitchFamily="34" charset="-120"/>
              </a:rPr>
              <a:t>Solicitação pelo Setor</a:t>
            </a:r>
            <a:endParaRPr lang="en-US" sz="1950" dirty="0"/>
          </a:p>
        </p:txBody>
      </p:sp>
      <p:sp>
        <p:nvSpPr>
          <p:cNvPr id="9" name="Text 5"/>
          <p:cNvSpPr/>
          <p:nvPr/>
        </p:nvSpPr>
        <p:spPr>
          <a:xfrm>
            <a:off x="451797" y="1933030"/>
            <a:ext cx="5528089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Descrição detalhada do problema identificado pelo motorista ou responsável, com quilometragem atual</a:t>
            </a:r>
            <a:endParaRPr lang="en-US" sz="1550" dirty="0"/>
          </a:p>
        </p:txBody>
      </p:sp>
      <p:sp>
        <p:nvSpPr>
          <p:cNvPr id="18" name="Text 6"/>
          <p:cNvSpPr/>
          <p:nvPr/>
        </p:nvSpPr>
        <p:spPr>
          <a:xfrm>
            <a:off x="6549874" y="1044585"/>
            <a:ext cx="170741" cy="248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latin typeface="DengXian" panose="02010600030101010101" pitchFamily="2" charset="-122"/>
                <a:ea typeface="DengXian" panose="02010600030101010101" pitchFamily="2" charset="-122"/>
                <a:cs typeface="Lato Light" pitchFamily="34" charset="-120"/>
              </a:rPr>
              <a:t>02</a:t>
            </a:r>
            <a:endParaRPr lang="en-US" sz="1550" dirty="0"/>
          </a:p>
        </p:txBody>
      </p:sp>
      <p:sp>
        <p:nvSpPr>
          <p:cNvPr id="19" name="Shape 7"/>
          <p:cNvSpPr/>
          <p:nvPr/>
        </p:nvSpPr>
        <p:spPr>
          <a:xfrm>
            <a:off x="6549874" y="1358910"/>
            <a:ext cx="5528089" cy="22860"/>
          </a:xfrm>
          <a:prstGeom prst="rect">
            <a:avLst/>
          </a:prstGeom>
          <a:solidFill>
            <a:srgbClr val="282824"/>
          </a:solidFill>
          <a:ln/>
        </p:spPr>
      </p:sp>
      <p:sp>
        <p:nvSpPr>
          <p:cNvPr id="20" name="Text 8"/>
          <p:cNvSpPr/>
          <p:nvPr/>
        </p:nvSpPr>
        <p:spPr>
          <a:xfrm>
            <a:off x="6549874" y="1503809"/>
            <a:ext cx="2512544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latin typeface="DengXian" panose="02010600030101010101" pitchFamily="2" charset="-122"/>
                <a:ea typeface="DengXian" panose="02010600030101010101" pitchFamily="2" charset="-122"/>
                <a:cs typeface="Lato Bold" pitchFamily="34" charset="-120"/>
              </a:rPr>
              <a:t>Análise Técnica Preliminar</a:t>
            </a:r>
            <a:endParaRPr lang="en-US" sz="1950" dirty="0"/>
          </a:p>
        </p:txBody>
      </p:sp>
      <p:sp>
        <p:nvSpPr>
          <p:cNvPr id="21" name="Text 9"/>
          <p:cNvSpPr/>
          <p:nvPr/>
        </p:nvSpPr>
        <p:spPr>
          <a:xfrm>
            <a:off x="6549874" y="1933030"/>
            <a:ext cx="5528089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Avaliação inicial pelo responsável pela frota sobre urgência, necessidade e estimativa de custo</a:t>
            </a:r>
            <a:endParaRPr lang="en-US" sz="1550" dirty="0"/>
          </a:p>
        </p:txBody>
      </p:sp>
      <p:sp>
        <p:nvSpPr>
          <p:cNvPr id="22" name="Text 10"/>
          <p:cNvSpPr/>
          <p:nvPr/>
        </p:nvSpPr>
        <p:spPr>
          <a:xfrm>
            <a:off x="451797" y="2668557"/>
            <a:ext cx="170741" cy="248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latin typeface="DengXian" panose="02010600030101010101" pitchFamily="2" charset="-122"/>
                <a:ea typeface="DengXian" panose="02010600030101010101" pitchFamily="2" charset="-122"/>
                <a:cs typeface="Lato Light" pitchFamily="34" charset="-120"/>
              </a:rPr>
              <a:t>03</a:t>
            </a:r>
            <a:endParaRPr lang="en-US" sz="1550" dirty="0"/>
          </a:p>
        </p:txBody>
      </p:sp>
      <p:sp>
        <p:nvSpPr>
          <p:cNvPr id="23" name="Shape 11"/>
          <p:cNvSpPr/>
          <p:nvPr/>
        </p:nvSpPr>
        <p:spPr>
          <a:xfrm>
            <a:off x="451797" y="2982882"/>
            <a:ext cx="5528089" cy="22860"/>
          </a:xfrm>
          <a:prstGeom prst="rect">
            <a:avLst/>
          </a:prstGeom>
          <a:solidFill>
            <a:srgbClr val="282824"/>
          </a:solidFill>
          <a:ln/>
        </p:spPr>
      </p:sp>
      <p:sp>
        <p:nvSpPr>
          <p:cNvPr id="24" name="Text 12"/>
          <p:cNvSpPr/>
          <p:nvPr/>
        </p:nvSpPr>
        <p:spPr>
          <a:xfrm>
            <a:off x="451798" y="3127781"/>
            <a:ext cx="2135498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latin typeface="DengXian" panose="02010600030101010101" pitchFamily="2" charset="-122"/>
                <a:ea typeface="DengXian" panose="02010600030101010101" pitchFamily="2" charset="-122"/>
                <a:cs typeface="Lato Bold" pitchFamily="34" charset="-120"/>
              </a:rPr>
              <a:t>Autorização Formal</a:t>
            </a:r>
            <a:endParaRPr lang="en-US" sz="1950" dirty="0"/>
          </a:p>
        </p:txBody>
      </p:sp>
      <p:sp>
        <p:nvSpPr>
          <p:cNvPr id="25" name="Text 13"/>
          <p:cNvSpPr/>
          <p:nvPr/>
        </p:nvSpPr>
        <p:spPr>
          <a:xfrm>
            <a:off x="451797" y="3557002"/>
            <a:ext cx="5528089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Aprovação pela autoridade competente com base em disponibilidade orçamentária e prioridade</a:t>
            </a:r>
            <a:endParaRPr lang="en-US" sz="1550" dirty="0"/>
          </a:p>
        </p:txBody>
      </p:sp>
      <p:sp>
        <p:nvSpPr>
          <p:cNvPr id="26" name="Text 14"/>
          <p:cNvSpPr/>
          <p:nvPr/>
        </p:nvSpPr>
        <p:spPr>
          <a:xfrm>
            <a:off x="6549874" y="2668557"/>
            <a:ext cx="170741" cy="248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latin typeface="DengXian" panose="02010600030101010101" pitchFamily="2" charset="-122"/>
                <a:ea typeface="DengXian" panose="02010600030101010101" pitchFamily="2" charset="-122"/>
                <a:cs typeface="Lato Light" pitchFamily="34" charset="-120"/>
              </a:rPr>
              <a:t>04</a:t>
            </a:r>
            <a:endParaRPr lang="en-US" sz="1550" dirty="0"/>
          </a:p>
        </p:txBody>
      </p:sp>
      <p:sp>
        <p:nvSpPr>
          <p:cNvPr id="27" name="Shape 15"/>
          <p:cNvSpPr/>
          <p:nvPr/>
        </p:nvSpPr>
        <p:spPr>
          <a:xfrm>
            <a:off x="6549874" y="2982882"/>
            <a:ext cx="5528089" cy="22860"/>
          </a:xfrm>
          <a:prstGeom prst="rect">
            <a:avLst/>
          </a:prstGeom>
          <a:solidFill>
            <a:srgbClr val="282824"/>
          </a:solidFill>
          <a:ln/>
        </p:spPr>
      </p:sp>
      <p:sp>
        <p:nvSpPr>
          <p:cNvPr id="28" name="Text 16"/>
          <p:cNvSpPr/>
          <p:nvPr/>
        </p:nvSpPr>
        <p:spPr>
          <a:xfrm>
            <a:off x="6549875" y="3127781"/>
            <a:ext cx="2135498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latin typeface="DengXian" panose="02010600030101010101" pitchFamily="2" charset="-122"/>
                <a:ea typeface="DengXian" panose="02010600030101010101" pitchFamily="2" charset="-122"/>
                <a:cs typeface="Lato Bold" pitchFamily="34" charset="-120"/>
              </a:rPr>
              <a:t>Execução do Serviço</a:t>
            </a:r>
            <a:endParaRPr lang="en-US" sz="1950" dirty="0"/>
          </a:p>
        </p:txBody>
      </p:sp>
      <p:sp>
        <p:nvSpPr>
          <p:cNvPr id="29" name="Text 17"/>
          <p:cNvSpPr/>
          <p:nvPr/>
        </p:nvSpPr>
        <p:spPr>
          <a:xfrm>
            <a:off x="6549874" y="3557002"/>
            <a:ext cx="5528089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Realização da manutenção pela oficina contratada, com registro de peças utilizadas e serviços executados</a:t>
            </a:r>
            <a:endParaRPr lang="en-US" sz="1550" dirty="0"/>
          </a:p>
        </p:txBody>
      </p:sp>
      <p:sp>
        <p:nvSpPr>
          <p:cNvPr id="30" name="Text 18"/>
          <p:cNvSpPr/>
          <p:nvPr/>
        </p:nvSpPr>
        <p:spPr>
          <a:xfrm>
            <a:off x="451797" y="4263501"/>
            <a:ext cx="170741" cy="248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latin typeface="DengXian" panose="02010600030101010101" pitchFamily="2" charset="-122"/>
                <a:ea typeface="DengXian" panose="02010600030101010101" pitchFamily="2" charset="-122"/>
                <a:cs typeface="Lato Light" pitchFamily="34" charset="-120"/>
              </a:rPr>
              <a:t>05</a:t>
            </a:r>
            <a:endParaRPr lang="en-US" sz="1550" dirty="0"/>
          </a:p>
        </p:txBody>
      </p:sp>
      <p:sp>
        <p:nvSpPr>
          <p:cNvPr id="31" name="Shape 19"/>
          <p:cNvSpPr/>
          <p:nvPr/>
        </p:nvSpPr>
        <p:spPr>
          <a:xfrm>
            <a:off x="451797" y="4577826"/>
            <a:ext cx="5528089" cy="22860"/>
          </a:xfrm>
          <a:prstGeom prst="rect">
            <a:avLst/>
          </a:prstGeom>
          <a:solidFill>
            <a:srgbClr val="282824"/>
          </a:solidFill>
          <a:ln/>
        </p:spPr>
      </p:sp>
      <p:sp>
        <p:nvSpPr>
          <p:cNvPr id="32" name="Text 20"/>
          <p:cNvSpPr/>
          <p:nvPr/>
        </p:nvSpPr>
        <p:spPr>
          <a:xfrm>
            <a:off x="451798" y="4722725"/>
            <a:ext cx="2135498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latin typeface="DengXian" panose="02010600030101010101" pitchFamily="2" charset="-122"/>
                <a:ea typeface="DengXian" panose="02010600030101010101" pitchFamily="2" charset="-122"/>
                <a:cs typeface="Lato Bold" pitchFamily="34" charset="-120"/>
              </a:rPr>
              <a:t>Fiscalização e Aceite</a:t>
            </a:r>
            <a:endParaRPr lang="en-US" sz="1950" dirty="0"/>
          </a:p>
        </p:txBody>
      </p:sp>
      <p:sp>
        <p:nvSpPr>
          <p:cNvPr id="33" name="Text 21"/>
          <p:cNvSpPr/>
          <p:nvPr/>
        </p:nvSpPr>
        <p:spPr>
          <a:xfrm>
            <a:off x="451797" y="5151946"/>
            <a:ext cx="5528089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Conferência do serviço executado pelo fiscal do contrato antes da liberação do veículo</a:t>
            </a:r>
            <a:endParaRPr lang="en-US" sz="1550" dirty="0"/>
          </a:p>
        </p:txBody>
      </p:sp>
      <p:sp>
        <p:nvSpPr>
          <p:cNvPr id="34" name="Text 22"/>
          <p:cNvSpPr/>
          <p:nvPr/>
        </p:nvSpPr>
        <p:spPr>
          <a:xfrm>
            <a:off x="6549874" y="4263501"/>
            <a:ext cx="170741" cy="248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latin typeface="DengXian" panose="02010600030101010101" pitchFamily="2" charset="-122"/>
                <a:ea typeface="DengXian" panose="02010600030101010101" pitchFamily="2" charset="-122"/>
                <a:cs typeface="Lato Light" pitchFamily="34" charset="-120"/>
              </a:rPr>
              <a:t>06</a:t>
            </a:r>
            <a:endParaRPr lang="en-US" sz="1550" dirty="0"/>
          </a:p>
        </p:txBody>
      </p:sp>
      <p:sp>
        <p:nvSpPr>
          <p:cNvPr id="35" name="Shape 23"/>
          <p:cNvSpPr/>
          <p:nvPr/>
        </p:nvSpPr>
        <p:spPr>
          <a:xfrm>
            <a:off x="6549874" y="4577826"/>
            <a:ext cx="5528089" cy="22860"/>
          </a:xfrm>
          <a:prstGeom prst="rect">
            <a:avLst/>
          </a:prstGeom>
          <a:solidFill>
            <a:srgbClr val="282824"/>
          </a:solidFill>
          <a:ln/>
        </p:spPr>
      </p:sp>
      <p:sp>
        <p:nvSpPr>
          <p:cNvPr id="36" name="Text 24"/>
          <p:cNvSpPr/>
          <p:nvPr/>
        </p:nvSpPr>
        <p:spPr>
          <a:xfrm>
            <a:off x="6549874" y="4722725"/>
            <a:ext cx="2574651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latin typeface="DengXian" panose="02010600030101010101" pitchFamily="2" charset="-122"/>
                <a:ea typeface="DengXian" panose="02010600030101010101" pitchFamily="2" charset="-122"/>
                <a:cs typeface="Lato Bold" pitchFamily="34" charset="-120"/>
              </a:rPr>
              <a:t>Encerramento Documental</a:t>
            </a:r>
            <a:endParaRPr lang="en-US" sz="1950" dirty="0"/>
          </a:p>
        </p:txBody>
      </p:sp>
      <p:sp>
        <p:nvSpPr>
          <p:cNvPr id="37" name="Text 25"/>
          <p:cNvSpPr/>
          <p:nvPr/>
        </p:nvSpPr>
        <p:spPr>
          <a:xfrm>
            <a:off x="6549874" y="5151946"/>
            <a:ext cx="5528089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Anexação de nota fiscal, laudo técnico e termo de recebimento para posterior liquidação</a:t>
            </a:r>
            <a:endParaRPr lang="en-US" sz="1550" dirty="0"/>
          </a:p>
        </p:txBody>
      </p:sp>
    </p:spTree>
    <p:extLst>
      <p:ext uri="{BB962C8B-B14F-4D97-AF65-F5344CB8AC3E}">
        <p14:creationId xmlns:p14="http://schemas.microsoft.com/office/powerpoint/2010/main" val="28240674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901A04-9493-1668-105D-78A8AB1308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61;p14">
            <a:extLst>
              <a:ext uri="{FF2B5EF4-FFF2-40B4-BE49-F238E27FC236}">
                <a16:creationId xmlns:a16="http://schemas.microsoft.com/office/drawing/2014/main" id="{99315BD7-5C48-8E19-BAFE-BD44C762DB63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5110" y="-14514"/>
            <a:ext cx="12191990" cy="6858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" name="线条 1">
            <a:extLst>
              <a:ext uri="{FF2B5EF4-FFF2-40B4-BE49-F238E27FC236}">
                <a16:creationId xmlns:a16="http://schemas.microsoft.com/office/drawing/2014/main" id="{6A000BAE-E4B9-53C2-4772-6FDF9A05790B}"/>
              </a:ext>
            </a:extLst>
          </p:cNvPr>
          <p:cNvCxnSpPr/>
          <p:nvPr/>
        </p:nvCxnSpPr>
        <p:spPr>
          <a:xfrm>
            <a:off x="0" y="958850"/>
            <a:ext cx="12122150" cy="0"/>
          </a:xfrm>
          <a:prstGeom prst="line">
            <a:avLst/>
          </a:prstGeom>
          <a:noFill/>
          <a:ln w="28575" cap="sq">
            <a:solidFill>
              <a:schemeClr val="accent1"/>
            </a:solidFill>
            <a:prstDash val="solid"/>
            <a:miter/>
          </a:ln>
        </p:spPr>
      </p:cxnSp>
      <p:sp>
        <p:nvSpPr>
          <p:cNvPr id="10" name="Text 0"/>
          <p:cNvSpPr/>
          <p:nvPr/>
        </p:nvSpPr>
        <p:spPr>
          <a:xfrm>
            <a:off x="581995" y="214449"/>
            <a:ext cx="4961811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4000" b="1" dirty="0">
                <a:latin typeface="DengXian" panose="02010600030101010101" pitchFamily="2" charset="-122"/>
                <a:ea typeface="DengXian" panose="02010600030101010101" pitchFamily="2" charset="-122"/>
                <a:cs typeface="Lato Bold" pitchFamily="34" charset="-120"/>
              </a:rPr>
              <a:t>Base Legal Aplicável</a:t>
            </a:r>
            <a:endParaRPr lang="en-US" sz="4000" b="1" dirty="0"/>
          </a:p>
        </p:txBody>
      </p:sp>
      <p:sp>
        <p:nvSpPr>
          <p:cNvPr id="11" name="Shape 2">
            <a:extLst>
              <a:ext uri="{FF2B5EF4-FFF2-40B4-BE49-F238E27FC236}">
                <a16:creationId xmlns:a16="http://schemas.microsoft.com/office/drawing/2014/main" id="{1ED30110-019D-C127-4DBD-6C1F00AD1672}"/>
              </a:ext>
            </a:extLst>
          </p:cNvPr>
          <p:cNvSpPr/>
          <p:nvPr/>
        </p:nvSpPr>
        <p:spPr>
          <a:xfrm>
            <a:off x="465241" y="1062623"/>
            <a:ext cx="11440432" cy="1506736"/>
          </a:xfrm>
          <a:prstGeom prst="roundRect">
            <a:avLst>
              <a:gd name="adj" fmla="val 1976"/>
            </a:avLst>
          </a:prstGeom>
          <a:solidFill>
            <a:schemeClr val="accent3">
              <a:lumMod val="20000"/>
              <a:lumOff val="80000"/>
            </a:schemeClr>
          </a:solidFill>
          <a:ln w="22860">
            <a:solidFill>
              <a:srgbClr val="FF6600"/>
            </a:solidFill>
            <a:prstDash val="solid"/>
          </a:ln>
        </p:spPr>
      </p:sp>
      <p:sp>
        <p:nvSpPr>
          <p:cNvPr id="12" name="Shape 3">
            <a:extLst>
              <a:ext uri="{FF2B5EF4-FFF2-40B4-BE49-F238E27FC236}">
                <a16:creationId xmlns:a16="http://schemas.microsoft.com/office/drawing/2014/main" id="{210C8965-C3F8-9B4E-197A-D76EB1FCD689}"/>
              </a:ext>
            </a:extLst>
          </p:cNvPr>
          <p:cNvSpPr/>
          <p:nvPr/>
        </p:nvSpPr>
        <p:spPr>
          <a:xfrm>
            <a:off x="488100" y="1085483"/>
            <a:ext cx="763406" cy="1461016"/>
          </a:xfrm>
          <a:prstGeom prst="roundRect">
            <a:avLst>
              <a:gd name="adj" fmla="val 295"/>
            </a:avLst>
          </a:prstGeom>
          <a:solidFill>
            <a:srgbClr val="FFC000"/>
          </a:solidFill>
          <a:ln>
            <a:solidFill>
              <a:srgbClr val="FF6600"/>
            </a:solidFill>
          </a:ln>
        </p:spPr>
      </p:sp>
      <p:sp>
        <p:nvSpPr>
          <p:cNvPr id="13" name="Text 4">
            <a:extLst>
              <a:ext uri="{FF2B5EF4-FFF2-40B4-BE49-F238E27FC236}">
                <a16:creationId xmlns:a16="http://schemas.microsoft.com/office/drawing/2014/main" id="{53B32F5A-58D8-5901-7118-406B30B65D35}"/>
              </a:ext>
            </a:extLst>
          </p:cNvPr>
          <p:cNvSpPr/>
          <p:nvPr/>
        </p:nvSpPr>
        <p:spPr>
          <a:xfrm>
            <a:off x="736107" y="1629956"/>
            <a:ext cx="286263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2300" b="1" dirty="0">
                <a:latin typeface="DengXian" panose="02010600030101010101" pitchFamily="2" charset="-122"/>
                <a:ea typeface="DengXian" panose="02010600030101010101" pitchFamily="2" charset="-122"/>
                <a:cs typeface="Lato Bold" pitchFamily="34" charset="-120"/>
              </a:rPr>
              <a:t>1</a:t>
            </a:r>
            <a:endParaRPr lang="en-US" sz="2300" dirty="0"/>
          </a:p>
        </p:txBody>
      </p:sp>
      <p:sp>
        <p:nvSpPr>
          <p:cNvPr id="14" name="Text 5">
            <a:extLst>
              <a:ext uri="{FF2B5EF4-FFF2-40B4-BE49-F238E27FC236}">
                <a16:creationId xmlns:a16="http://schemas.microsoft.com/office/drawing/2014/main" id="{C38C669E-E8A4-9838-4809-5A2739E1EC55}"/>
              </a:ext>
            </a:extLst>
          </p:cNvPr>
          <p:cNvSpPr/>
          <p:nvPr/>
        </p:nvSpPr>
        <p:spPr>
          <a:xfrm>
            <a:off x="1480249" y="1283842"/>
            <a:ext cx="2385942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latin typeface="DengXian" panose="02010600030101010101" pitchFamily="2" charset="-122"/>
                <a:ea typeface="DengXian" panose="02010600030101010101" pitchFamily="2" charset="-122"/>
                <a:cs typeface="Lato Bold" pitchFamily="34" charset="-120"/>
              </a:rPr>
              <a:t>Constituição Federal</a:t>
            </a:r>
            <a:endParaRPr lang="en-US" sz="1950" dirty="0"/>
          </a:p>
        </p:txBody>
      </p:sp>
      <p:sp>
        <p:nvSpPr>
          <p:cNvPr id="15" name="Text 6">
            <a:extLst>
              <a:ext uri="{FF2B5EF4-FFF2-40B4-BE49-F238E27FC236}">
                <a16:creationId xmlns:a16="http://schemas.microsoft.com/office/drawing/2014/main" id="{8CEC35C1-590A-AA09-82E4-72E80E14283E}"/>
              </a:ext>
            </a:extLst>
          </p:cNvPr>
          <p:cNvSpPr/>
          <p:nvPr/>
        </p:nvSpPr>
        <p:spPr>
          <a:xfrm>
            <a:off x="1480249" y="1713062"/>
            <a:ext cx="10111388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b="1" dirty="0"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Artigo 70</a:t>
            </a:r>
            <a:r>
              <a:rPr lang="en-US" sz="1550" dirty="0"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 – Estabelece o sistema de controle interno e externo da Administração Pública, exigindo fiscalização contábil, financeira, orçamentária, operacional e patrimonial</a:t>
            </a:r>
            <a:endParaRPr lang="en-US" sz="1550" dirty="0"/>
          </a:p>
        </p:txBody>
      </p:sp>
      <p:sp>
        <p:nvSpPr>
          <p:cNvPr id="37" name="Shape 2">
            <a:extLst>
              <a:ext uri="{FF2B5EF4-FFF2-40B4-BE49-F238E27FC236}">
                <a16:creationId xmlns:a16="http://schemas.microsoft.com/office/drawing/2014/main" id="{E62A1D72-178A-A6F6-37F6-81D895778A9D}"/>
              </a:ext>
            </a:extLst>
          </p:cNvPr>
          <p:cNvSpPr/>
          <p:nvPr/>
        </p:nvSpPr>
        <p:spPr>
          <a:xfrm>
            <a:off x="465241" y="2741405"/>
            <a:ext cx="11440432" cy="1506736"/>
          </a:xfrm>
          <a:prstGeom prst="roundRect">
            <a:avLst>
              <a:gd name="adj" fmla="val 1976"/>
            </a:avLst>
          </a:prstGeom>
          <a:solidFill>
            <a:schemeClr val="accent3">
              <a:lumMod val="20000"/>
              <a:lumOff val="80000"/>
            </a:schemeClr>
          </a:solidFill>
          <a:ln w="22860">
            <a:solidFill>
              <a:srgbClr val="FF6600"/>
            </a:solidFill>
            <a:prstDash val="solid"/>
          </a:ln>
        </p:spPr>
      </p:sp>
      <p:sp>
        <p:nvSpPr>
          <p:cNvPr id="38" name="Shape 3">
            <a:extLst>
              <a:ext uri="{FF2B5EF4-FFF2-40B4-BE49-F238E27FC236}">
                <a16:creationId xmlns:a16="http://schemas.microsoft.com/office/drawing/2014/main" id="{964EB698-E261-89E4-B3D9-D8B550642CF2}"/>
              </a:ext>
            </a:extLst>
          </p:cNvPr>
          <p:cNvSpPr/>
          <p:nvPr/>
        </p:nvSpPr>
        <p:spPr>
          <a:xfrm>
            <a:off x="488100" y="2764265"/>
            <a:ext cx="763406" cy="1461016"/>
          </a:xfrm>
          <a:prstGeom prst="roundRect">
            <a:avLst>
              <a:gd name="adj" fmla="val 295"/>
            </a:avLst>
          </a:prstGeom>
          <a:solidFill>
            <a:srgbClr val="FFC000"/>
          </a:solidFill>
          <a:ln>
            <a:solidFill>
              <a:srgbClr val="FF6600"/>
            </a:solidFill>
          </a:ln>
        </p:spPr>
      </p:sp>
      <p:sp>
        <p:nvSpPr>
          <p:cNvPr id="39" name="Text 4">
            <a:extLst>
              <a:ext uri="{FF2B5EF4-FFF2-40B4-BE49-F238E27FC236}">
                <a16:creationId xmlns:a16="http://schemas.microsoft.com/office/drawing/2014/main" id="{D3653017-E11F-CEA8-9AF9-054D5F143411}"/>
              </a:ext>
            </a:extLst>
          </p:cNvPr>
          <p:cNvSpPr/>
          <p:nvPr/>
        </p:nvSpPr>
        <p:spPr>
          <a:xfrm>
            <a:off x="736107" y="3308738"/>
            <a:ext cx="286263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2300" b="1" dirty="0">
                <a:latin typeface="DengXian" panose="02010600030101010101" pitchFamily="2" charset="-122"/>
                <a:ea typeface="DengXian" panose="02010600030101010101" pitchFamily="2" charset="-122"/>
              </a:rPr>
              <a:t>2</a:t>
            </a:r>
            <a:endParaRPr lang="en-US" sz="2300" dirty="0"/>
          </a:p>
        </p:txBody>
      </p:sp>
      <p:sp>
        <p:nvSpPr>
          <p:cNvPr id="40" name="Text 5">
            <a:extLst>
              <a:ext uri="{FF2B5EF4-FFF2-40B4-BE49-F238E27FC236}">
                <a16:creationId xmlns:a16="http://schemas.microsoft.com/office/drawing/2014/main" id="{5D22D556-25A1-A95B-BBD3-ED75BF232215}"/>
              </a:ext>
            </a:extLst>
          </p:cNvPr>
          <p:cNvSpPr/>
          <p:nvPr/>
        </p:nvSpPr>
        <p:spPr>
          <a:xfrm>
            <a:off x="1480249" y="2962624"/>
            <a:ext cx="2385942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latin typeface="DengXian" panose="02010600030101010101" pitchFamily="2" charset="-122"/>
                <a:ea typeface="DengXian" panose="02010600030101010101" pitchFamily="2" charset="-122"/>
                <a:cs typeface="Lato Bold" pitchFamily="34" charset="-120"/>
              </a:rPr>
              <a:t>Lei 4.320/64</a:t>
            </a:r>
            <a:endParaRPr lang="en-US" sz="1950" dirty="0"/>
          </a:p>
        </p:txBody>
      </p:sp>
      <p:sp>
        <p:nvSpPr>
          <p:cNvPr id="41" name="Text 6">
            <a:extLst>
              <a:ext uri="{FF2B5EF4-FFF2-40B4-BE49-F238E27FC236}">
                <a16:creationId xmlns:a16="http://schemas.microsoft.com/office/drawing/2014/main" id="{20C1B9D3-8B17-FE5B-3C90-69A0B9982A35}"/>
              </a:ext>
            </a:extLst>
          </p:cNvPr>
          <p:cNvSpPr/>
          <p:nvPr/>
        </p:nvSpPr>
        <p:spPr>
          <a:xfrm>
            <a:off x="1480249" y="3391844"/>
            <a:ext cx="10111388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500"/>
              </a:lnSpc>
            </a:pPr>
            <a:r>
              <a:rPr lang="en-US" sz="1550" dirty="0"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Normatiza o controle patrimonial, </a:t>
            </a:r>
            <a:r>
              <a:rPr lang="en-US" sz="1550" dirty="0" err="1"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incluindo</a:t>
            </a:r>
            <a:r>
              <a:rPr lang="en-US" sz="1550" dirty="0"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 </a:t>
            </a:r>
            <a:r>
              <a:rPr lang="en-US" sz="1550" dirty="0" err="1"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registro</a:t>
            </a:r>
            <a:r>
              <a:rPr lang="en-US" sz="1550" dirty="0"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, </a:t>
            </a:r>
            <a:r>
              <a:rPr lang="en-US" sz="1550" dirty="0" err="1"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inventário</a:t>
            </a:r>
            <a:r>
              <a:rPr lang="en-US" sz="1550" dirty="0"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 e </a:t>
            </a:r>
            <a:r>
              <a:rPr lang="en-US" sz="1550" dirty="0" err="1"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responsabilização</a:t>
            </a:r>
            <a:r>
              <a:rPr lang="en-US" sz="1550" dirty="0"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 pela </a:t>
            </a:r>
            <a:r>
              <a:rPr lang="en-US" sz="1550" dirty="0" err="1"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guarda</a:t>
            </a:r>
            <a:r>
              <a:rPr lang="en-US" sz="1550" dirty="0"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 e </a:t>
            </a:r>
            <a:r>
              <a:rPr lang="en-US" sz="1550" dirty="0" err="1"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conservação</a:t>
            </a:r>
            <a:r>
              <a:rPr lang="en-US" sz="1550" dirty="0"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 dos bens </a:t>
            </a:r>
            <a:r>
              <a:rPr lang="en-US" sz="1550" dirty="0" err="1"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móveis</a:t>
            </a:r>
            <a:endParaRPr lang="en-US" sz="1550" dirty="0"/>
          </a:p>
        </p:txBody>
      </p:sp>
      <p:sp>
        <p:nvSpPr>
          <p:cNvPr id="42" name="Shape 2">
            <a:extLst>
              <a:ext uri="{FF2B5EF4-FFF2-40B4-BE49-F238E27FC236}">
                <a16:creationId xmlns:a16="http://schemas.microsoft.com/office/drawing/2014/main" id="{AB60F281-CFA7-6C90-FC26-76A2B6E3F2C9}"/>
              </a:ext>
            </a:extLst>
          </p:cNvPr>
          <p:cNvSpPr/>
          <p:nvPr/>
        </p:nvSpPr>
        <p:spPr>
          <a:xfrm>
            <a:off x="479101" y="4353151"/>
            <a:ext cx="11440432" cy="1506736"/>
          </a:xfrm>
          <a:prstGeom prst="roundRect">
            <a:avLst>
              <a:gd name="adj" fmla="val 1976"/>
            </a:avLst>
          </a:prstGeom>
          <a:solidFill>
            <a:schemeClr val="accent3">
              <a:lumMod val="20000"/>
              <a:lumOff val="80000"/>
            </a:schemeClr>
          </a:solidFill>
          <a:ln w="22860">
            <a:solidFill>
              <a:srgbClr val="FF6600"/>
            </a:solidFill>
            <a:prstDash val="solid"/>
          </a:ln>
        </p:spPr>
      </p:sp>
      <p:sp>
        <p:nvSpPr>
          <p:cNvPr id="43" name="Shape 3">
            <a:extLst>
              <a:ext uri="{FF2B5EF4-FFF2-40B4-BE49-F238E27FC236}">
                <a16:creationId xmlns:a16="http://schemas.microsoft.com/office/drawing/2014/main" id="{F2844390-6080-CD13-D029-5CB82E441C02}"/>
              </a:ext>
            </a:extLst>
          </p:cNvPr>
          <p:cNvSpPr/>
          <p:nvPr/>
        </p:nvSpPr>
        <p:spPr>
          <a:xfrm>
            <a:off x="501960" y="4376011"/>
            <a:ext cx="763406" cy="1461016"/>
          </a:xfrm>
          <a:prstGeom prst="roundRect">
            <a:avLst>
              <a:gd name="adj" fmla="val 295"/>
            </a:avLst>
          </a:prstGeom>
          <a:solidFill>
            <a:srgbClr val="FFC000"/>
          </a:solidFill>
          <a:ln>
            <a:solidFill>
              <a:srgbClr val="FF6600"/>
            </a:solidFill>
          </a:ln>
        </p:spPr>
      </p:sp>
      <p:sp>
        <p:nvSpPr>
          <p:cNvPr id="44" name="Text 4">
            <a:extLst>
              <a:ext uri="{FF2B5EF4-FFF2-40B4-BE49-F238E27FC236}">
                <a16:creationId xmlns:a16="http://schemas.microsoft.com/office/drawing/2014/main" id="{32D14F67-E0D8-A780-4725-E7C465398275}"/>
              </a:ext>
            </a:extLst>
          </p:cNvPr>
          <p:cNvSpPr/>
          <p:nvPr/>
        </p:nvSpPr>
        <p:spPr>
          <a:xfrm>
            <a:off x="749967" y="4920484"/>
            <a:ext cx="286263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2300" dirty="0"/>
              <a:t>3</a:t>
            </a:r>
          </a:p>
        </p:txBody>
      </p:sp>
      <p:sp>
        <p:nvSpPr>
          <p:cNvPr id="45" name="Text 5">
            <a:extLst>
              <a:ext uri="{FF2B5EF4-FFF2-40B4-BE49-F238E27FC236}">
                <a16:creationId xmlns:a16="http://schemas.microsoft.com/office/drawing/2014/main" id="{BC93B648-9E7B-1EEC-DD61-3FC473FD609E}"/>
              </a:ext>
            </a:extLst>
          </p:cNvPr>
          <p:cNvSpPr/>
          <p:nvPr/>
        </p:nvSpPr>
        <p:spPr>
          <a:xfrm>
            <a:off x="1494109" y="4574370"/>
            <a:ext cx="2385942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400"/>
              </a:lnSpc>
            </a:pPr>
            <a:r>
              <a:rPr lang="en-US" sz="1950" b="1" dirty="0">
                <a:latin typeface="DengXian" panose="02010600030101010101" pitchFamily="2" charset="-122"/>
                <a:ea typeface="DengXian" panose="02010600030101010101" pitchFamily="2" charset="-122"/>
                <a:cs typeface="Lato Bold" pitchFamily="34" charset="-120"/>
              </a:rPr>
              <a:t>Lei de </a:t>
            </a:r>
            <a:r>
              <a:rPr lang="en-US" sz="1950" b="1" dirty="0" err="1">
                <a:latin typeface="DengXian" panose="02010600030101010101" pitchFamily="2" charset="-122"/>
                <a:ea typeface="DengXian" panose="02010600030101010101" pitchFamily="2" charset="-122"/>
                <a:cs typeface="Lato Bold" pitchFamily="34" charset="-120"/>
              </a:rPr>
              <a:t>Responsabilidade</a:t>
            </a:r>
            <a:r>
              <a:rPr lang="en-US" sz="1950" b="1" dirty="0">
                <a:latin typeface="DengXian" panose="02010600030101010101" pitchFamily="2" charset="-122"/>
                <a:ea typeface="DengXian" panose="02010600030101010101" pitchFamily="2" charset="-122"/>
                <a:cs typeface="Lato Bold" pitchFamily="34" charset="-120"/>
              </a:rPr>
              <a:t> Fiscal</a:t>
            </a:r>
            <a:endParaRPr lang="en-US" sz="1950" dirty="0"/>
          </a:p>
        </p:txBody>
      </p:sp>
      <p:sp>
        <p:nvSpPr>
          <p:cNvPr id="46" name="Text 6">
            <a:extLst>
              <a:ext uri="{FF2B5EF4-FFF2-40B4-BE49-F238E27FC236}">
                <a16:creationId xmlns:a16="http://schemas.microsoft.com/office/drawing/2014/main" id="{FFE9B1D7-844A-766B-236C-10683EF57317}"/>
              </a:ext>
            </a:extLst>
          </p:cNvPr>
          <p:cNvSpPr/>
          <p:nvPr/>
        </p:nvSpPr>
        <p:spPr>
          <a:xfrm>
            <a:off x="1494109" y="5003590"/>
            <a:ext cx="10111388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500"/>
              </a:lnSpc>
            </a:pPr>
            <a:r>
              <a:rPr lang="en-US" sz="1550" dirty="0" err="1"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Determina</a:t>
            </a:r>
            <a:r>
              <a:rPr lang="en-US" sz="1550" dirty="0"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 </a:t>
            </a:r>
            <a:r>
              <a:rPr lang="en-US" sz="1550" dirty="0" err="1"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ação</a:t>
            </a:r>
            <a:r>
              <a:rPr lang="en-US" sz="1550" dirty="0"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 </a:t>
            </a:r>
            <a:r>
              <a:rPr lang="en-US" sz="1550" dirty="0" err="1"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planejada</a:t>
            </a:r>
            <a:r>
              <a:rPr lang="en-US" sz="1550" dirty="0"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 e transparente com </a:t>
            </a:r>
            <a:r>
              <a:rPr lang="en-US" sz="1550" dirty="0" err="1"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observância</a:t>
            </a:r>
            <a:r>
              <a:rPr lang="en-US" sz="1550" dirty="0"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 </a:t>
            </a:r>
            <a:r>
              <a:rPr lang="en-US" sz="1550" dirty="0" err="1"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aos</a:t>
            </a:r>
            <a:r>
              <a:rPr lang="en-US" sz="1550" dirty="0"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 </a:t>
            </a:r>
            <a:r>
              <a:rPr lang="en-US" sz="1550" dirty="0" err="1"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princípios</a:t>
            </a:r>
            <a:r>
              <a:rPr lang="en-US" sz="1550" dirty="0"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 da eficiência e economicidade na gestão dos recursos públicos</a:t>
            </a:r>
            <a:endParaRPr lang="en-US" sz="1550" dirty="0"/>
          </a:p>
        </p:txBody>
      </p:sp>
    </p:spTree>
    <p:extLst>
      <p:ext uri="{BB962C8B-B14F-4D97-AF65-F5344CB8AC3E}">
        <p14:creationId xmlns:p14="http://schemas.microsoft.com/office/powerpoint/2010/main" val="18857480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AFDB46-CE83-9D36-3B91-46825DCB92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oogle Shape;61;p14">
            <a:extLst>
              <a:ext uri="{FF2B5EF4-FFF2-40B4-BE49-F238E27FC236}">
                <a16:creationId xmlns:a16="http://schemas.microsoft.com/office/drawing/2014/main" id="{A03B781B-362F-386D-085B-21F14D9D1542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" y="0"/>
            <a:ext cx="1219199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标题 1">
            <a:extLst>
              <a:ext uri="{FF2B5EF4-FFF2-40B4-BE49-F238E27FC236}">
                <a16:creationId xmlns:a16="http://schemas.microsoft.com/office/drawing/2014/main" id="{D0D1ED81-4CB5-5B91-EBE8-2E862D0E6579}"/>
              </a:ext>
            </a:extLst>
          </p:cNvPr>
          <p:cNvSpPr txBox="1"/>
          <p:nvPr/>
        </p:nvSpPr>
        <p:spPr>
          <a:xfrm>
            <a:off x="471485" y="592521"/>
            <a:ext cx="10671175" cy="46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>
              <a:lnSpc>
                <a:spcPts val="4850"/>
              </a:lnSpc>
            </a:pPr>
            <a:r>
              <a:rPr lang="en-US" sz="4000" b="1" dirty="0">
                <a:solidFill>
                  <a:srgbClr val="282824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Lato Bold" pitchFamily="34" charset="-120"/>
              </a:rPr>
              <a:t>Problemas </a:t>
            </a:r>
            <a:r>
              <a:rPr lang="en-US" sz="4000" b="1" dirty="0" err="1">
                <a:solidFill>
                  <a:srgbClr val="282824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Lato Bold" pitchFamily="34" charset="-120"/>
              </a:rPr>
              <a:t>Comuns</a:t>
            </a:r>
            <a:r>
              <a:rPr lang="en-US" sz="4000" b="1" dirty="0">
                <a:solidFill>
                  <a:srgbClr val="282824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Lato Bold" pitchFamily="34" charset="-120"/>
              </a:rPr>
              <a:t> na </a:t>
            </a:r>
            <a:r>
              <a:rPr lang="en-US" sz="4000" b="1" dirty="0" err="1">
                <a:solidFill>
                  <a:srgbClr val="282824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Lato Bold" pitchFamily="34" charset="-120"/>
              </a:rPr>
              <a:t>Documentação</a:t>
            </a:r>
            <a:endParaRPr lang="en-US" sz="4000" dirty="0"/>
          </a:p>
          <a:p>
            <a:pPr algn="l">
              <a:lnSpc>
                <a:spcPct val="110000"/>
              </a:lnSpc>
            </a:pPr>
            <a:endParaRPr kumimoji="1" lang="zh-CN" altLang="en-US" sz="4000" dirty="0"/>
          </a:p>
        </p:txBody>
      </p:sp>
      <p:cxnSp>
        <p:nvCxnSpPr>
          <p:cNvPr id="7" name="线条 1">
            <a:extLst>
              <a:ext uri="{FF2B5EF4-FFF2-40B4-BE49-F238E27FC236}">
                <a16:creationId xmlns:a16="http://schemas.microsoft.com/office/drawing/2014/main" id="{69BF3167-A7D1-5F61-D013-7EED1C638D0D}"/>
              </a:ext>
            </a:extLst>
          </p:cNvPr>
          <p:cNvCxnSpPr/>
          <p:nvPr/>
        </p:nvCxnSpPr>
        <p:spPr>
          <a:xfrm>
            <a:off x="0" y="958850"/>
            <a:ext cx="12122150" cy="0"/>
          </a:xfrm>
          <a:prstGeom prst="line">
            <a:avLst/>
          </a:prstGeom>
          <a:noFill/>
          <a:ln w="28575" cap="sq">
            <a:solidFill>
              <a:schemeClr val="accent1"/>
            </a:solidFill>
            <a:prstDash val="solid"/>
            <a:miter/>
          </a:ln>
        </p:spPr>
      </p:cxnSp>
      <p:sp>
        <p:nvSpPr>
          <p:cNvPr id="2" name="Text 1"/>
          <p:cNvSpPr/>
          <p:nvPr/>
        </p:nvSpPr>
        <p:spPr>
          <a:xfrm>
            <a:off x="271276" y="1114285"/>
            <a:ext cx="1158240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endParaRPr lang="en-US" sz="2000" dirty="0"/>
          </a:p>
        </p:txBody>
      </p:sp>
      <p:sp>
        <p:nvSpPr>
          <p:cNvPr id="11" name="Text 2"/>
          <p:cNvSpPr/>
          <p:nvPr/>
        </p:nvSpPr>
        <p:spPr>
          <a:xfrm>
            <a:off x="368034" y="1762266"/>
            <a:ext cx="2174659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000" b="1" dirty="0">
                <a:latin typeface="DengXian" panose="02010600030101010101" pitchFamily="2" charset="-122"/>
                <a:ea typeface="DengXian" panose="02010600030101010101" pitchFamily="2" charset="-122"/>
                <a:cs typeface="Lato Bold" pitchFamily="34" charset="-120"/>
              </a:rPr>
              <a:t>Formulários Incompletos</a:t>
            </a:r>
            <a:endParaRPr lang="en-US" sz="2000" dirty="0"/>
          </a:p>
        </p:txBody>
      </p:sp>
      <p:sp>
        <p:nvSpPr>
          <p:cNvPr id="12" name="Text 3"/>
          <p:cNvSpPr/>
          <p:nvPr/>
        </p:nvSpPr>
        <p:spPr>
          <a:xfrm>
            <a:off x="368034" y="2191486"/>
            <a:ext cx="6046935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Campos essenciais deixados em branco ou preenchidos de forma genérica que não permite análise posterior</a:t>
            </a:r>
            <a:endParaRPr lang="en-US" sz="2000" dirty="0"/>
          </a:p>
        </p:txBody>
      </p:sp>
      <p:sp>
        <p:nvSpPr>
          <p:cNvPr id="14" name="Text 4"/>
          <p:cNvSpPr/>
          <p:nvPr/>
        </p:nvSpPr>
        <p:spPr>
          <a:xfrm>
            <a:off x="6414969" y="1751614"/>
            <a:ext cx="20334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000" b="1" dirty="0">
                <a:latin typeface="DengXian" panose="02010600030101010101" pitchFamily="2" charset="-122"/>
                <a:ea typeface="DengXian" panose="02010600030101010101" pitchFamily="2" charset="-122"/>
                <a:cs typeface="Lato Bold" pitchFamily="34" charset="-120"/>
              </a:rPr>
              <a:t>Ausência de Assinatura</a:t>
            </a:r>
            <a:endParaRPr lang="en-US" sz="2000" dirty="0"/>
          </a:p>
        </p:txBody>
      </p:sp>
      <p:sp>
        <p:nvSpPr>
          <p:cNvPr id="15" name="Text 5"/>
          <p:cNvSpPr/>
          <p:nvPr/>
        </p:nvSpPr>
        <p:spPr>
          <a:xfrm>
            <a:off x="6414969" y="2180834"/>
            <a:ext cx="5438707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Documentos sem identificação e assinatura dos responsáveis, comprometendo responsabilização</a:t>
            </a:r>
            <a:endParaRPr lang="en-US" sz="2000" dirty="0"/>
          </a:p>
        </p:txBody>
      </p:sp>
      <p:sp>
        <p:nvSpPr>
          <p:cNvPr id="17" name="Text 6"/>
          <p:cNvSpPr/>
          <p:nvPr/>
        </p:nvSpPr>
        <p:spPr>
          <a:xfrm>
            <a:off x="402588" y="3396806"/>
            <a:ext cx="1955691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000" b="1" dirty="0">
                <a:latin typeface="DengXian" panose="02010600030101010101" pitchFamily="2" charset="-122"/>
                <a:ea typeface="DengXian" panose="02010600030101010101" pitchFamily="2" charset="-122"/>
                <a:cs typeface="Lato Bold" pitchFamily="34" charset="-120"/>
              </a:rPr>
              <a:t>Falta de Conferência</a:t>
            </a:r>
            <a:endParaRPr lang="en-US" sz="2000" dirty="0"/>
          </a:p>
        </p:txBody>
      </p:sp>
      <p:sp>
        <p:nvSpPr>
          <p:cNvPr id="38" name="Text 7"/>
          <p:cNvSpPr/>
          <p:nvPr/>
        </p:nvSpPr>
        <p:spPr>
          <a:xfrm>
            <a:off x="402589" y="3826027"/>
            <a:ext cx="6012380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Inexistência de validação cruzada entre diferentes registros para identificar inconsistências</a:t>
            </a:r>
            <a:endParaRPr lang="en-US" sz="2000" dirty="0"/>
          </a:p>
        </p:txBody>
      </p:sp>
      <p:sp>
        <p:nvSpPr>
          <p:cNvPr id="40" name="Text 8"/>
          <p:cNvSpPr/>
          <p:nvPr/>
        </p:nvSpPr>
        <p:spPr>
          <a:xfrm>
            <a:off x="6449523" y="3386154"/>
            <a:ext cx="1955691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000" b="1" dirty="0">
                <a:latin typeface="DengXian" panose="02010600030101010101" pitchFamily="2" charset="-122"/>
                <a:ea typeface="DengXian" panose="02010600030101010101" pitchFamily="2" charset="-122"/>
                <a:cs typeface="Lato Bold" pitchFamily="34" charset="-120"/>
              </a:rPr>
              <a:t>Controles Paralelos</a:t>
            </a:r>
            <a:endParaRPr lang="en-US" sz="2000" dirty="0"/>
          </a:p>
        </p:txBody>
      </p:sp>
      <p:sp>
        <p:nvSpPr>
          <p:cNvPr id="41" name="Text 9"/>
          <p:cNvSpPr/>
          <p:nvPr/>
        </p:nvSpPr>
        <p:spPr>
          <a:xfrm>
            <a:off x="6449524" y="3815375"/>
            <a:ext cx="5404152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Sistemas informais mantidos individualmente sem integração com processos oficiais</a:t>
            </a:r>
            <a:endParaRPr lang="en-US" sz="2000" dirty="0"/>
          </a:p>
        </p:txBody>
      </p:sp>
      <p:sp>
        <p:nvSpPr>
          <p:cNvPr id="42" name="Shape 10"/>
          <p:cNvSpPr/>
          <p:nvPr/>
        </p:nvSpPr>
        <p:spPr>
          <a:xfrm>
            <a:off x="1042014" y="4734277"/>
            <a:ext cx="10281621" cy="32385"/>
          </a:xfrm>
          <a:prstGeom prst="rect">
            <a:avLst/>
          </a:prstGeom>
          <a:solidFill>
            <a:srgbClr val="4A4A45">
              <a:alpha val="50000"/>
            </a:srgbClr>
          </a:solidFill>
          <a:ln/>
        </p:spPr>
      </p:sp>
      <p:sp>
        <p:nvSpPr>
          <p:cNvPr id="43" name="Text 11"/>
          <p:cNvSpPr/>
          <p:nvPr/>
        </p:nvSpPr>
        <p:spPr>
          <a:xfrm>
            <a:off x="368034" y="4954290"/>
            <a:ext cx="1116598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500"/>
              </a:lnSpc>
              <a:buNone/>
            </a:pPr>
            <a:r>
              <a:rPr lang="en-US" sz="2000" b="1" dirty="0"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Impacto Legal:</a:t>
            </a:r>
            <a:r>
              <a:rPr lang="en-US" sz="2000" dirty="0"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 A ausência de documentação adequada inviabiliza a demonstração de regularidade dos procedimentos e expõe o gestor a questionamentos do Tribunal de Contas e eventual responsabilização por falta de controle.</a:t>
            </a:r>
            <a:endParaRPr lang="en-US" sz="2000" dirty="0"/>
          </a:p>
        </p:txBody>
      </p:sp>
      <p:sp>
        <p:nvSpPr>
          <p:cNvPr id="45" name="CaixaDeTexto 44">
            <a:extLst>
              <a:ext uri="{FF2B5EF4-FFF2-40B4-BE49-F238E27FC236}">
                <a16:creationId xmlns:a16="http://schemas.microsoft.com/office/drawing/2014/main" id="{39C939EC-4A11-7E25-035A-6ADD8DE6815D}"/>
              </a:ext>
            </a:extLst>
          </p:cNvPr>
          <p:cNvSpPr txBox="1"/>
          <p:nvPr/>
        </p:nvSpPr>
        <p:spPr>
          <a:xfrm>
            <a:off x="329332" y="975921"/>
            <a:ext cx="11524344" cy="7219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lnSpc>
                <a:spcPts val="2500"/>
              </a:lnSpc>
              <a:buNone/>
            </a:pPr>
            <a:r>
              <a:rPr lang="en-US" sz="2000" dirty="0">
                <a:solidFill>
                  <a:srgbClr val="4A4A45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O </a:t>
            </a:r>
            <a:r>
              <a:rPr lang="en-US" sz="2000" dirty="0" err="1">
                <a:solidFill>
                  <a:srgbClr val="4A4A45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diagnóstico</a:t>
            </a:r>
            <a:r>
              <a:rPr lang="en-US" sz="2000" dirty="0">
                <a:solidFill>
                  <a:srgbClr val="4A4A45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 </a:t>
            </a:r>
            <a:r>
              <a:rPr lang="en-US" sz="2000" dirty="0" err="1">
                <a:solidFill>
                  <a:srgbClr val="4A4A45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frequentemente</a:t>
            </a:r>
            <a:r>
              <a:rPr lang="en-US" sz="2000" dirty="0">
                <a:solidFill>
                  <a:srgbClr val="4A4A45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 </a:t>
            </a:r>
            <a:r>
              <a:rPr lang="en-US" sz="2000" dirty="0" err="1">
                <a:solidFill>
                  <a:srgbClr val="4A4A45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identifica</a:t>
            </a:r>
            <a:r>
              <a:rPr lang="en-US" sz="2000" dirty="0">
                <a:solidFill>
                  <a:srgbClr val="4A4A45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 </a:t>
            </a:r>
            <a:r>
              <a:rPr lang="en-US" sz="2000" dirty="0" err="1">
                <a:solidFill>
                  <a:srgbClr val="4A4A45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falhas</a:t>
            </a:r>
            <a:r>
              <a:rPr lang="en-US" sz="2000" dirty="0">
                <a:solidFill>
                  <a:srgbClr val="4A4A45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 na gestão documental </a:t>
            </a:r>
            <a:r>
              <a:rPr lang="en-US" sz="2000" dirty="0" err="1">
                <a:solidFill>
                  <a:srgbClr val="4A4A45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que</a:t>
            </a:r>
            <a:r>
              <a:rPr lang="en-US" sz="2000" dirty="0">
                <a:solidFill>
                  <a:srgbClr val="4A4A45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 </a:t>
            </a:r>
            <a:r>
              <a:rPr lang="en-US" sz="2000" dirty="0" err="1">
                <a:solidFill>
                  <a:srgbClr val="4A4A45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comprometem</a:t>
            </a:r>
            <a:r>
              <a:rPr lang="en-US" sz="2000" dirty="0">
                <a:solidFill>
                  <a:srgbClr val="4A4A45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 a </a:t>
            </a:r>
            <a:r>
              <a:rPr lang="en-US" sz="2000" dirty="0" err="1">
                <a:solidFill>
                  <a:srgbClr val="4A4A45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rastreabilidade</a:t>
            </a:r>
            <a:r>
              <a:rPr lang="en-US" sz="2000" dirty="0">
                <a:solidFill>
                  <a:srgbClr val="4A4A45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 e </a:t>
            </a:r>
            <a:r>
              <a:rPr lang="en-US" sz="2000" dirty="0" err="1">
                <a:solidFill>
                  <a:srgbClr val="4A4A45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facilitam</a:t>
            </a:r>
            <a:r>
              <a:rPr lang="en-US" sz="2000" dirty="0">
                <a:solidFill>
                  <a:srgbClr val="4A4A45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 </a:t>
            </a:r>
            <a:r>
              <a:rPr lang="en-US" sz="2000" dirty="0" err="1">
                <a:solidFill>
                  <a:srgbClr val="4A4A45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irregularidades</a:t>
            </a:r>
            <a:r>
              <a:rPr lang="en-US" sz="2000" dirty="0">
                <a:solidFill>
                  <a:srgbClr val="4A4A45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748191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
            <a:extLst>
              <a:ext uri="{FF2B5EF4-FFF2-40B4-BE49-F238E27FC236}">
                <a16:creationId xmlns:a16="http://schemas.microsoft.com/office/drawing/2014/main" id="{9722E728-D2AB-3D11-6BDF-EF75280607A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-2061497" y="-20601916"/>
            <a:ext cx="16930358" cy="33860716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8BA84072-19A6-6727-361D-F4A5C6556582}"/>
              </a:ext>
            </a:extLst>
          </p:cNvPr>
          <p:cNvSpPr txBox="1"/>
          <p:nvPr/>
        </p:nvSpPr>
        <p:spPr>
          <a:xfrm>
            <a:off x="133350" y="2620277"/>
            <a:ext cx="1192530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6000" b="1" dirty="0">
                <a:effectLst/>
                <a:latin typeface="DengXian" panose="02010600030101010101" pitchFamily="2" charset="-122"/>
                <a:ea typeface="DengXian" panose="02010600030101010101" pitchFamily="2" charset="-122"/>
                <a:cs typeface="Times New Roman" panose="02020603050405020304" pitchFamily="18" charset="0"/>
              </a:rPr>
              <a:t>Relacionamento com oficinas, contratos vigentes e prestadores</a:t>
            </a:r>
            <a:endParaRPr lang="pt-BR" sz="6000" b="1" dirty="0"/>
          </a:p>
        </p:txBody>
      </p:sp>
      <p:sp>
        <p:nvSpPr>
          <p:cNvPr id="7" name="Text 3"/>
          <p:cNvSpPr/>
          <p:nvPr/>
        </p:nvSpPr>
        <p:spPr>
          <a:xfrm>
            <a:off x="1095395" y="4795480"/>
            <a:ext cx="10140910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500"/>
              </a:lnSpc>
              <a:buNone/>
            </a:pPr>
            <a:r>
              <a:rPr lang="en-US" sz="3000" b="1" dirty="0"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A gestão adequada dos contratos de manutenção e prestação de serviços à frota é essencial para garantir qualidade, economicidade e regularidade perante os órgãos de controle.</a:t>
            </a:r>
            <a:endParaRPr lang="en-US" sz="3000" b="1" dirty="0"/>
          </a:p>
        </p:txBody>
      </p:sp>
      <p:cxnSp>
        <p:nvCxnSpPr>
          <p:cNvPr id="5" name="线条 1">
            <a:extLst>
              <a:ext uri="{FF2B5EF4-FFF2-40B4-BE49-F238E27FC236}">
                <a16:creationId xmlns:a16="http://schemas.microsoft.com/office/drawing/2014/main" id="{D8C5770C-8413-AF5B-F6BD-9AA8EE96DEB0}"/>
              </a:ext>
            </a:extLst>
          </p:cNvPr>
          <p:cNvCxnSpPr/>
          <p:nvPr/>
        </p:nvCxnSpPr>
        <p:spPr>
          <a:xfrm>
            <a:off x="69850" y="365949"/>
            <a:ext cx="12122150" cy="0"/>
          </a:xfrm>
          <a:prstGeom prst="line">
            <a:avLst/>
          </a:prstGeom>
          <a:noFill/>
          <a:ln w="28575" cap="sq">
            <a:solidFill>
              <a:schemeClr val="accent1"/>
            </a:solidFill>
            <a:prstDash val="solid"/>
            <a:miter/>
          </a:ln>
        </p:spPr>
      </p:cxnSp>
      <p:sp>
        <p:nvSpPr>
          <p:cNvPr id="6" name="标题 1">
            <a:extLst>
              <a:ext uri="{FF2B5EF4-FFF2-40B4-BE49-F238E27FC236}">
                <a16:creationId xmlns:a16="http://schemas.microsoft.com/office/drawing/2014/main" id="{A6BC4B5E-F35B-409C-0303-57C16E422525}"/>
              </a:ext>
            </a:extLst>
          </p:cNvPr>
          <p:cNvSpPr txBox="1"/>
          <p:nvPr/>
        </p:nvSpPr>
        <p:spPr>
          <a:xfrm>
            <a:off x="5208012" y="204991"/>
            <a:ext cx="1915676" cy="1915676"/>
          </a:xfrm>
          <a:prstGeom prst="ellipse">
            <a:avLst/>
          </a:pr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标题 1">
            <a:extLst>
              <a:ext uri="{FF2B5EF4-FFF2-40B4-BE49-F238E27FC236}">
                <a16:creationId xmlns:a16="http://schemas.microsoft.com/office/drawing/2014/main" id="{2B83E42D-3FE1-D3EA-DD88-B10C209E14B0}"/>
              </a:ext>
            </a:extLst>
          </p:cNvPr>
          <p:cNvSpPr txBox="1"/>
          <p:nvPr/>
        </p:nvSpPr>
        <p:spPr>
          <a:xfrm>
            <a:off x="4904740" y="307269"/>
            <a:ext cx="2218948" cy="1414512"/>
          </a:xfrm>
          <a:prstGeom prst="rect">
            <a:avLst/>
          </a:prstGeom>
          <a:noFill/>
          <a:ln w="12700" cap="sq">
            <a:noFill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kumimoji="1" lang="en-US" altLang="zh-CN" sz="9600" dirty="0">
                <a:ln w="12700">
                  <a:noFill/>
                </a:ln>
                <a:latin typeface="DengXian" panose="02010600030101010101" pitchFamily="2" charset="-122"/>
                <a:ea typeface="DengXian" panose="02010600030101010101" pitchFamily="2" charset="-122"/>
                <a:cs typeface="Barlow-Black"/>
              </a:rPr>
              <a:t> 08</a:t>
            </a:r>
            <a:endParaRPr kumimoji="1" lang="zh-CN" altLang="en-US" dirty="0"/>
          </a:p>
        </p:txBody>
      </p:sp>
      <p:sp>
        <p:nvSpPr>
          <p:cNvPr id="9" name="标题 1">
            <a:extLst>
              <a:ext uri="{FF2B5EF4-FFF2-40B4-BE49-F238E27FC236}">
                <a16:creationId xmlns:a16="http://schemas.microsoft.com/office/drawing/2014/main" id="{1E41F2EA-B709-1A00-2ABA-A3DC9C2EBAAB}"/>
              </a:ext>
            </a:extLst>
          </p:cNvPr>
          <p:cNvSpPr txBox="1"/>
          <p:nvPr/>
        </p:nvSpPr>
        <p:spPr>
          <a:xfrm>
            <a:off x="3653272" y="0"/>
            <a:ext cx="419100" cy="419100"/>
          </a:xfrm>
          <a:prstGeom prst="ellipse">
            <a:avLst/>
          </a:prstGeom>
          <a:solidFill>
            <a:schemeClr val="accent2"/>
          </a:solidFill>
          <a:ln w="12700" cap="sq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4042815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E1989A-D6D2-BC3D-09D1-FAD49CAD0E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61;p14">
            <a:extLst>
              <a:ext uri="{FF2B5EF4-FFF2-40B4-BE49-F238E27FC236}">
                <a16:creationId xmlns:a16="http://schemas.microsoft.com/office/drawing/2014/main" id="{0073400B-28E0-4A2E-F88A-998E58F51D55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" y="0"/>
            <a:ext cx="1219199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标题 1">
            <a:extLst>
              <a:ext uri="{FF2B5EF4-FFF2-40B4-BE49-F238E27FC236}">
                <a16:creationId xmlns:a16="http://schemas.microsoft.com/office/drawing/2014/main" id="{973DA35E-0344-4CCB-2ACD-9FA798D50847}"/>
              </a:ext>
            </a:extLst>
          </p:cNvPr>
          <p:cNvSpPr txBox="1"/>
          <p:nvPr/>
        </p:nvSpPr>
        <p:spPr>
          <a:xfrm>
            <a:off x="419695" y="569416"/>
            <a:ext cx="10671175" cy="46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4000" b="1" dirty="0" err="1">
                <a:latin typeface="DengXian" panose="02010600030101010101" pitchFamily="2" charset="-122"/>
                <a:ea typeface="DengXian" panose="02010600030101010101" pitchFamily="2" charset="-122"/>
                <a:cs typeface="Lato Bold" pitchFamily="34" charset="-120"/>
              </a:rPr>
              <a:t>Avaliação</a:t>
            </a:r>
            <a:r>
              <a:rPr lang="en-US" sz="4000" b="1" dirty="0">
                <a:latin typeface="DengXian" panose="02010600030101010101" pitchFamily="2" charset="-122"/>
                <a:ea typeface="DengXian" panose="02010600030101010101" pitchFamily="2" charset="-122"/>
                <a:cs typeface="Lato Bold" pitchFamily="34" charset="-120"/>
              </a:rPr>
              <a:t> dos </a:t>
            </a:r>
            <a:r>
              <a:rPr lang="en-US" sz="4000" b="1" dirty="0" err="1">
                <a:latin typeface="DengXian" panose="02010600030101010101" pitchFamily="2" charset="-122"/>
                <a:ea typeface="DengXian" panose="02010600030101010101" pitchFamily="2" charset="-122"/>
                <a:cs typeface="Lato Bold" pitchFamily="34" charset="-120"/>
              </a:rPr>
              <a:t>Contratos</a:t>
            </a:r>
            <a:r>
              <a:rPr lang="en-US" sz="4000" b="1" dirty="0">
                <a:latin typeface="DengXian" panose="02010600030101010101" pitchFamily="2" charset="-122"/>
                <a:ea typeface="DengXian" panose="02010600030101010101" pitchFamily="2" charset="-122"/>
                <a:cs typeface="Lato Bold" pitchFamily="34" charset="-120"/>
              </a:rPr>
              <a:t> </a:t>
            </a:r>
            <a:r>
              <a:rPr lang="en-US" sz="4000" b="1" dirty="0" err="1">
                <a:latin typeface="DengXian" panose="02010600030101010101" pitchFamily="2" charset="-122"/>
                <a:ea typeface="DengXian" panose="02010600030101010101" pitchFamily="2" charset="-122"/>
                <a:cs typeface="Lato Bold" pitchFamily="34" charset="-120"/>
              </a:rPr>
              <a:t>Vigentes</a:t>
            </a:r>
            <a:endParaRPr lang="en-US" sz="4000" dirty="0"/>
          </a:p>
          <a:p>
            <a:pPr algn="l">
              <a:lnSpc>
                <a:spcPct val="110000"/>
              </a:lnSpc>
            </a:pPr>
            <a:endParaRPr kumimoji="1" lang="zh-CN" altLang="en-US" sz="4000" dirty="0"/>
          </a:p>
        </p:txBody>
      </p:sp>
      <p:cxnSp>
        <p:nvCxnSpPr>
          <p:cNvPr id="8" name="线条 1">
            <a:extLst>
              <a:ext uri="{FF2B5EF4-FFF2-40B4-BE49-F238E27FC236}">
                <a16:creationId xmlns:a16="http://schemas.microsoft.com/office/drawing/2014/main" id="{75383F8F-A92A-3313-2465-7322E88580A5}"/>
              </a:ext>
            </a:extLst>
          </p:cNvPr>
          <p:cNvCxnSpPr/>
          <p:nvPr/>
        </p:nvCxnSpPr>
        <p:spPr>
          <a:xfrm>
            <a:off x="0" y="958850"/>
            <a:ext cx="12122150" cy="0"/>
          </a:xfrm>
          <a:prstGeom prst="line">
            <a:avLst/>
          </a:prstGeom>
          <a:noFill/>
          <a:ln w="28575" cap="sq">
            <a:solidFill>
              <a:schemeClr val="accent1"/>
            </a:solidFill>
            <a:prstDash val="solid"/>
            <a:miter/>
          </a:ln>
        </p:spPr>
      </p:cxn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0F4801BD-892C-6817-0E8B-A7F0A6A9C794}"/>
              </a:ext>
            </a:extLst>
          </p:cNvPr>
          <p:cNvSpPr txBox="1"/>
          <p:nvPr/>
        </p:nvSpPr>
        <p:spPr>
          <a:xfrm>
            <a:off x="317500" y="1115980"/>
            <a:ext cx="11531600" cy="7219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lnSpc>
                <a:spcPts val="2500"/>
              </a:lnSpc>
              <a:buNone/>
            </a:pPr>
            <a:r>
              <a:rPr lang="en-US" sz="2000" dirty="0"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O </a:t>
            </a:r>
            <a:r>
              <a:rPr lang="en-US" sz="2000" dirty="0" err="1"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diagnóstico</a:t>
            </a:r>
            <a:r>
              <a:rPr lang="en-US" sz="2000" dirty="0"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 </a:t>
            </a:r>
            <a:r>
              <a:rPr lang="en-US" sz="2000" dirty="0" err="1"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deve</a:t>
            </a:r>
            <a:r>
              <a:rPr lang="en-US" sz="2000" dirty="0"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 </a:t>
            </a:r>
            <a:r>
              <a:rPr lang="en-US" sz="2000" dirty="0" err="1"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incluir</a:t>
            </a:r>
            <a:r>
              <a:rPr lang="en-US" sz="2000" dirty="0"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 </a:t>
            </a:r>
            <a:r>
              <a:rPr lang="en-US" sz="2000" dirty="0" err="1"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análise</a:t>
            </a:r>
            <a:r>
              <a:rPr lang="en-US" sz="2000" dirty="0"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 </a:t>
            </a:r>
            <a:r>
              <a:rPr lang="en-US" sz="2000" dirty="0" err="1"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criteriosa</a:t>
            </a:r>
            <a:r>
              <a:rPr lang="en-US" sz="2000" dirty="0"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 de </a:t>
            </a:r>
            <a:r>
              <a:rPr lang="en-US" sz="2000" dirty="0" err="1"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todos</a:t>
            </a:r>
            <a:r>
              <a:rPr lang="en-US" sz="2000" dirty="0"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 os </a:t>
            </a:r>
            <a:r>
              <a:rPr lang="en-US" sz="2000" dirty="0" err="1"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contratos</a:t>
            </a:r>
            <a:r>
              <a:rPr lang="en-US" sz="2000" dirty="0"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 relacionados à </a:t>
            </a:r>
            <a:r>
              <a:rPr lang="en-US" sz="2000" dirty="0" err="1"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frota</a:t>
            </a:r>
            <a:r>
              <a:rPr lang="en-US" sz="2000" dirty="0"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 municipal, </a:t>
            </a:r>
            <a:r>
              <a:rPr lang="en-US" sz="2000" dirty="0" err="1"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verificando</a:t>
            </a:r>
            <a:r>
              <a:rPr lang="en-US" sz="2000" dirty="0"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 </a:t>
            </a:r>
            <a:r>
              <a:rPr lang="en-US" sz="2000" dirty="0" err="1"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adequação</a:t>
            </a:r>
            <a:r>
              <a:rPr lang="en-US" sz="2000" dirty="0"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 </a:t>
            </a:r>
            <a:r>
              <a:rPr lang="en-US" sz="2000" dirty="0" err="1"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técnica</a:t>
            </a:r>
            <a:r>
              <a:rPr lang="en-US" sz="2000" dirty="0"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 e </a:t>
            </a:r>
            <a:r>
              <a:rPr lang="en-US" sz="2000" dirty="0" err="1"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jurídica</a:t>
            </a:r>
            <a:r>
              <a:rPr lang="en-US" sz="2000" dirty="0"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.</a:t>
            </a:r>
            <a:endParaRPr lang="en-US" sz="2000" dirty="0"/>
          </a:p>
        </p:txBody>
      </p:sp>
      <p:sp>
        <p:nvSpPr>
          <p:cNvPr id="13" name="Shape 2">
            <a:extLst>
              <a:ext uri="{FF2B5EF4-FFF2-40B4-BE49-F238E27FC236}">
                <a16:creationId xmlns:a16="http://schemas.microsoft.com/office/drawing/2014/main" id="{42D5E427-0C53-A2B9-DB9D-BC4382E84044}"/>
              </a:ext>
            </a:extLst>
          </p:cNvPr>
          <p:cNvSpPr/>
          <p:nvPr/>
        </p:nvSpPr>
        <p:spPr>
          <a:xfrm>
            <a:off x="0" y="1863380"/>
            <a:ext cx="13042821" cy="1190744"/>
          </a:xfrm>
          <a:prstGeom prst="roundRect">
            <a:avLst>
              <a:gd name="adj" fmla="val 2500"/>
            </a:avLst>
          </a:prstGeom>
          <a:solidFill>
            <a:srgbClr val="EFECE6"/>
          </a:solidFill>
          <a:ln w="22860">
            <a:solidFill>
              <a:srgbClr val="CBC5B8"/>
            </a:solidFill>
            <a:prstDash val="solid"/>
          </a:ln>
        </p:spPr>
      </p:sp>
      <p:sp>
        <p:nvSpPr>
          <p:cNvPr id="14" name="Shape 3">
            <a:extLst>
              <a:ext uri="{FF2B5EF4-FFF2-40B4-BE49-F238E27FC236}">
                <a16:creationId xmlns:a16="http://schemas.microsoft.com/office/drawing/2014/main" id="{5C23DB9C-C95F-2250-6FDF-41D62D9EAB4A}"/>
              </a:ext>
            </a:extLst>
          </p:cNvPr>
          <p:cNvSpPr/>
          <p:nvPr/>
        </p:nvSpPr>
        <p:spPr>
          <a:xfrm>
            <a:off x="22860" y="1886240"/>
            <a:ext cx="793790" cy="1145024"/>
          </a:xfrm>
          <a:prstGeom prst="roundRect">
            <a:avLst>
              <a:gd name="adj" fmla="val 295"/>
            </a:avLst>
          </a:prstGeom>
          <a:solidFill>
            <a:srgbClr val="E5DFD2"/>
          </a:solidFill>
          <a:ln/>
        </p:spPr>
      </p:sp>
      <p:sp>
        <p:nvSpPr>
          <p:cNvPr id="15" name="Text 4">
            <a:extLst>
              <a:ext uri="{FF2B5EF4-FFF2-40B4-BE49-F238E27FC236}">
                <a16:creationId xmlns:a16="http://schemas.microsoft.com/office/drawing/2014/main" id="{853691EA-5459-4713-DA4A-8747DA3F6E55}"/>
              </a:ext>
            </a:extLst>
          </p:cNvPr>
          <p:cNvSpPr/>
          <p:nvPr/>
        </p:nvSpPr>
        <p:spPr>
          <a:xfrm>
            <a:off x="270867" y="2272717"/>
            <a:ext cx="297656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2000" b="1" dirty="0">
                <a:latin typeface="DengXian" panose="02010600030101010101" pitchFamily="2" charset="-122"/>
                <a:ea typeface="DengXian" panose="02010600030101010101" pitchFamily="2" charset="-122"/>
                <a:cs typeface="Lato Bold" pitchFamily="34" charset="-120"/>
              </a:rPr>
              <a:t>1</a:t>
            </a:r>
            <a:endParaRPr lang="en-US" sz="2000" dirty="0"/>
          </a:p>
        </p:txBody>
      </p:sp>
      <p:sp>
        <p:nvSpPr>
          <p:cNvPr id="16" name="Text 5">
            <a:extLst>
              <a:ext uri="{FF2B5EF4-FFF2-40B4-BE49-F238E27FC236}">
                <a16:creationId xmlns:a16="http://schemas.microsoft.com/office/drawing/2014/main" id="{CC1BA326-A3A8-E518-DF8C-EFBC5F3CF333}"/>
              </a:ext>
            </a:extLst>
          </p:cNvPr>
          <p:cNvSpPr/>
          <p:nvPr/>
        </p:nvSpPr>
        <p:spPr>
          <a:xfrm>
            <a:off x="1015008" y="2084598"/>
            <a:ext cx="2512338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000" b="1" dirty="0">
                <a:latin typeface="DengXian" panose="02010600030101010101" pitchFamily="2" charset="-122"/>
                <a:ea typeface="DengXian" panose="02010600030101010101" pitchFamily="2" charset="-122"/>
                <a:cs typeface="Lato Bold" pitchFamily="34" charset="-120"/>
              </a:rPr>
              <a:t>Modalidade Licitatória</a:t>
            </a:r>
            <a:endParaRPr lang="en-US" sz="2000" dirty="0"/>
          </a:p>
        </p:txBody>
      </p:sp>
      <p:sp>
        <p:nvSpPr>
          <p:cNvPr id="17" name="Text 6">
            <a:extLst>
              <a:ext uri="{FF2B5EF4-FFF2-40B4-BE49-F238E27FC236}">
                <a16:creationId xmlns:a16="http://schemas.microsoft.com/office/drawing/2014/main" id="{8E5EBE34-A687-DA7E-CF5D-F7766AE231F7}"/>
              </a:ext>
            </a:extLst>
          </p:cNvPr>
          <p:cNvSpPr/>
          <p:nvPr/>
        </p:nvSpPr>
        <p:spPr>
          <a:xfrm>
            <a:off x="1015008" y="2513818"/>
            <a:ext cx="11806595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endParaRPr lang="en-US" sz="2000" dirty="0"/>
          </a:p>
        </p:txBody>
      </p:sp>
      <p:sp>
        <p:nvSpPr>
          <p:cNvPr id="18" name="Shape 7">
            <a:extLst>
              <a:ext uri="{FF2B5EF4-FFF2-40B4-BE49-F238E27FC236}">
                <a16:creationId xmlns:a16="http://schemas.microsoft.com/office/drawing/2014/main" id="{69FA198C-B3A9-0D34-2E59-6B08D8C2DE00}"/>
              </a:ext>
            </a:extLst>
          </p:cNvPr>
          <p:cNvSpPr/>
          <p:nvPr/>
        </p:nvSpPr>
        <p:spPr>
          <a:xfrm>
            <a:off x="0" y="3252482"/>
            <a:ext cx="13042821" cy="1190744"/>
          </a:xfrm>
          <a:prstGeom prst="roundRect">
            <a:avLst>
              <a:gd name="adj" fmla="val 2500"/>
            </a:avLst>
          </a:prstGeom>
          <a:solidFill>
            <a:srgbClr val="EFECE6"/>
          </a:solidFill>
          <a:ln w="22860">
            <a:solidFill>
              <a:srgbClr val="CBC5B8"/>
            </a:solidFill>
            <a:prstDash val="solid"/>
          </a:ln>
        </p:spPr>
      </p:sp>
      <p:sp>
        <p:nvSpPr>
          <p:cNvPr id="19" name="Shape 8">
            <a:extLst>
              <a:ext uri="{FF2B5EF4-FFF2-40B4-BE49-F238E27FC236}">
                <a16:creationId xmlns:a16="http://schemas.microsoft.com/office/drawing/2014/main" id="{C646FDDE-BB2D-1565-3812-B838638C9B33}"/>
              </a:ext>
            </a:extLst>
          </p:cNvPr>
          <p:cNvSpPr/>
          <p:nvPr/>
        </p:nvSpPr>
        <p:spPr>
          <a:xfrm>
            <a:off x="22860" y="3275342"/>
            <a:ext cx="793790" cy="1145024"/>
          </a:xfrm>
          <a:prstGeom prst="roundRect">
            <a:avLst>
              <a:gd name="adj" fmla="val 295"/>
            </a:avLst>
          </a:prstGeom>
          <a:solidFill>
            <a:srgbClr val="E5DFD2"/>
          </a:solidFill>
          <a:ln/>
        </p:spPr>
      </p:sp>
      <p:sp>
        <p:nvSpPr>
          <p:cNvPr id="20" name="Text 9">
            <a:extLst>
              <a:ext uri="{FF2B5EF4-FFF2-40B4-BE49-F238E27FC236}">
                <a16:creationId xmlns:a16="http://schemas.microsoft.com/office/drawing/2014/main" id="{A78D43C9-14C0-FF97-A3B1-8A8C1DA87E8B}"/>
              </a:ext>
            </a:extLst>
          </p:cNvPr>
          <p:cNvSpPr/>
          <p:nvPr/>
        </p:nvSpPr>
        <p:spPr>
          <a:xfrm>
            <a:off x="270867" y="3661819"/>
            <a:ext cx="297656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2000" b="1" dirty="0">
                <a:latin typeface="DengXian" panose="02010600030101010101" pitchFamily="2" charset="-122"/>
                <a:ea typeface="DengXian" panose="02010600030101010101" pitchFamily="2" charset="-122"/>
                <a:cs typeface="Lato Bold" pitchFamily="34" charset="-120"/>
              </a:rPr>
              <a:t>2</a:t>
            </a:r>
            <a:endParaRPr lang="en-US" sz="2000" dirty="0"/>
          </a:p>
        </p:txBody>
      </p:sp>
      <p:sp>
        <p:nvSpPr>
          <p:cNvPr id="21" name="Text 10">
            <a:extLst>
              <a:ext uri="{FF2B5EF4-FFF2-40B4-BE49-F238E27FC236}">
                <a16:creationId xmlns:a16="http://schemas.microsoft.com/office/drawing/2014/main" id="{E3C5AC52-C8A7-D535-9EDC-7DA36509D752}"/>
              </a:ext>
            </a:extLst>
          </p:cNvPr>
          <p:cNvSpPr/>
          <p:nvPr/>
        </p:nvSpPr>
        <p:spPr>
          <a:xfrm>
            <a:off x="1015008" y="3473700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000" b="1" dirty="0">
                <a:latin typeface="DengXian" panose="02010600030101010101" pitchFamily="2" charset="-122"/>
                <a:ea typeface="DengXian" panose="02010600030101010101" pitchFamily="2" charset="-122"/>
                <a:cs typeface="Lato Bold" pitchFamily="34" charset="-120"/>
              </a:rPr>
              <a:t>Objeto do Contrato</a:t>
            </a:r>
            <a:endParaRPr lang="en-US" sz="2000" dirty="0"/>
          </a:p>
        </p:txBody>
      </p:sp>
      <p:sp>
        <p:nvSpPr>
          <p:cNvPr id="22" name="Text 11">
            <a:extLst>
              <a:ext uri="{FF2B5EF4-FFF2-40B4-BE49-F238E27FC236}">
                <a16:creationId xmlns:a16="http://schemas.microsoft.com/office/drawing/2014/main" id="{E3EC1983-741F-A849-083B-CB991A7B0353}"/>
              </a:ext>
            </a:extLst>
          </p:cNvPr>
          <p:cNvSpPr/>
          <p:nvPr/>
        </p:nvSpPr>
        <p:spPr>
          <a:xfrm>
            <a:off x="1015008" y="3902921"/>
            <a:ext cx="11806595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endParaRPr lang="en-US" sz="2000" dirty="0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6355C46C-3BF7-25B9-C8DE-5CE573C81459}"/>
              </a:ext>
            </a:extLst>
          </p:cNvPr>
          <p:cNvSpPr txBox="1"/>
          <p:nvPr/>
        </p:nvSpPr>
        <p:spPr>
          <a:xfrm>
            <a:off x="952076" y="2332820"/>
            <a:ext cx="11081633" cy="7219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 err="1"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Verificar</a:t>
            </a:r>
            <a:r>
              <a:rPr lang="en-US" sz="2000" dirty="0"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 se a </a:t>
            </a:r>
            <a:r>
              <a:rPr lang="en-US" sz="2000" dirty="0" err="1"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modalidade</a:t>
            </a:r>
            <a:r>
              <a:rPr lang="en-US" sz="2000" dirty="0"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 </a:t>
            </a:r>
            <a:r>
              <a:rPr lang="en-US" sz="2000" dirty="0" err="1"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utilizada</a:t>
            </a:r>
            <a:r>
              <a:rPr lang="en-US" sz="2000" dirty="0"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 é </a:t>
            </a:r>
            <a:r>
              <a:rPr lang="en-US" sz="2000" dirty="0" err="1"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compatível</a:t>
            </a:r>
            <a:r>
              <a:rPr lang="en-US" sz="2000" dirty="0"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 com o valor </a:t>
            </a:r>
            <a:r>
              <a:rPr lang="en-US" sz="2000" dirty="0" err="1"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estimado</a:t>
            </a:r>
            <a:r>
              <a:rPr lang="en-US" sz="2000" dirty="0"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 e se </a:t>
            </a:r>
            <a:r>
              <a:rPr lang="en-US" sz="2000" dirty="0" err="1"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há</a:t>
            </a:r>
            <a:r>
              <a:rPr lang="en-US" sz="2000" dirty="0"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 </a:t>
            </a:r>
            <a:r>
              <a:rPr lang="en-US" sz="2000" dirty="0" err="1"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justificativa</a:t>
            </a:r>
            <a:r>
              <a:rPr lang="en-US" sz="2000" dirty="0"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 </a:t>
            </a:r>
            <a:r>
              <a:rPr lang="en-US" sz="2000" dirty="0" err="1"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técnica</a:t>
            </a:r>
            <a:r>
              <a:rPr lang="en-US" sz="2000" dirty="0"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 </a:t>
            </a:r>
            <a:r>
              <a:rPr lang="en-US" sz="2000" dirty="0" err="1"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adequada</a:t>
            </a:r>
            <a:r>
              <a:rPr lang="en-US" sz="2000" dirty="0"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 </a:t>
            </a:r>
            <a:r>
              <a:rPr lang="en-US" sz="2000" dirty="0" err="1"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quando</a:t>
            </a:r>
            <a:r>
              <a:rPr lang="en-US" sz="2000" dirty="0"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 </a:t>
            </a:r>
            <a:r>
              <a:rPr lang="en-US" sz="2000" dirty="0" err="1"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aplicável</a:t>
            </a:r>
            <a:endParaRPr lang="en-US" sz="2000" dirty="0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0F47CA0B-C3A3-BC03-08B4-5DC3013E8E69}"/>
              </a:ext>
            </a:extLst>
          </p:cNvPr>
          <p:cNvSpPr txBox="1"/>
          <p:nvPr/>
        </p:nvSpPr>
        <p:spPr>
          <a:xfrm>
            <a:off x="952076" y="3770416"/>
            <a:ext cx="10856475" cy="7219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 err="1"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Avaliar</a:t>
            </a:r>
            <a:r>
              <a:rPr lang="en-US" sz="2000" dirty="0"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 se o </a:t>
            </a:r>
            <a:r>
              <a:rPr lang="en-US" sz="2000" dirty="0" err="1"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objeto</a:t>
            </a:r>
            <a:r>
              <a:rPr lang="en-US" sz="2000" dirty="0"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 </a:t>
            </a:r>
            <a:r>
              <a:rPr lang="en-US" sz="2000" dirty="0" err="1"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está</a:t>
            </a:r>
            <a:r>
              <a:rPr lang="en-US" sz="2000" dirty="0"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 </a:t>
            </a:r>
            <a:r>
              <a:rPr lang="en-US" sz="2000" dirty="0" err="1"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definido</a:t>
            </a:r>
            <a:r>
              <a:rPr lang="en-US" sz="2000" dirty="0"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 com </a:t>
            </a:r>
            <a:r>
              <a:rPr lang="en-US" sz="2000" dirty="0" err="1"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precisão</a:t>
            </a:r>
            <a:r>
              <a:rPr lang="en-US" sz="2000" dirty="0"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, </a:t>
            </a:r>
            <a:r>
              <a:rPr lang="en-US" sz="2000" dirty="0" err="1"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incluindo</a:t>
            </a:r>
            <a:r>
              <a:rPr lang="en-US" sz="2000" dirty="0"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 </a:t>
            </a:r>
            <a:r>
              <a:rPr lang="en-US" sz="2000" dirty="0" err="1"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especificações</a:t>
            </a:r>
            <a:r>
              <a:rPr lang="en-US" sz="2000" dirty="0"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 </a:t>
            </a:r>
            <a:r>
              <a:rPr lang="en-US" sz="2000" dirty="0" err="1"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técnicas</a:t>
            </a:r>
            <a:r>
              <a:rPr lang="en-US" sz="2000" dirty="0"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 </a:t>
            </a:r>
            <a:r>
              <a:rPr lang="en-US" sz="2000" dirty="0" err="1"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claras</a:t>
            </a:r>
            <a:r>
              <a:rPr lang="en-US" sz="2000" dirty="0"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 e </a:t>
            </a:r>
            <a:r>
              <a:rPr lang="en-US" sz="2000" dirty="0" err="1"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quantitativos</a:t>
            </a:r>
            <a:r>
              <a:rPr lang="en-US" sz="2000" dirty="0"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 </a:t>
            </a:r>
            <a:r>
              <a:rPr lang="en-US" sz="2000" dirty="0" err="1"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estimados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5619743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B94CE7-9FD0-C186-036D-16B05AD498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61;p14">
            <a:extLst>
              <a:ext uri="{FF2B5EF4-FFF2-40B4-BE49-F238E27FC236}">
                <a16:creationId xmlns:a16="http://schemas.microsoft.com/office/drawing/2014/main" id="{568C13A0-2006-26E7-B979-1F1610E2C68E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" y="0"/>
            <a:ext cx="1219199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标题 1">
            <a:extLst>
              <a:ext uri="{FF2B5EF4-FFF2-40B4-BE49-F238E27FC236}">
                <a16:creationId xmlns:a16="http://schemas.microsoft.com/office/drawing/2014/main" id="{31DB218F-4F6E-7BD8-8195-0A2076C77BE8}"/>
              </a:ext>
            </a:extLst>
          </p:cNvPr>
          <p:cNvSpPr txBox="1"/>
          <p:nvPr/>
        </p:nvSpPr>
        <p:spPr>
          <a:xfrm>
            <a:off x="419695" y="548801"/>
            <a:ext cx="10671175" cy="46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4000" b="1" dirty="0" err="1">
                <a:solidFill>
                  <a:srgbClr val="282824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Lato Bold" pitchFamily="34" charset="-120"/>
              </a:rPr>
              <a:t>Avaliação</a:t>
            </a:r>
            <a:r>
              <a:rPr lang="en-US" sz="4000" b="1" dirty="0">
                <a:solidFill>
                  <a:srgbClr val="282824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Lato Bold" pitchFamily="34" charset="-120"/>
              </a:rPr>
              <a:t> dos </a:t>
            </a:r>
            <a:r>
              <a:rPr lang="en-US" sz="4000" b="1" dirty="0" err="1">
                <a:solidFill>
                  <a:srgbClr val="282824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Lato Bold" pitchFamily="34" charset="-120"/>
              </a:rPr>
              <a:t>Contratos</a:t>
            </a:r>
            <a:r>
              <a:rPr lang="en-US" sz="4000" b="1" dirty="0">
                <a:solidFill>
                  <a:srgbClr val="282824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Lato Bold" pitchFamily="34" charset="-120"/>
              </a:rPr>
              <a:t> </a:t>
            </a:r>
            <a:r>
              <a:rPr lang="en-US" sz="4000" b="1" dirty="0" err="1">
                <a:solidFill>
                  <a:srgbClr val="282824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Lato Bold" pitchFamily="34" charset="-120"/>
              </a:rPr>
              <a:t>Vigentes</a:t>
            </a:r>
            <a:endParaRPr lang="en-US" sz="4000" dirty="0"/>
          </a:p>
          <a:p>
            <a:pPr algn="l">
              <a:lnSpc>
                <a:spcPct val="110000"/>
              </a:lnSpc>
            </a:pPr>
            <a:endParaRPr kumimoji="1" lang="zh-CN" altLang="en-US" sz="4000" dirty="0"/>
          </a:p>
        </p:txBody>
      </p:sp>
      <p:cxnSp>
        <p:nvCxnSpPr>
          <p:cNvPr id="8" name="线条 1">
            <a:extLst>
              <a:ext uri="{FF2B5EF4-FFF2-40B4-BE49-F238E27FC236}">
                <a16:creationId xmlns:a16="http://schemas.microsoft.com/office/drawing/2014/main" id="{AA6FA3A3-0BE3-653D-92A0-B5E7A957AD79}"/>
              </a:ext>
            </a:extLst>
          </p:cNvPr>
          <p:cNvCxnSpPr/>
          <p:nvPr/>
        </p:nvCxnSpPr>
        <p:spPr>
          <a:xfrm>
            <a:off x="0" y="958850"/>
            <a:ext cx="12122150" cy="0"/>
          </a:xfrm>
          <a:prstGeom prst="line">
            <a:avLst/>
          </a:prstGeom>
          <a:noFill/>
          <a:ln w="28575" cap="sq">
            <a:solidFill>
              <a:schemeClr val="accent1"/>
            </a:solidFill>
            <a:prstDash val="solid"/>
            <a:miter/>
          </a:ln>
        </p:spPr>
      </p:cxn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7D415DD1-0610-86B7-57CC-D10C6769DABD}"/>
              </a:ext>
            </a:extLst>
          </p:cNvPr>
          <p:cNvSpPr txBox="1"/>
          <p:nvPr/>
        </p:nvSpPr>
        <p:spPr>
          <a:xfrm>
            <a:off x="317500" y="1115980"/>
            <a:ext cx="11531600" cy="7219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lnSpc>
                <a:spcPts val="2500"/>
              </a:lnSpc>
              <a:buNone/>
            </a:pPr>
            <a:r>
              <a:rPr lang="en-US" sz="2000" dirty="0"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O </a:t>
            </a:r>
            <a:r>
              <a:rPr lang="en-US" sz="2000" dirty="0" err="1"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diagnóstico</a:t>
            </a:r>
            <a:r>
              <a:rPr lang="en-US" sz="2000" dirty="0"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 </a:t>
            </a:r>
            <a:r>
              <a:rPr lang="en-US" sz="2000" dirty="0" err="1"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deve</a:t>
            </a:r>
            <a:r>
              <a:rPr lang="en-US" sz="2000" dirty="0"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 </a:t>
            </a:r>
            <a:r>
              <a:rPr lang="en-US" sz="2000" dirty="0" err="1"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incluir</a:t>
            </a:r>
            <a:r>
              <a:rPr lang="en-US" sz="2000" dirty="0"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 </a:t>
            </a:r>
            <a:r>
              <a:rPr lang="en-US" sz="2000" dirty="0" err="1"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análise</a:t>
            </a:r>
            <a:r>
              <a:rPr lang="en-US" sz="2000" dirty="0"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 </a:t>
            </a:r>
            <a:r>
              <a:rPr lang="en-US" sz="2000" dirty="0" err="1"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criteriosa</a:t>
            </a:r>
            <a:r>
              <a:rPr lang="en-US" sz="2000" dirty="0"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 de </a:t>
            </a:r>
            <a:r>
              <a:rPr lang="en-US" sz="2000" dirty="0" err="1"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todos</a:t>
            </a:r>
            <a:r>
              <a:rPr lang="en-US" sz="2000" dirty="0"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 os </a:t>
            </a:r>
            <a:r>
              <a:rPr lang="en-US" sz="2000" dirty="0" err="1"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contratos</a:t>
            </a:r>
            <a:r>
              <a:rPr lang="en-US" sz="2000" dirty="0"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 relacionados à </a:t>
            </a:r>
            <a:r>
              <a:rPr lang="en-US" sz="2000" dirty="0" err="1"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frota</a:t>
            </a:r>
            <a:r>
              <a:rPr lang="en-US" sz="2000" dirty="0"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 municipal, </a:t>
            </a:r>
            <a:r>
              <a:rPr lang="en-US" sz="2000" dirty="0" err="1"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verificando</a:t>
            </a:r>
            <a:r>
              <a:rPr lang="en-US" sz="2000" dirty="0"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 </a:t>
            </a:r>
            <a:r>
              <a:rPr lang="en-US" sz="2000" dirty="0" err="1"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adequação</a:t>
            </a:r>
            <a:r>
              <a:rPr lang="en-US" sz="2000" dirty="0"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 </a:t>
            </a:r>
            <a:r>
              <a:rPr lang="en-US" sz="2000" dirty="0" err="1"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técnica</a:t>
            </a:r>
            <a:r>
              <a:rPr lang="en-US" sz="2000" dirty="0"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 e </a:t>
            </a:r>
            <a:r>
              <a:rPr lang="en-US" sz="2000" dirty="0" err="1"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jurídica</a:t>
            </a:r>
            <a:r>
              <a:rPr lang="en-US" sz="2000" dirty="0"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.</a:t>
            </a:r>
            <a:endParaRPr lang="en-US" sz="2000" dirty="0"/>
          </a:p>
        </p:txBody>
      </p:sp>
      <p:sp>
        <p:nvSpPr>
          <p:cNvPr id="23" name="Shape 12"/>
          <p:cNvSpPr/>
          <p:nvPr/>
        </p:nvSpPr>
        <p:spPr>
          <a:xfrm>
            <a:off x="0" y="1847584"/>
            <a:ext cx="13042821" cy="1190744"/>
          </a:xfrm>
          <a:prstGeom prst="roundRect">
            <a:avLst>
              <a:gd name="adj" fmla="val 2500"/>
            </a:avLst>
          </a:prstGeom>
          <a:solidFill>
            <a:srgbClr val="EFECE6"/>
          </a:solidFill>
          <a:ln w="22860">
            <a:solidFill>
              <a:srgbClr val="CBC5B8"/>
            </a:solidFill>
            <a:prstDash val="solid"/>
          </a:ln>
        </p:spPr>
      </p:sp>
      <p:sp>
        <p:nvSpPr>
          <p:cNvPr id="24" name="Shape 13"/>
          <p:cNvSpPr/>
          <p:nvPr/>
        </p:nvSpPr>
        <p:spPr>
          <a:xfrm>
            <a:off x="22860" y="1870444"/>
            <a:ext cx="793790" cy="1145024"/>
          </a:xfrm>
          <a:prstGeom prst="roundRect">
            <a:avLst>
              <a:gd name="adj" fmla="val 295"/>
            </a:avLst>
          </a:prstGeom>
          <a:solidFill>
            <a:srgbClr val="E5DFD2"/>
          </a:solidFill>
          <a:ln/>
        </p:spPr>
      </p:sp>
      <p:sp>
        <p:nvSpPr>
          <p:cNvPr id="25" name="Text 14"/>
          <p:cNvSpPr/>
          <p:nvPr/>
        </p:nvSpPr>
        <p:spPr>
          <a:xfrm>
            <a:off x="270867" y="2256921"/>
            <a:ext cx="297656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2000" b="1" dirty="0">
                <a:latin typeface="DengXian" panose="02010600030101010101" pitchFamily="2" charset="-122"/>
                <a:ea typeface="DengXian" panose="02010600030101010101" pitchFamily="2" charset="-122"/>
                <a:cs typeface="Lato Bold" pitchFamily="34" charset="-120"/>
              </a:rPr>
              <a:t>3</a:t>
            </a:r>
            <a:endParaRPr lang="en-US" sz="2000" dirty="0"/>
          </a:p>
        </p:txBody>
      </p:sp>
      <p:sp>
        <p:nvSpPr>
          <p:cNvPr id="26" name="Text 15"/>
          <p:cNvSpPr/>
          <p:nvPr/>
        </p:nvSpPr>
        <p:spPr>
          <a:xfrm>
            <a:off x="1015008" y="2068802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000" b="1" dirty="0">
                <a:latin typeface="DengXian" panose="02010600030101010101" pitchFamily="2" charset="-122"/>
                <a:ea typeface="DengXian" panose="02010600030101010101" pitchFamily="2" charset="-122"/>
                <a:cs typeface="Lato Bold" pitchFamily="34" charset="-120"/>
              </a:rPr>
              <a:t>Previsão de Peças</a:t>
            </a:r>
            <a:endParaRPr lang="en-US" sz="2000" dirty="0"/>
          </a:p>
        </p:txBody>
      </p:sp>
      <p:sp>
        <p:nvSpPr>
          <p:cNvPr id="27" name="Text 16"/>
          <p:cNvSpPr/>
          <p:nvPr/>
        </p:nvSpPr>
        <p:spPr>
          <a:xfrm>
            <a:off x="1015008" y="2498023"/>
            <a:ext cx="11806595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endParaRPr lang="en-US" sz="2000" dirty="0"/>
          </a:p>
        </p:txBody>
      </p:sp>
      <p:sp>
        <p:nvSpPr>
          <p:cNvPr id="28" name="Shape 17"/>
          <p:cNvSpPr/>
          <p:nvPr/>
        </p:nvSpPr>
        <p:spPr>
          <a:xfrm>
            <a:off x="0" y="3236687"/>
            <a:ext cx="13042821" cy="1190744"/>
          </a:xfrm>
          <a:prstGeom prst="roundRect">
            <a:avLst>
              <a:gd name="adj" fmla="val 2500"/>
            </a:avLst>
          </a:prstGeom>
          <a:solidFill>
            <a:srgbClr val="EFECE6"/>
          </a:solidFill>
          <a:ln w="22860">
            <a:solidFill>
              <a:srgbClr val="CBC5B8"/>
            </a:solidFill>
            <a:prstDash val="solid"/>
          </a:ln>
        </p:spPr>
      </p:sp>
      <p:sp>
        <p:nvSpPr>
          <p:cNvPr id="29" name="Shape 18"/>
          <p:cNvSpPr/>
          <p:nvPr/>
        </p:nvSpPr>
        <p:spPr>
          <a:xfrm>
            <a:off x="22860" y="3259547"/>
            <a:ext cx="793790" cy="1145024"/>
          </a:xfrm>
          <a:prstGeom prst="roundRect">
            <a:avLst>
              <a:gd name="adj" fmla="val 295"/>
            </a:avLst>
          </a:prstGeom>
          <a:solidFill>
            <a:srgbClr val="E5DFD2"/>
          </a:solidFill>
          <a:ln/>
        </p:spPr>
      </p:sp>
      <p:sp>
        <p:nvSpPr>
          <p:cNvPr id="30" name="Text 19"/>
          <p:cNvSpPr/>
          <p:nvPr/>
        </p:nvSpPr>
        <p:spPr>
          <a:xfrm>
            <a:off x="270867" y="3646023"/>
            <a:ext cx="297656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2000" b="1" dirty="0">
                <a:latin typeface="DengXian" panose="02010600030101010101" pitchFamily="2" charset="-122"/>
                <a:ea typeface="DengXian" panose="02010600030101010101" pitchFamily="2" charset="-122"/>
                <a:cs typeface="Lato Bold" pitchFamily="34" charset="-120"/>
              </a:rPr>
              <a:t>4</a:t>
            </a:r>
            <a:endParaRPr lang="en-US" sz="2000" dirty="0"/>
          </a:p>
        </p:txBody>
      </p:sp>
      <p:sp>
        <p:nvSpPr>
          <p:cNvPr id="31" name="Text 20"/>
          <p:cNvSpPr/>
          <p:nvPr/>
        </p:nvSpPr>
        <p:spPr>
          <a:xfrm>
            <a:off x="1015008" y="3457905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000" b="1" dirty="0">
                <a:latin typeface="DengXian" panose="02010600030101010101" pitchFamily="2" charset="-122"/>
                <a:ea typeface="DengXian" panose="02010600030101010101" pitchFamily="2" charset="-122"/>
                <a:cs typeface="Lato Bold" pitchFamily="34" charset="-120"/>
              </a:rPr>
              <a:t>Critério de Preço</a:t>
            </a:r>
            <a:endParaRPr lang="en-US" sz="2000" dirty="0"/>
          </a:p>
        </p:txBody>
      </p:sp>
      <p:sp>
        <p:nvSpPr>
          <p:cNvPr id="32" name="Text 21"/>
          <p:cNvSpPr/>
          <p:nvPr/>
        </p:nvSpPr>
        <p:spPr>
          <a:xfrm>
            <a:off x="1015008" y="3887125"/>
            <a:ext cx="11806595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endParaRPr lang="en-US" sz="2000" dirty="0"/>
          </a:p>
        </p:txBody>
      </p:sp>
      <p:sp>
        <p:nvSpPr>
          <p:cNvPr id="33" name="Shape 22"/>
          <p:cNvSpPr/>
          <p:nvPr/>
        </p:nvSpPr>
        <p:spPr>
          <a:xfrm>
            <a:off x="0" y="4625789"/>
            <a:ext cx="13042821" cy="1190744"/>
          </a:xfrm>
          <a:prstGeom prst="roundRect">
            <a:avLst>
              <a:gd name="adj" fmla="val 2500"/>
            </a:avLst>
          </a:prstGeom>
          <a:solidFill>
            <a:srgbClr val="EFECE6"/>
          </a:solidFill>
          <a:ln w="22860">
            <a:solidFill>
              <a:srgbClr val="CBC5B8"/>
            </a:solidFill>
            <a:prstDash val="solid"/>
          </a:ln>
        </p:spPr>
      </p:sp>
      <p:sp>
        <p:nvSpPr>
          <p:cNvPr id="34" name="Shape 23"/>
          <p:cNvSpPr/>
          <p:nvPr/>
        </p:nvSpPr>
        <p:spPr>
          <a:xfrm>
            <a:off x="22860" y="4648649"/>
            <a:ext cx="793790" cy="1145024"/>
          </a:xfrm>
          <a:prstGeom prst="roundRect">
            <a:avLst>
              <a:gd name="adj" fmla="val 295"/>
            </a:avLst>
          </a:prstGeom>
          <a:solidFill>
            <a:srgbClr val="E5DFD2"/>
          </a:solidFill>
          <a:ln/>
        </p:spPr>
      </p:sp>
      <p:sp>
        <p:nvSpPr>
          <p:cNvPr id="35" name="Text 24"/>
          <p:cNvSpPr/>
          <p:nvPr/>
        </p:nvSpPr>
        <p:spPr>
          <a:xfrm>
            <a:off x="270867" y="5035126"/>
            <a:ext cx="297656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2000" b="1" dirty="0">
                <a:latin typeface="DengXian" panose="02010600030101010101" pitchFamily="2" charset="-122"/>
                <a:ea typeface="DengXian" panose="02010600030101010101" pitchFamily="2" charset="-122"/>
                <a:cs typeface="Lato Bold" pitchFamily="34" charset="-120"/>
              </a:rPr>
              <a:t>5</a:t>
            </a:r>
            <a:endParaRPr lang="en-US" sz="2000" dirty="0"/>
          </a:p>
        </p:txBody>
      </p:sp>
      <p:sp>
        <p:nvSpPr>
          <p:cNvPr id="36" name="Text 25"/>
          <p:cNvSpPr/>
          <p:nvPr/>
        </p:nvSpPr>
        <p:spPr>
          <a:xfrm>
            <a:off x="1015008" y="4847007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000" b="1" dirty="0">
                <a:latin typeface="DengXian" panose="02010600030101010101" pitchFamily="2" charset="-122"/>
                <a:ea typeface="DengXian" panose="02010600030101010101" pitchFamily="2" charset="-122"/>
                <a:cs typeface="Lato Bold" pitchFamily="34" charset="-120"/>
              </a:rPr>
              <a:t>Fiscal Designado</a:t>
            </a:r>
            <a:endParaRPr lang="en-US" sz="2000" dirty="0"/>
          </a:p>
        </p:txBody>
      </p:sp>
      <p:sp>
        <p:nvSpPr>
          <p:cNvPr id="37" name="Text 26"/>
          <p:cNvSpPr/>
          <p:nvPr/>
        </p:nvSpPr>
        <p:spPr>
          <a:xfrm>
            <a:off x="1015008" y="5276227"/>
            <a:ext cx="11806595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endParaRPr lang="en-US" sz="2000" dirty="0"/>
          </a:p>
        </p:txBody>
      </p:sp>
      <p:sp>
        <p:nvSpPr>
          <p:cNvPr id="39" name="CaixaDeTexto 38">
            <a:extLst>
              <a:ext uri="{FF2B5EF4-FFF2-40B4-BE49-F238E27FC236}">
                <a16:creationId xmlns:a16="http://schemas.microsoft.com/office/drawing/2014/main" id="{4E376909-356A-43D0-DCC2-2BF807585EA8}"/>
              </a:ext>
            </a:extLst>
          </p:cNvPr>
          <p:cNvSpPr txBox="1"/>
          <p:nvPr/>
        </p:nvSpPr>
        <p:spPr>
          <a:xfrm>
            <a:off x="839500" y="2345182"/>
            <a:ext cx="11009600" cy="7219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 err="1"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Verificar</a:t>
            </a:r>
            <a:r>
              <a:rPr lang="en-US" sz="2000" dirty="0"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 se </a:t>
            </a:r>
            <a:r>
              <a:rPr lang="en-US" sz="2000" dirty="0" err="1"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há</a:t>
            </a:r>
            <a:r>
              <a:rPr lang="en-US" sz="2000" dirty="0"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 </a:t>
            </a:r>
            <a:r>
              <a:rPr lang="en-US" sz="2000" dirty="0" err="1"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previsão</a:t>
            </a:r>
            <a:r>
              <a:rPr lang="en-US" sz="2000" dirty="0"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 </a:t>
            </a:r>
            <a:r>
              <a:rPr lang="en-US" sz="2000" dirty="0" err="1"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adequada</a:t>
            </a:r>
            <a:r>
              <a:rPr lang="en-US" sz="2000" dirty="0"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 de </a:t>
            </a:r>
            <a:r>
              <a:rPr lang="en-US" sz="2000" dirty="0" err="1"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fornecimento</a:t>
            </a:r>
            <a:r>
              <a:rPr lang="en-US" sz="2000" dirty="0"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 de </a:t>
            </a:r>
            <a:r>
              <a:rPr lang="en-US" sz="2000" dirty="0" err="1"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peças</a:t>
            </a:r>
            <a:r>
              <a:rPr lang="en-US" sz="2000" dirty="0"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, com </a:t>
            </a:r>
            <a:r>
              <a:rPr lang="en-US" sz="2000" dirty="0" err="1"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marca</a:t>
            </a:r>
            <a:r>
              <a:rPr lang="en-US" sz="2000" dirty="0"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 e </a:t>
            </a:r>
            <a:r>
              <a:rPr lang="en-US" sz="2000" dirty="0" err="1"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especificação</a:t>
            </a:r>
            <a:r>
              <a:rPr lang="en-US" sz="2000" dirty="0"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 </a:t>
            </a:r>
            <a:r>
              <a:rPr lang="en-US" sz="2000" dirty="0" err="1"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definidas</a:t>
            </a:r>
            <a:r>
              <a:rPr lang="en-US" sz="2000" dirty="0"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 ou </a:t>
            </a:r>
            <a:r>
              <a:rPr lang="en-US" sz="2000" dirty="0" err="1"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tabela</a:t>
            </a:r>
            <a:r>
              <a:rPr lang="en-US" sz="2000" dirty="0"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 </a:t>
            </a:r>
            <a:r>
              <a:rPr lang="en-US" sz="2000" dirty="0" err="1"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referencial</a:t>
            </a:r>
            <a:endParaRPr lang="en-US" sz="2000" dirty="0"/>
          </a:p>
        </p:txBody>
      </p:sp>
      <p:sp>
        <p:nvSpPr>
          <p:cNvPr id="41" name="CaixaDeTexto 40">
            <a:extLst>
              <a:ext uri="{FF2B5EF4-FFF2-40B4-BE49-F238E27FC236}">
                <a16:creationId xmlns:a16="http://schemas.microsoft.com/office/drawing/2014/main" id="{10C31E50-69A0-171E-BA8D-781673A00CE5}"/>
              </a:ext>
            </a:extLst>
          </p:cNvPr>
          <p:cNvSpPr txBox="1"/>
          <p:nvPr/>
        </p:nvSpPr>
        <p:spPr>
          <a:xfrm>
            <a:off x="1015008" y="3715056"/>
            <a:ext cx="11107142" cy="7219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 err="1"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Analisar</a:t>
            </a:r>
            <a:r>
              <a:rPr lang="en-US" sz="2000" dirty="0"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 se os </a:t>
            </a:r>
            <a:r>
              <a:rPr lang="en-US" sz="2000" dirty="0" err="1"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preços</a:t>
            </a:r>
            <a:r>
              <a:rPr lang="en-US" sz="2000" dirty="0"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 </a:t>
            </a:r>
            <a:r>
              <a:rPr lang="en-US" sz="2000" dirty="0" err="1"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contratados</a:t>
            </a:r>
            <a:r>
              <a:rPr lang="en-US" sz="2000" dirty="0"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 </a:t>
            </a:r>
            <a:r>
              <a:rPr lang="en-US" sz="2000" dirty="0" err="1"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são</a:t>
            </a:r>
            <a:r>
              <a:rPr lang="en-US" sz="2000" dirty="0"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 </a:t>
            </a:r>
            <a:r>
              <a:rPr lang="en-US" sz="2000" dirty="0" err="1"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compatíveis</a:t>
            </a:r>
            <a:r>
              <a:rPr lang="en-US" sz="2000" dirty="0"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 com </a:t>
            </a:r>
            <a:r>
              <a:rPr lang="en-US" sz="2000" dirty="0" err="1"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valores</a:t>
            </a:r>
            <a:r>
              <a:rPr lang="en-US" sz="2000" dirty="0"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 de mercado e se </a:t>
            </a:r>
            <a:r>
              <a:rPr lang="en-US" sz="2000" dirty="0" err="1"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há</a:t>
            </a:r>
            <a:r>
              <a:rPr lang="en-US" sz="2000" dirty="0"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 </a:t>
            </a:r>
            <a:r>
              <a:rPr lang="en-US" sz="2000" dirty="0" err="1"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mecanismo</a:t>
            </a:r>
            <a:r>
              <a:rPr lang="en-US" sz="2000" dirty="0"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 de </a:t>
            </a:r>
            <a:r>
              <a:rPr lang="en-US" sz="2000" dirty="0" err="1"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atualização</a:t>
            </a:r>
            <a:endParaRPr lang="en-US" sz="2000" dirty="0"/>
          </a:p>
        </p:txBody>
      </p:sp>
      <p:sp>
        <p:nvSpPr>
          <p:cNvPr id="43" name="CaixaDeTexto 42">
            <a:extLst>
              <a:ext uri="{FF2B5EF4-FFF2-40B4-BE49-F238E27FC236}">
                <a16:creationId xmlns:a16="http://schemas.microsoft.com/office/drawing/2014/main" id="{EC781AEF-D5F4-99EA-D1D1-3CB56809F18B}"/>
              </a:ext>
            </a:extLst>
          </p:cNvPr>
          <p:cNvSpPr txBox="1"/>
          <p:nvPr/>
        </p:nvSpPr>
        <p:spPr>
          <a:xfrm>
            <a:off x="1015008" y="5078809"/>
            <a:ext cx="11107142" cy="718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 err="1"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Confirmar</a:t>
            </a:r>
            <a:r>
              <a:rPr lang="en-US" sz="2000" dirty="0"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 </a:t>
            </a:r>
            <a:r>
              <a:rPr lang="en-US" sz="2000" dirty="0" err="1"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existência</a:t>
            </a:r>
            <a:r>
              <a:rPr lang="en-US" sz="2000" dirty="0"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 de </a:t>
            </a:r>
            <a:r>
              <a:rPr lang="en-US" sz="2000" dirty="0" err="1"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portaria</a:t>
            </a:r>
            <a:r>
              <a:rPr lang="en-US" sz="2000" dirty="0"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 de </a:t>
            </a:r>
            <a:r>
              <a:rPr lang="en-US" sz="2000" dirty="0" err="1"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designação</a:t>
            </a:r>
            <a:r>
              <a:rPr lang="en-US" sz="2000" dirty="0"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 de fiscal e se o </a:t>
            </a:r>
            <a:r>
              <a:rPr lang="en-US" sz="2000" dirty="0" err="1"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servidor</a:t>
            </a:r>
            <a:r>
              <a:rPr lang="en-US" sz="2000" dirty="0"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 </a:t>
            </a:r>
            <a:r>
              <a:rPr lang="en-US" sz="2000" dirty="0" err="1"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possui</a:t>
            </a:r>
            <a:r>
              <a:rPr lang="en-US" sz="2000" dirty="0"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 </a:t>
            </a:r>
            <a:r>
              <a:rPr lang="en-US" sz="2000" dirty="0" err="1"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capacitação</a:t>
            </a:r>
            <a:r>
              <a:rPr lang="en-US" sz="2000" dirty="0"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 </a:t>
            </a:r>
            <a:r>
              <a:rPr lang="en-US" sz="2000" dirty="0" err="1"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adequada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5213032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732742-BFB4-5F25-177D-11D12748AB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61;p14">
            <a:extLst>
              <a:ext uri="{FF2B5EF4-FFF2-40B4-BE49-F238E27FC236}">
                <a16:creationId xmlns:a16="http://schemas.microsoft.com/office/drawing/2014/main" id="{83DF1E4A-2725-0CF4-1EDB-50144ADAEEDE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" y="0"/>
            <a:ext cx="1219199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标题 1">
            <a:extLst>
              <a:ext uri="{FF2B5EF4-FFF2-40B4-BE49-F238E27FC236}">
                <a16:creationId xmlns:a16="http://schemas.microsoft.com/office/drawing/2014/main" id="{41162EAF-317D-9AB9-2510-2EA730CF5123}"/>
              </a:ext>
            </a:extLst>
          </p:cNvPr>
          <p:cNvSpPr txBox="1"/>
          <p:nvPr/>
        </p:nvSpPr>
        <p:spPr>
          <a:xfrm>
            <a:off x="361228" y="612691"/>
            <a:ext cx="10671175" cy="46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>
              <a:lnSpc>
                <a:spcPts val="4850"/>
              </a:lnSpc>
            </a:pPr>
            <a:r>
              <a:rPr lang="en-US" sz="4000" b="1" dirty="0" err="1">
                <a:solidFill>
                  <a:srgbClr val="282824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Lato Bold" pitchFamily="34" charset="-120"/>
              </a:rPr>
              <a:t>Relacionamento</a:t>
            </a:r>
            <a:r>
              <a:rPr lang="en-US" sz="4000" b="1" dirty="0">
                <a:solidFill>
                  <a:srgbClr val="282824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Lato Bold" pitchFamily="34" charset="-120"/>
              </a:rPr>
              <a:t> com </a:t>
            </a:r>
            <a:r>
              <a:rPr lang="en-US" sz="4000" b="1" dirty="0" err="1">
                <a:solidFill>
                  <a:srgbClr val="282824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Lato Bold" pitchFamily="34" charset="-120"/>
              </a:rPr>
              <a:t>Oficinas</a:t>
            </a:r>
            <a:endParaRPr lang="en-US" sz="4000" dirty="0"/>
          </a:p>
          <a:p>
            <a:pPr algn="l">
              <a:lnSpc>
                <a:spcPct val="110000"/>
              </a:lnSpc>
            </a:pPr>
            <a:endParaRPr kumimoji="1" lang="zh-CN" altLang="en-US" sz="4000" dirty="0"/>
          </a:p>
        </p:txBody>
      </p:sp>
      <p:cxnSp>
        <p:nvCxnSpPr>
          <p:cNvPr id="8" name="线条 1">
            <a:extLst>
              <a:ext uri="{FF2B5EF4-FFF2-40B4-BE49-F238E27FC236}">
                <a16:creationId xmlns:a16="http://schemas.microsoft.com/office/drawing/2014/main" id="{9BB055A5-EF46-CEFE-C235-2A863E7F54F0}"/>
              </a:ext>
            </a:extLst>
          </p:cNvPr>
          <p:cNvCxnSpPr/>
          <p:nvPr/>
        </p:nvCxnSpPr>
        <p:spPr>
          <a:xfrm>
            <a:off x="0" y="958850"/>
            <a:ext cx="12122150" cy="0"/>
          </a:xfrm>
          <a:prstGeom prst="line">
            <a:avLst/>
          </a:prstGeom>
          <a:noFill/>
          <a:ln w="28575" cap="sq">
            <a:solidFill>
              <a:schemeClr val="accent1"/>
            </a:solidFill>
            <a:prstDash val="solid"/>
            <a:miter/>
          </a:ln>
        </p:spPr>
      </p:cxnSp>
      <p:sp>
        <p:nvSpPr>
          <p:cNvPr id="11" name="Shape 1">
            <a:extLst>
              <a:ext uri="{FF2B5EF4-FFF2-40B4-BE49-F238E27FC236}">
                <a16:creationId xmlns:a16="http://schemas.microsoft.com/office/drawing/2014/main" id="{9F16A37F-1B25-19E1-FF45-F3E27682611A}"/>
              </a:ext>
            </a:extLst>
          </p:cNvPr>
          <p:cNvSpPr/>
          <p:nvPr/>
        </p:nvSpPr>
        <p:spPr>
          <a:xfrm>
            <a:off x="162872" y="1314331"/>
            <a:ext cx="4536043" cy="4229338"/>
          </a:xfrm>
          <a:prstGeom prst="roundRect">
            <a:avLst>
              <a:gd name="adj" fmla="val 704"/>
            </a:avLst>
          </a:prstGeom>
          <a:solidFill>
            <a:srgbClr val="282824"/>
          </a:solidFill>
          <a:ln/>
        </p:spPr>
      </p:sp>
      <p:sp>
        <p:nvSpPr>
          <p:cNvPr id="13" name="Text 2">
            <a:extLst>
              <a:ext uri="{FF2B5EF4-FFF2-40B4-BE49-F238E27FC236}">
                <a16:creationId xmlns:a16="http://schemas.microsoft.com/office/drawing/2014/main" id="{90AABC8A-3224-227B-D6C9-9DAD6BC3DDB3}"/>
              </a:ext>
            </a:extLst>
          </p:cNvPr>
          <p:cNvSpPr/>
          <p:nvPr/>
        </p:nvSpPr>
        <p:spPr>
          <a:xfrm>
            <a:off x="404773" y="1512689"/>
            <a:ext cx="2625447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000" b="1" dirty="0">
                <a:solidFill>
                  <a:srgbClr val="FFFFFF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Lato Bold" pitchFamily="34" charset="-120"/>
              </a:rPr>
              <a:t>Riscos da Concentração</a:t>
            </a:r>
            <a:endParaRPr lang="en-US" sz="2000" dirty="0"/>
          </a:p>
        </p:txBody>
      </p:sp>
      <p:sp>
        <p:nvSpPr>
          <p:cNvPr id="14" name="Text 3">
            <a:extLst>
              <a:ext uri="{FF2B5EF4-FFF2-40B4-BE49-F238E27FC236}">
                <a16:creationId xmlns:a16="http://schemas.microsoft.com/office/drawing/2014/main" id="{87291263-2A15-6320-71D0-D7558E3572E7}"/>
              </a:ext>
            </a:extLst>
          </p:cNvPr>
          <p:cNvSpPr/>
          <p:nvPr/>
        </p:nvSpPr>
        <p:spPr>
          <a:xfrm>
            <a:off x="361228" y="2178327"/>
            <a:ext cx="4139327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solidFill>
                  <a:srgbClr val="FFFFFF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A dependência excessiva de um único prestador cria vulnerabilidade operacional e aumenta risco de sobrepreço</a:t>
            </a:r>
            <a:endParaRPr lang="en-US" sz="2000" dirty="0"/>
          </a:p>
        </p:txBody>
      </p:sp>
      <p:sp>
        <p:nvSpPr>
          <p:cNvPr id="15" name="Text 4">
            <a:extLst>
              <a:ext uri="{FF2B5EF4-FFF2-40B4-BE49-F238E27FC236}">
                <a16:creationId xmlns:a16="http://schemas.microsoft.com/office/drawing/2014/main" id="{CE0B5824-1E03-C66E-5CD5-92BB518626D1}"/>
              </a:ext>
            </a:extLst>
          </p:cNvPr>
          <p:cNvSpPr/>
          <p:nvPr/>
        </p:nvSpPr>
        <p:spPr>
          <a:xfrm>
            <a:off x="361228" y="3727055"/>
            <a:ext cx="4139327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solidFill>
                  <a:srgbClr val="FFFFFF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Diversificação reduz riscos e permite comparação de qualidade e preços</a:t>
            </a:r>
            <a:endParaRPr lang="en-US" sz="2000" dirty="0"/>
          </a:p>
        </p:txBody>
      </p:sp>
      <p:sp>
        <p:nvSpPr>
          <p:cNvPr id="16" name="Text 5">
            <a:extLst>
              <a:ext uri="{FF2B5EF4-FFF2-40B4-BE49-F238E27FC236}">
                <a16:creationId xmlns:a16="http://schemas.microsoft.com/office/drawing/2014/main" id="{BDED6151-881B-9847-00B7-CF136BCFD163}"/>
              </a:ext>
            </a:extLst>
          </p:cNvPr>
          <p:cNvSpPr/>
          <p:nvPr/>
        </p:nvSpPr>
        <p:spPr>
          <a:xfrm>
            <a:off x="4861777" y="1314331"/>
            <a:ext cx="2917662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000" b="1" dirty="0">
                <a:solidFill>
                  <a:srgbClr val="282824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Lato Bold" pitchFamily="34" charset="-120"/>
              </a:rPr>
              <a:t>Questões para Avaliação</a:t>
            </a:r>
            <a:endParaRPr lang="en-US" sz="2000" dirty="0"/>
          </a:p>
        </p:txBody>
      </p:sp>
      <p:sp>
        <p:nvSpPr>
          <p:cNvPr id="17" name="Text 6">
            <a:extLst>
              <a:ext uri="{FF2B5EF4-FFF2-40B4-BE49-F238E27FC236}">
                <a16:creationId xmlns:a16="http://schemas.microsoft.com/office/drawing/2014/main" id="{98087134-26FE-8433-9F28-455189E53DE6}"/>
              </a:ext>
            </a:extLst>
          </p:cNvPr>
          <p:cNvSpPr/>
          <p:nvPr/>
        </p:nvSpPr>
        <p:spPr>
          <a:xfrm>
            <a:off x="4861777" y="1822847"/>
            <a:ext cx="7151250" cy="317558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Font typeface="+mj-lt"/>
              <a:buAutoNum type="arabicPeriod"/>
            </a:pPr>
            <a:r>
              <a:rPr lang="en-US" sz="2000" b="1" dirty="0">
                <a:solidFill>
                  <a:srgbClr val="4A4A45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Existe rodízio entre oficinas?</a:t>
            </a:r>
            <a:r>
              <a:rPr lang="en-US" sz="2000" dirty="0">
                <a:solidFill>
                  <a:srgbClr val="4A4A45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 Verificar se há distribuição equilibrada de serviços quando houver mais de um contratado</a:t>
            </a:r>
            <a:endParaRPr lang="en-US" sz="2000" dirty="0"/>
          </a:p>
          <a:p>
            <a:pPr marL="342900" indent="-342900" algn="l">
              <a:lnSpc>
                <a:spcPts val="2500"/>
              </a:lnSpc>
              <a:buSzPct val="100000"/>
              <a:buFont typeface="+mj-lt"/>
              <a:buAutoNum type="arabicPeriod" startAt="2"/>
            </a:pPr>
            <a:r>
              <a:rPr lang="en-US" sz="2000" b="1" dirty="0">
                <a:solidFill>
                  <a:srgbClr val="4A4A45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Há tabela referencial de preços?</a:t>
            </a:r>
            <a:r>
              <a:rPr lang="en-US" sz="2000" dirty="0">
                <a:solidFill>
                  <a:srgbClr val="4A4A45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 Confirmar existência de parâmetros para avaliação de orçamentos e cotações</a:t>
            </a:r>
            <a:endParaRPr lang="en-US" sz="2000" dirty="0"/>
          </a:p>
          <a:p>
            <a:pPr marL="342900" indent="-342900" algn="l">
              <a:lnSpc>
                <a:spcPts val="2500"/>
              </a:lnSpc>
              <a:buSzPct val="100000"/>
              <a:buFont typeface="+mj-lt"/>
              <a:buAutoNum type="arabicPeriod" startAt="3"/>
            </a:pPr>
            <a:r>
              <a:rPr lang="en-US" sz="2000" b="1" dirty="0">
                <a:solidFill>
                  <a:srgbClr val="4A4A45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Existe controle de preço médio?</a:t>
            </a:r>
            <a:r>
              <a:rPr lang="en-US" sz="2000" dirty="0">
                <a:solidFill>
                  <a:srgbClr val="4A4A45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 Avaliar se o município mantém histórico de preços praticados para comparação</a:t>
            </a:r>
            <a:endParaRPr lang="en-US" sz="2000" dirty="0"/>
          </a:p>
          <a:p>
            <a:pPr marL="342900" indent="-342900" algn="l">
              <a:lnSpc>
                <a:spcPts val="2500"/>
              </a:lnSpc>
              <a:buSzPct val="100000"/>
              <a:buFont typeface="+mj-lt"/>
              <a:buAutoNum type="arabicPeriod" startAt="4"/>
            </a:pPr>
            <a:r>
              <a:rPr lang="en-US" sz="2000" b="1" dirty="0">
                <a:solidFill>
                  <a:srgbClr val="4A4A45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Existe laudo antes do pagamento?</a:t>
            </a:r>
            <a:r>
              <a:rPr lang="en-US" sz="2000" dirty="0">
                <a:solidFill>
                  <a:srgbClr val="4A4A45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 Verificar se há relatório técnico justificando necessidade e adequação do serviço</a:t>
            </a:r>
            <a:endParaRPr lang="en-US" sz="2000" dirty="0"/>
          </a:p>
          <a:p>
            <a:pPr marL="342900" indent="-342900" algn="l">
              <a:lnSpc>
                <a:spcPts val="2500"/>
              </a:lnSpc>
              <a:buSzPct val="100000"/>
              <a:buFont typeface="+mj-lt"/>
              <a:buAutoNum type="arabicPeriod" startAt="5"/>
            </a:pPr>
            <a:r>
              <a:rPr lang="en-US" sz="2000" b="1" dirty="0">
                <a:solidFill>
                  <a:srgbClr val="4A4A45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Há limite de valor sem orçamento prévio?</a:t>
            </a:r>
            <a:r>
              <a:rPr lang="en-US" sz="2000" dirty="0">
                <a:solidFill>
                  <a:srgbClr val="4A4A45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 Confirmar se serviços acima de determinado valor exigem cotação prévia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0634708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D8E25D-4360-D450-97E8-C9D846196A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61;p14">
            <a:extLst>
              <a:ext uri="{FF2B5EF4-FFF2-40B4-BE49-F238E27FC236}">
                <a16:creationId xmlns:a16="http://schemas.microsoft.com/office/drawing/2014/main" id="{DD37E298-605B-3654-BE2F-D11C65C99C5E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" y="-26139"/>
            <a:ext cx="1219199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标题 1">
            <a:extLst>
              <a:ext uri="{FF2B5EF4-FFF2-40B4-BE49-F238E27FC236}">
                <a16:creationId xmlns:a16="http://schemas.microsoft.com/office/drawing/2014/main" id="{F755615D-D527-6F2E-1AD9-6D3796B35557}"/>
              </a:ext>
            </a:extLst>
          </p:cNvPr>
          <p:cNvSpPr txBox="1"/>
          <p:nvPr/>
        </p:nvSpPr>
        <p:spPr>
          <a:xfrm>
            <a:off x="352708" y="561815"/>
            <a:ext cx="10671175" cy="46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>
              <a:lnSpc>
                <a:spcPts val="4850"/>
              </a:lnSpc>
            </a:pPr>
            <a:r>
              <a:rPr lang="en-US" sz="4000" b="1" dirty="0">
                <a:solidFill>
                  <a:srgbClr val="282824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Lato Bold" pitchFamily="34" charset="-120"/>
              </a:rPr>
              <a:t>Fiscalização </a:t>
            </a:r>
            <a:r>
              <a:rPr lang="en-US" sz="4000" b="1" dirty="0" err="1">
                <a:solidFill>
                  <a:srgbClr val="282824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Lato Bold" pitchFamily="34" charset="-120"/>
              </a:rPr>
              <a:t>Contratual</a:t>
            </a:r>
            <a:r>
              <a:rPr lang="en-US" sz="4000" b="1" dirty="0">
                <a:solidFill>
                  <a:srgbClr val="282824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Lato Bold" pitchFamily="34" charset="-120"/>
              </a:rPr>
              <a:t> na Lei 14.133/2021</a:t>
            </a:r>
            <a:endParaRPr lang="en-US" sz="4000" b="1" dirty="0"/>
          </a:p>
          <a:p>
            <a:pPr algn="l">
              <a:lnSpc>
                <a:spcPct val="110000"/>
              </a:lnSpc>
            </a:pPr>
            <a:endParaRPr kumimoji="1" lang="zh-CN" altLang="en-US" sz="4000" b="1" dirty="0"/>
          </a:p>
        </p:txBody>
      </p:sp>
      <p:cxnSp>
        <p:nvCxnSpPr>
          <p:cNvPr id="8" name="线条 1">
            <a:extLst>
              <a:ext uri="{FF2B5EF4-FFF2-40B4-BE49-F238E27FC236}">
                <a16:creationId xmlns:a16="http://schemas.microsoft.com/office/drawing/2014/main" id="{D9FB5B0A-6E06-4B28-24C7-DD5AFABF48D8}"/>
              </a:ext>
            </a:extLst>
          </p:cNvPr>
          <p:cNvCxnSpPr/>
          <p:nvPr/>
        </p:nvCxnSpPr>
        <p:spPr>
          <a:xfrm>
            <a:off x="0" y="958850"/>
            <a:ext cx="12122150" cy="0"/>
          </a:xfrm>
          <a:prstGeom prst="line">
            <a:avLst/>
          </a:prstGeom>
          <a:noFill/>
          <a:ln w="28575" cap="sq">
            <a:solidFill>
              <a:schemeClr val="accent1"/>
            </a:solidFill>
            <a:prstDash val="solid"/>
            <a:miter/>
          </a:ln>
        </p:spPr>
      </p:cxnSp>
      <p:sp>
        <p:nvSpPr>
          <p:cNvPr id="3" name="Text 1"/>
          <p:cNvSpPr/>
          <p:nvPr/>
        </p:nvSpPr>
        <p:spPr>
          <a:xfrm>
            <a:off x="0" y="1115980"/>
            <a:ext cx="1304282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endParaRPr lang="en-US" sz="2000" dirty="0"/>
          </a:p>
        </p:txBody>
      </p:sp>
      <p:sp>
        <p:nvSpPr>
          <p:cNvPr id="6" name="Text 4"/>
          <p:cNvSpPr/>
          <p:nvPr/>
        </p:nvSpPr>
        <p:spPr>
          <a:xfrm>
            <a:off x="198358" y="1855120"/>
            <a:ext cx="2566154" cy="6203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000" b="1" dirty="0">
                <a:latin typeface="DengXian" panose="02010600030101010101" pitchFamily="2" charset="-122"/>
                <a:ea typeface="DengXian" panose="02010600030101010101" pitchFamily="2" charset="-122"/>
                <a:cs typeface="Lato Bold" pitchFamily="34" charset="-120"/>
              </a:rPr>
              <a:t>Fiscal Designado Formalmente</a:t>
            </a:r>
            <a:endParaRPr lang="en-US" sz="2000" dirty="0"/>
          </a:p>
        </p:txBody>
      </p:sp>
      <p:sp>
        <p:nvSpPr>
          <p:cNvPr id="2" name="Text 5"/>
          <p:cNvSpPr/>
          <p:nvPr/>
        </p:nvSpPr>
        <p:spPr>
          <a:xfrm>
            <a:off x="198358" y="2594498"/>
            <a:ext cx="2566154" cy="15876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Portaria específica designando servidor responsável pela fiscalização, preferencialmente com conhecimento técnico</a:t>
            </a:r>
            <a:endParaRPr lang="en-US" sz="2000" dirty="0"/>
          </a:p>
        </p:txBody>
      </p:sp>
      <p:sp>
        <p:nvSpPr>
          <p:cNvPr id="12" name="Shape 7"/>
          <p:cNvSpPr/>
          <p:nvPr/>
        </p:nvSpPr>
        <p:spPr>
          <a:xfrm>
            <a:off x="3674402" y="1696293"/>
            <a:ext cx="22860" cy="2723793"/>
          </a:xfrm>
          <a:prstGeom prst="roundRect">
            <a:avLst>
              <a:gd name="adj" fmla="val 130232"/>
            </a:avLst>
          </a:prstGeom>
          <a:solidFill>
            <a:srgbClr val="CBC5B8"/>
          </a:solidFill>
          <a:ln/>
        </p:spPr>
      </p:sp>
      <p:sp>
        <p:nvSpPr>
          <p:cNvPr id="18" name="Text 8"/>
          <p:cNvSpPr/>
          <p:nvPr/>
        </p:nvSpPr>
        <p:spPr>
          <a:xfrm>
            <a:off x="4917156" y="1865502"/>
            <a:ext cx="2268498" cy="6203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000" b="1" dirty="0">
                <a:latin typeface="DengXian" panose="02010600030101010101" pitchFamily="2" charset="-122"/>
                <a:ea typeface="DengXian" panose="02010600030101010101" pitchFamily="2" charset="-122"/>
                <a:cs typeface="Lato Bold" pitchFamily="34" charset="-120"/>
              </a:rPr>
              <a:t>Relatório de Execução</a:t>
            </a:r>
            <a:endParaRPr lang="en-US" sz="2000" dirty="0"/>
          </a:p>
        </p:txBody>
      </p:sp>
      <p:sp>
        <p:nvSpPr>
          <p:cNvPr id="19" name="Text 9"/>
          <p:cNvSpPr/>
          <p:nvPr/>
        </p:nvSpPr>
        <p:spPr>
          <a:xfrm>
            <a:off x="4279581" y="2609225"/>
            <a:ext cx="2817431" cy="15876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Elaboração periódica de relatório detalhando serviços executados, qualidade verificada e eventuais problemas</a:t>
            </a:r>
            <a:endParaRPr lang="en-US" sz="2000" dirty="0"/>
          </a:p>
        </p:txBody>
      </p:sp>
      <p:sp>
        <p:nvSpPr>
          <p:cNvPr id="20" name="Shape 10"/>
          <p:cNvSpPr/>
          <p:nvPr/>
        </p:nvSpPr>
        <p:spPr>
          <a:xfrm>
            <a:off x="3443898" y="2810063"/>
            <a:ext cx="496133" cy="496133"/>
          </a:xfrm>
          <a:prstGeom prst="roundRect">
            <a:avLst>
              <a:gd name="adj" fmla="val 6001"/>
            </a:avLst>
          </a:prstGeom>
          <a:solidFill>
            <a:srgbClr val="EFECE6"/>
          </a:solidFill>
          <a:ln w="22860">
            <a:solidFill>
              <a:srgbClr val="CBC5B8"/>
            </a:solidFill>
            <a:prstDash val="solid"/>
          </a:ln>
        </p:spPr>
      </p:sp>
      <p:pic>
        <p:nvPicPr>
          <p:cNvPr id="21" name="Image 0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567961" y="2934007"/>
            <a:ext cx="248007" cy="248007"/>
          </a:xfrm>
          <a:prstGeom prst="rect">
            <a:avLst/>
          </a:prstGeom>
        </p:spPr>
      </p:pic>
      <p:sp>
        <p:nvSpPr>
          <p:cNvPr id="23" name="Shape 12"/>
          <p:cNvSpPr/>
          <p:nvPr/>
        </p:nvSpPr>
        <p:spPr>
          <a:xfrm>
            <a:off x="7502344" y="1652417"/>
            <a:ext cx="22860" cy="2723793"/>
          </a:xfrm>
          <a:prstGeom prst="roundRect">
            <a:avLst>
              <a:gd name="adj" fmla="val 130232"/>
            </a:avLst>
          </a:prstGeom>
          <a:solidFill>
            <a:srgbClr val="CBC5B8"/>
          </a:solidFill>
          <a:ln/>
        </p:spPr>
      </p:sp>
      <p:sp>
        <p:nvSpPr>
          <p:cNvPr id="24" name="Text 13"/>
          <p:cNvSpPr/>
          <p:nvPr/>
        </p:nvSpPr>
        <p:spPr>
          <a:xfrm>
            <a:off x="8457841" y="1850775"/>
            <a:ext cx="2268379" cy="6203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000" b="1" dirty="0">
                <a:latin typeface="DengXian" panose="02010600030101010101" pitchFamily="2" charset="-122"/>
                <a:ea typeface="DengXian" panose="02010600030101010101" pitchFamily="2" charset="-122"/>
                <a:cs typeface="Lato Bold" pitchFamily="34" charset="-120"/>
              </a:rPr>
              <a:t>Conferência de Peças</a:t>
            </a:r>
            <a:endParaRPr lang="en-US" sz="2000" dirty="0"/>
          </a:p>
        </p:txBody>
      </p:sp>
      <p:sp>
        <p:nvSpPr>
          <p:cNvPr id="25" name="Text 14"/>
          <p:cNvSpPr/>
          <p:nvPr/>
        </p:nvSpPr>
        <p:spPr>
          <a:xfrm>
            <a:off x="8457841" y="2590153"/>
            <a:ext cx="2268379" cy="1270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Verificação física da qualidade e adequação das peças utilizadas antes da aprovação do serviço</a:t>
            </a:r>
            <a:endParaRPr lang="en-US" sz="2000" dirty="0"/>
          </a:p>
        </p:txBody>
      </p:sp>
      <p:sp>
        <p:nvSpPr>
          <p:cNvPr id="26" name="Shape 15"/>
          <p:cNvSpPr/>
          <p:nvPr/>
        </p:nvSpPr>
        <p:spPr>
          <a:xfrm>
            <a:off x="7271840" y="2766187"/>
            <a:ext cx="496133" cy="496133"/>
          </a:xfrm>
          <a:prstGeom prst="roundRect">
            <a:avLst>
              <a:gd name="adj" fmla="val 6001"/>
            </a:avLst>
          </a:prstGeom>
          <a:solidFill>
            <a:srgbClr val="EFECE6"/>
          </a:solidFill>
          <a:ln w="22860">
            <a:solidFill>
              <a:srgbClr val="CBC5B8"/>
            </a:solidFill>
            <a:prstDash val="solid"/>
          </a:ln>
        </p:spPr>
      </p:sp>
      <p:pic>
        <p:nvPicPr>
          <p:cNvPr id="27" name="Image 1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395903" y="2890131"/>
            <a:ext cx="248007" cy="248007"/>
          </a:xfrm>
          <a:prstGeom prst="rect">
            <a:avLst/>
          </a:prstGeom>
        </p:spPr>
      </p:pic>
      <p:sp>
        <p:nvSpPr>
          <p:cNvPr id="29" name="Shape 17"/>
          <p:cNvSpPr/>
          <p:nvPr/>
        </p:nvSpPr>
        <p:spPr>
          <a:xfrm>
            <a:off x="6006226" y="4253018"/>
            <a:ext cx="22860" cy="2723793"/>
          </a:xfrm>
          <a:prstGeom prst="roundRect">
            <a:avLst>
              <a:gd name="adj" fmla="val 130232"/>
            </a:avLst>
          </a:prstGeom>
          <a:solidFill>
            <a:srgbClr val="CBC5B8"/>
          </a:solidFill>
          <a:ln/>
        </p:spPr>
      </p:sp>
      <p:sp>
        <p:nvSpPr>
          <p:cNvPr id="30" name="Text 18"/>
          <p:cNvSpPr/>
          <p:nvPr/>
        </p:nvSpPr>
        <p:spPr>
          <a:xfrm>
            <a:off x="2274311" y="4574596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000" b="1" dirty="0">
                <a:latin typeface="DengXian" panose="02010600030101010101" pitchFamily="2" charset="-122"/>
                <a:ea typeface="DengXian" panose="02010600030101010101" pitchFamily="2" charset="-122"/>
                <a:cs typeface="Lato Bold" pitchFamily="34" charset="-120"/>
              </a:rPr>
              <a:t>Controle de Prazos</a:t>
            </a:r>
            <a:endParaRPr lang="en-US" sz="2000" dirty="0"/>
          </a:p>
        </p:txBody>
      </p:sp>
      <p:sp>
        <p:nvSpPr>
          <p:cNvPr id="31" name="Text 19"/>
          <p:cNvSpPr/>
          <p:nvPr/>
        </p:nvSpPr>
        <p:spPr>
          <a:xfrm>
            <a:off x="2274311" y="4951571"/>
            <a:ext cx="2566273" cy="1270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Monitoramento do cumprimento de prazos contratuais para execução dos serviços</a:t>
            </a:r>
            <a:endParaRPr lang="en-US" sz="2000" dirty="0"/>
          </a:p>
        </p:txBody>
      </p:sp>
      <p:sp>
        <p:nvSpPr>
          <p:cNvPr id="32" name="Shape 20"/>
          <p:cNvSpPr/>
          <p:nvPr/>
        </p:nvSpPr>
        <p:spPr>
          <a:xfrm>
            <a:off x="5769589" y="5366668"/>
            <a:ext cx="496133" cy="496133"/>
          </a:xfrm>
          <a:prstGeom prst="roundRect">
            <a:avLst>
              <a:gd name="adj" fmla="val 6001"/>
            </a:avLst>
          </a:prstGeom>
          <a:solidFill>
            <a:srgbClr val="EFECE6"/>
          </a:solidFill>
          <a:ln w="22860">
            <a:solidFill>
              <a:srgbClr val="CBC5B8"/>
            </a:solidFill>
            <a:prstDash val="solid"/>
          </a:ln>
        </p:spPr>
      </p:sp>
      <p:pic>
        <p:nvPicPr>
          <p:cNvPr id="33" name="Image 2" descr="preencoded.png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882282" y="5490732"/>
            <a:ext cx="248007" cy="248007"/>
          </a:xfrm>
          <a:prstGeom prst="rect">
            <a:avLst/>
          </a:prstGeom>
        </p:spPr>
      </p:pic>
      <p:sp>
        <p:nvSpPr>
          <p:cNvPr id="36" name="Text 23"/>
          <p:cNvSpPr/>
          <p:nvPr/>
        </p:nvSpPr>
        <p:spPr>
          <a:xfrm>
            <a:off x="6769536" y="4641413"/>
            <a:ext cx="2664381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000" b="1" dirty="0">
                <a:latin typeface="DengXian" panose="02010600030101010101" pitchFamily="2" charset="-122"/>
                <a:ea typeface="DengXian" panose="02010600030101010101" pitchFamily="2" charset="-122"/>
                <a:cs typeface="Lato Bold" pitchFamily="34" charset="-120"/>
              </a:rPr>
              <a:t>Registro de Ocorrências</a:t>
            </a:r>
            <a:endParaRPr lang="en-US" sz="2000" dirty="0"/>
          </a:p>
        </p:txBody>
      </p:sp>
      <p:sp>
        <p:nvSpPr>
          <p:cNvPr id="37" name="Text 24"/>
          <p:cNvSpPr/>
          <p:nvPr/>
        </p:nvSpPr>
        <p:spPr>
          <a:xfrm>
            <a:off x="6769536" y="5042468"/>
            <a:ext cx="12348329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endParaRPr lang="en-US" sz="1550" dirty="0"/>
          </a:p>
        </p:txBody>
      </p:sp>
      <p:sp>
        <p:nvSpPr>
          <p:cNvPr id="39" name="CaixaDeTexto 38">
            <a:extLst>
              <a:ext uri="{FF2B5EF4-FFF2-40B4-BE49-F238E27FC236}">
                <a16:creationId xmlns:a16="http://schemas.microsoft.com/office/drawing/2014/main" id="{5E074166-0462-C660-A8C2-09462D788AF3}"/>
              </a:ext>
            </a:extLst>
          </p:cNvPr>
          <p:cNvSpPr txBox="1"/>
          <p:nvPr/>
        </p:nvSpPr>
        <p:spPr>
          <a:xfrm>
            <a:off x="48177" y="971243"/>
            <a:ext cx="11954200" cy="7219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lnSpc>
                <a:spcPts val="2500"/>
              </a:lnSpc>
              <a:buNone/>
            </a:pPr>
            <a:r>
              <a:rPr lang="en-US" sz="2000" dirty="0"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A Nova Lei de </a:t>
            </a:r>
            <a:r>
              <a:rPr lang="en-US" sz="2000" dirty="0" err="1"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Licitações</a:t>
            </a:r>
            <a:r>
              <a:rPr lang="en-US" sz="2000" dirty="0"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 </a:t>
            </a:r>
            <a:r>
              <a:rPr lang="en-US" sz="2000" dirty="0" err="1"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estabelece</a:t>
            </a:r>
            <a:r>
              <a:rPr lang="en-US" sz="2000" dirty="0"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 </a:t>
            </a:r>
            <a:r>
              <a:rPr lang="en-US" sz="2000" dirty="0" err="1"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requisitos</a:t>
            </a:r>
            <a:r>
              <a:rPr lang="en-US" sz="2000" dirty="0"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 </a:t>
            </a:r>
            <a:r>
              <a:rPr lang="en-US" sz="2000" dirty="0" err="1"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rigorosos</a:t>
            </a:r>
            <a:r>
              <a:rPr lang="en-US" sz="2000" dirty="0"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 para </a:t>
            </a:r>
            <a:r>
              <a:rPr lang="en-US" sz="2000" dirty="0" err="1"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fiscalização</a:t>
            </a:r>
            <a:r>
              <a:rPr lang="en-US" sz="2000" dirty="0"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 de </a:t>
            </a:r>
            <a:r>
              <a:rPr lang="en-US" sz="2000" dirty="0" err="1"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contratos</a:t>
            </a:r>
            <a:r>
              <a:rPr lang="en-US" sz="2000" dirty="0"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, </a:t>
            </a:r>
            <a:r>
              <a:rPr lang="en-US" sz="2000" dirty="0" err="1"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incluindo</a:t>
            </a:r>
            <a:r>
              <a:rPr lang="en-US" sz="2000" dirty="0"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 </a:t>
            </a:r>
            <a:r>
              <a:rPr lang="en-US" sz="2000" dirty="0" err="1"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aqueles</a:t>
            </a:r>
            <a:r>
              <a:rPr lang="en-US" sz="2000" dirty="0"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 relacionados à </a:t>
            </a:r>
            <a:r>
              <a:rPr lang="en-US" sz="2000" dirty="0" err="1"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manutenção</a:t>
            </a:r>
            <a:r>
              <a:rPr lang="en-US" sz="2000" dirty="0"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 da </a:t>
            </a:r>
            <a:r>
              <a:rPr lang="en-US" sz="2000" dirty="0" err="1"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frota</a:t>
            </a:r>
            <a:r>
              <a:rPr lang="en-US" sz="2000" dirty="0"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 municipal.</a:t>
            </a:r>
            <a:endParaRPr lang="en-US" sz="2000" dirty="0"/>
          </a:p>
        </p:txBody>
      </p:sp>
      <p:sp>
        <p:nvSpPr>
          <p:cNvPr id="41" name="CaixaDeTexto 40">
            <a:extLst>
              <a:ext uri="{FF2B5EF4-FFF2-40B4-BE49-F238E27FC236}">
                <a16:creationId xmlns:a16="http://schemas.microsoft.com/office/drawing/2014/main" id="{58B7DABD-FD41-52CB-4CD2-68E45FB39D56}"/>
              </a:ext>
            </a:extLst>
          </p:cNvPr>
          <p:cNvSpPr txBox="1"/>
          <p:nvPr/>
        </p:nvSpPr>
        <p:spPr>
          <a:xfrm>
            <a:off x="6667044" y="4983284"/>
            <a:ext cx="4966250" cy="10329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 err="1"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Documentação</a:t>
            </a:r>
            <a:r>
              <a:rPr lang="en-US" sz="2000" dirty="0"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 formal de </a:t>
            </a:r>
            <a:r>
              <a:rPr lang="en-US" sz="2000" dirty="0" err="1"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qualquer</a:t>
            </a:r>
            <a:r>
              <a:rPr lang="en-US" sz="2000" dirty="0"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 </a:t>
            </a:r>
            <a:r>
              <a:rPr lang="en-US" sz="2000" dirty="0" err="1"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descumprimento</a:t>
            </a:r>
            <a:r>
              <a:rPr lang="en-US" sz="2000" dirty="0"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 </a:t>
            </a:r>
            <a:r>
              <a:rPr lang="en-US" sz="2000" dirty="0" err="1"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contratual</a:t>
            </a:r>
            <a:r>
              <a:rPr lang="en-US" sz="2000" dirty="0"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 ou </a:t>
            </a:r>
            <a:r>
              <a:rPr lang="en-US" sz="2000" dirty="0" err="1"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falha</a:t>
            </a:r>
            <a:r>
              <a:rPr lang="en-US" sz="2000" dirty="0"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 na </a:t>
            </a:r>
            <a:r>
              <a:rPr lang="en-US" sz="2000" dirty="0" err="1"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prestação</a:t>
            </a:r>
            <a:r>
              <a:rPr lang="en-US" sz="2000" dirty="0"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 do </a:t>
            </a:r>
            <a:r>
              <a:rPr lang="en-US" sz="2000" dirty="0" err="1"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serviço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9956623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C78389-560F-281A-247E-EA896BEA10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61;p14">
            <a:extLst>
              <a:ext uri="{FF2B5EF4-FFF2-40B4-BE49-F238E27FC236}">
                <a16:creationId xmlns:a16="http://schemas.microsoft.com/office/drawing/2014/main" id="{96649E86-9D3B-DAF6-0A03-2AD8612EDC9F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" y="-11625"/>
            <a:ext cx="1219199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标题 1">
            <a:extLst>
              <a:ext uri="{FF2B5EF4-FFF2-40B4-BE49-F238E27FC236}">
                <a16:creationId xmlns:a16="http://schemas.microsoft.com/office/drawing/2014/main" id="{87D716E2-CD45-979B-6B82-23227D4188A2}"/>
              </a:ext>
            </a:extLst>
          </p:cNvPr>
          <p:cNvSpPr txBox="1"/>
          <p:nvPr/>
        </p:nvSpPr>
        <p:spPr>
          <a:xfrm>
            <a:off x="341816" y="725763"/>
            <a:ext cx="10671175" cy="46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>
              <a:lnSpc>
                <a:spcPts val="4850"/>
              </a:lnSpc>
            </a:pPr>
            <a:r>
              <a:rPr lang="en-US" sz="4000" b="1" dirty="0" err="1">
                <a:solidFill>
                  <a:srgbClr val="282824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Lato Bold" pitchFamily="34" charset="-120"/>
              </a:rPr>
              <a:t>Estrutura</a:t>
            </a:r>
            <a:r>
              <a:rPr lang="en-US" sz="4000" b="1" dirty="0">
                <a:solidFill>
                  <a:srgbClr val="282824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Lato Bold" pitchFamily="34" charset="-120"/>
              </a:rPr>
              <a:t> do Relatório de </a:t>
            </a:r>
            <a:r>
              <a:rPr lang="en-US" sz="4000" b="1" dirty="0" err="1">
                <a:solidFill>
                  <a:srgbClr val="282824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Lato Bold" pitchFamily="34" charset="-120"/>
              </a:rPr>
              <a:t>Diagnóstico</a:t>
            </a:r>
            <a:endParaRPr lang="en-US" sz="4000" b="1" dirty="0"/>
          </a:p>
          <a:p>
            <a:pPr algn="l">
              <a:lnSpc>
                <a:spcPct val="110000"/>
              </a:lnSpc>
            </a:pPr>
            <a:endParaRPr kumimoji="1" lang="zh-CN" altLang="en-US" sz="4000" b="1" dirty="0"/>
          </a:p>
        </p:txBody>
      </p:sp>
      <p:sp>
        <p:nvSpPr>
          <p:cNvPr id="37" name="Text 24">
            <a:extLst>
              <a:ext uri="{FF2B5EF4-FFF2-40B4-BE49-F238E27FC236}">
                <a16:creationId xmlns:a16="http://schemas.microsoft.com/office/drawing/2014/main" id="{27980D87-DA70-0EB0-4611-E0EFEC89B7AE}"/>
              </a:ext>
            </a:extLst>
          </p:cNvPr>
          <p:cNvSpPr/>
          <p:nvPr/>
        </p:nvSpPr>
        <p:spPr>
          <a:xfrm>
            <a:off x="6769536" y="5042468"/>
            <a:ext cx="12348329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endParaRPr lang="en-US" sz="1550" dirty="0"/>
          </a:p>
        </p:txBody>
      </p:sp>
      <p:sp>
        <p:nvSpPr>
          <p:cNvPr id="4" name="Shape 1"/>
          <p:cNvSpPr/>
          <p:nvPr/>
        </p:nvSpPr>
        <p:spPr>
          <a:xfrm>
            <a:off x="225327" y="1158121"/>
            <a:ext cx="3367270" cy="45720"/>
          </a:xfrm>
          <a:prstGeom prst="rect">
            <a:avLst/>
          </a:prstGeom>
          <a:solidFill>
            <a:srgbClr val="282824"/>
          </a:solidFill>
          <a:ln/>
        </p:spPr>
      </p:sp>
      <p:sp>
        <p:nvSpPr>
          <p:cNvPr id="5" name="Text 2"/>
          <p:cNvSpPr/>
          <p:nvPr/>
        </p:nvSpPr>
        <p:spPr>
          <a:xfrm>
            <a:off x="248186" y="1402199"/>
            <a:ext cx="2873607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000" b="1" dirty="0">
                <a:latin typeface="DengXian" panose="02010600030101010101" pitchFamily="2" charset="-122"/>
                <a:ea typeface="DengXian" panose="02010600030101010101" pitchFamily="2" charset="-122"/>
                <a:cs typeface="Lato Bold" pitchFamily="34" charset="-120"/>
              </a:rPr>
              <a:t>1. Relatório Técnico Consolidado</a:t>
            </a:r>
            <a:endParaRPr lang="en-US" sz="2000" dirty="0"/>
          </a:p>
        </p:txBody>
      </p:sp>
      <p:sp>
        <p:nvSpPr>
          <p:cNvPr id="10" name="Text 3"/>
          <p:cNvSpPr/>
          <p:nvPr/>
        </p:nvSpPr>
        <p:spPr>
          <a:xfrm>
            <a:off x="248186" y="1831420"/>
            <a:ext cx="3330857" cy="1270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Documento executivo apresentando situação encontrada, principais achados, análise comparativa com boas práticas e recomendações prioritárias de melhoria</a:t>
            </a:r>
            <a:endParaRPr lang="en-US" sz="2000" dirty="0"/>
          </a:p>
        </p:txBody>
      </p:sp>
      <p:sp>
        <p:nvSpPr>
          <p:cNvPr id="11" name="Shape 4"/>
          <p:cNvSpPr/>
          <p:nvPr/>
        </p:nvSpPr>
        <p:spPr>
          <a:xfrm>
            <a:off x="4236422" y="1158121"/>
            <a:ext cx="3367365" cy="45720"/>
          </a:xfrm>
          <a:prstGeom prst="rect">
            <a:avLst/>
          </a:prstGeom>
          <a:solidFill>
            <a:srgbClr val="282824"/>
          </a:solidFill>
          <a:ln/>
        </p:spPr>
      </p:sp>
      <p:sp>
        <p:nvSpPr>
          <p:cNvPr id="13" name="Text 5"/>
          <p:cNvSpPr/>
          <p:nvPr/>
        </p:nvSpPr>
        <p:spPr>
          <a:xfrm>
            <a:off x="4259282" y="1402199"/>
            <a:ext cx="283624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000" b="1" dirty="0">
                <a:latin typeface="DengXian" panose="02010600030101010101" pitchFamily="2" charset="-122"/>
                <a:ea typeface="DengXian" panose="02010600030101010101" pitchFamily="2" charset="-122"/>
                <a:cs typeface="Lato Bold" pitchFamily="34" charset="-120"/>
              </a:rPr>
              <a:t>2. Matriz de Riscos Identificados</a:t>
            </a:r>
            <a:endParaRPr lang="en-US" sz="2000" dirty="0"/>
          </a:p>
        </p:txBody>
      </p:sp>
      <p:sp>
        <p:nvSpPr>
          <p:cNvPr id="14" name="Text 6"/>
          <p:cNvSpPr/>
          <p:nvPr/>
        </p:nvSpPr>
        <p:spPr>
          <a:xfrm>
            <a:off x="4259282" y="1831420"/>
            <a:ext cx="3330952" cy="1270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Classificação dos riscos operacionais, financeiros e de conformidade identificados, com avaliação de probabilidade e impacto de cada um</a:t>
            </a:r>
            <a:endParaRPr lang="en-US" sz="2000" dirty="0"/>
          </a:p>
        </p:txBody>
      </p:sp>
      <p:sp>
        <p:nvSpPr>
          <p:cNvPr id="15" name="Shape 7"/>
          <p:cNvSpPr/>
          <p:nvPr/>
        </p:nvSpPr>
        <p:spPr>
          <a:xfrm>
            <a:off x="8323838" y="1158121"/>
            <a:ext cx="3367365" cy="45720"/>
          </a:xfrm>
          <a:prstGeom prst="rect">
            <a:avLst/>
          </a:prstGeom>
          <a:solidFill>
            <a:srgbClr val="282824"/>
          </a:solidFill>
          <a:ln/>
        </p:spPr>
      </p:sp>
      <p:sp>
        <p:nvSpPr>
          <p:cNvPr id="16" name="Text 8"/>
          <p:cNvSpPr/>
          <p:nvPr/>
        </p:nvSpPr>
        <p:spPr>
          <a:xfrm>
            <a:off x="8346698" y="1402199"/>
            <a:ext cx="2903382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000" b="1" dirty="0">
                <a:latin typeface="DengXian" panose="02010600030101010101" pitchFamily="2" charset="-122"/>
                <a:ea typeface="DengXian" panose="02010600030101010101" pitchFamily="2" charset="-122"/>
                <a:cs typeface="Lato Bold" pitchFamily="34" charset="-120"/>
              </a:rPr>
              <a:t>3. Plano de Melhoria Estruturado</a:t>
            </a:r>
            <a:endParaRPr lang="en-US" sz="2000" dirty="0"/>
          </a:p>
        </p:txBody>
      </p:sp>
      <p:sp>
        <p:nvSpPr>
          <p:cNvPr id="17" name="Text 9"/>
          <p:cNvSpPr/>
          <p:nvPr/>
        </p:nvSpPr>
        <p:spPr>
          <a:xfrm>
            <a:off x="8346698" y="1831420"/>
            <a:ext cx="3330952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Conjunto de ações corretivas e preventivas organizadas por prioridade, com responsáveis definidos e recursos necessários estimados</a:t>
            </a:r>
            <a:endParaRPr lang="en-US" sz="2000" dirty="0"/>
          </a:p>
        </p:txBody>
      </p:sp>
      <p:sp>
        <p:nvSpPr>
          <p:cNvPr id="22" name="Shape 10"/>
          <p:cNvSpPr/>
          <p:nvPr/>
        </p:nvSpPr>
        <p:spPr>
          <a:xfrm>
            <a:off x="225327" y="4015488"/>
            <a:ext cx="4894954" cy="45720"/>
          </a:xfrm>
          <a:prstGeom prst="rect">
            <a:avLst/>
          </a:prstGeom>
          <a:solidFill>
            <a:srgbClr val="282824"/>
          </a:solidFill>
          <a:ln/>
        </p:spPr>
      </p:sp>
      <p:sp>
        <p:nvSpPr>
          <p:cNvPr id="28" name="Text 11"/>
          <p:cNvSpPr/>
          <p:nvPr/>
        </p:nvSpPr>
        <p:spPr>
          <a:xfrm>
            <a:off x="248186" y="4259566"/>
            <a:ext cx="247185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000" b="1" dirty="0">
                <a:latin typeface="DengXian" panose="02010600030101010101" pitchFamily="2" charset="-122"/>
                <a:ea typeface="DengXian" panose="02010600030101010101" pitchFamily="2" charset="-122"/>
                <a:cs typeface="Lato Bold" pitchFamily="34" charset="-120"/>
              </a:rPr>
              <a:t>4. Cronograma de Adequação</a:t>
            </a:r>
            <a:endParaRPr lang="en-US" sz="2000" dirty="0"/>
          </a:p>
        </p:txBody>
      </p:sp>
      <p:sp>
        <p:nvSpPr>
          <p:cNvPr id="34" name="Text 12"/>
          <p:cNvSpPr/>
          <p:nvPr/>
        </p:nvSpPr>
        <p:spPr>
          <a:xfrm>
            <a:off x="248186" y="4688786"/>
            <a:ext cx="5847813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Calendário detalhado para implementação das melhorias, considerando interdependências entre ações e capacidade de execução do município</a:t>
            </a:r>
            <a:endParaRPr lang="en-US" sz="2000" dirty="0"/>
          </a:p>
        </p:txBody>
      </p:sp>
      <p:sp>
        <p:nvSpPr>
          <p:cNvPr id="35" name="Shape 13"/>
          <p:cNvSpPr/>
          <p:nvPr/>
        </p:nvSpPr>
        <p:spPr>
          <a:xfrm>
            <a:off x="6451580" y="4015488"/>
            <a:ext cx="4895045" cy="45720"/>
          </a:xfrm>
          <a:prstGeom prst="rect">
            <a:avLst/>
          </a:prstGeom>
          <a:solidFill>
            <a:srgbClr val="282824"/>
          </a:solidFill>
          <a:ln/>
        </p:spPr>
      </p:sp>
      <p:sp>
        <p:nvSpPr>
          <p:cNvPr id="38" name="Text 14"/>
          <p:cNvSpPr/>
          <p:nvPr/>
        </p:nvSpPr>
        <p:spPr>
          <a:xfrm>
            <a:off x="6893540" y="4259566"/>
            <a:ext cx="2796677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000" b="1" dirty="0">
                <a:latin typeface="DengXian" panose="02010600030101010101" pitchFamily="2" charset="-122"/>
                <a:ea typeface="DengXian" panose="02010600030101010101" pitchFamily="2" charset="-122"/>
                <a:cs typeface="Lato Bold" pitchFamily="34" charset="-120"/>
              </a:rPr>
              <a:t>5. Indicadores de Monitoramento</a:t>
            </a:r>
            <a:endParaRPr lang="en-US" sz="2000" dirty="0"/>
          </a:p>
        </p:txBody>
      </p:sp>
      <p:sp>
        <p:nvSpPr>
          <p:cNvPr id="40" name="Text 15"/>
          <p:cNvSpPr/>
          <p:nvPr/>
        </p:nvSpPr>
        <p:spPr>
          <a:xfrm>
            <a:off x="6893540" y="4688786"/>
            <a:ext cx="5298450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Conjunto de métricas que permitirão acompanhar evolução da gestão e avaliar efetividade das ações implementadas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5729183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4186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13"/>
          <p:cNvSpPr txBox="1"/>
          <p:nvPr/>
        </p:nvSpPr>
        <p:spPr>
          <a:xfrm>
            <a:off x="2566838" y="1518114"/>
            <a:ext cx="9782000" cy="10668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lvl="0"/>
            <a:r>
              <a:rPr kumimoji="1" lang="en-US" sz="5333" b="1" dirty="0" err="1">
                <a:ln w="12700">
                  <a:noFill/>
                </a:ln>
                <a:solidFill>
                  <a:srgbClr val="FF6600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Poppins"/>
                <a:sym typeface="Montserrat"/>
              </a:rPr>
              <a:t>Muito</a:t>
            </a:r>
            <a:r>
              <a:rPr kumimoji="1" lang="en-US" sz="5333" b="1" dirty="0">
                <a:ln w="12700">
                  <a:noFill/>
                </a:ln>
                <a:solidFill>
                  <a:srgbClr val="FF6600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Poppins"/>
                <a:sym typeface="Montserrat"/>
              </a:rPr>
              <a:t> </a:t>
            </a:r>
            <a:r>
              <a:rPr kumimoji="1" lang="en-US" sz="5333" b="1" dirty="0" err="1">
                <a:ln w="12700">
                  <a:noFill/>
                </a:ln>
                <a:solidFill>
                  <a:srgbClr val="FF6600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Poppins"/>
                <a:sym typeface="Montserrat"/>
              </a:rPr>
              <a:t>Obrigado</a:t>
            </a:r>
            <a:endParaRPr sz="5333" b="1" dirty="0">
              <a:solidFill>
                <a:srgbClr val="FF6600"/>
              </a:solidFill>
              <a:latin typeface="DengXian" panose="02010600030101010101" pitchFamily="2" charset="-122"/>
              <a:ea typeface="DengXian" panose="02010600030101010101" pitchFamily="2" charset="-122"/>
              <a:cs typeface="Montserrat"/>
              <a:sym typeface="Montserrat"/>
            </a:endParaRPr>
          </a:p>
        </p:txBody>
      </p:sp>
      <p:sp>
        <p:nvSpPr>
          <p:cNvPr id="56" name="Google Shape;56;p13"/>
          <p:cNvSpPr txBox="1"/>
          <p:nvPr/>
        </p:nvSpPr>
        <p:spPr>
          <a:xfrm>
            <a:off x="1256188" y="3234123"/>
            <a:ext cx="8145355" cy="27083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ctr"/>
            <a:r>
              <a:rPr lang="pt-BR" sz="4000" b="1" dirty="0">
                <a:solidFill>
                  <a:srgbClr val="FF6600"/>
                </a:solidFill>
              </a:rPr>
              <a:t>“Frota bem gerida não é custo: é instrumento de eficiência e compromisso com o interesse público.”</a:t>
            </a:r>
            <a:endParaRPr lang="pt-BR" sz="3733" b="1" dirty="0">
              <a:solidFill>
                <a:srgbClr val="FF66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B83553-912E-1050-C322-E9338FF6E4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61;p14">
            <a:extLst>
              <a:ext uri="{FF2B5EF4-FFF2-40B4-BE49-F238E27FC236}">
                <a16:creationId xmlns:a16="http://schemas.microsoft.com/office/drawing/2014/main" id="{4B3209C0-FE5C-8E6D-8CCD-8FB762ED4E60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5110" y="-14514"/>
            <a:ext cx="12191990" cy="6858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" name="线条 1">
            <a:extLst>
              <a:ext uri="{FF2B5EF4-FFF2-40B4-BE49-F238E27FC236}">
                <a16:creationId xmlns:a16="http://schemas.microsoft.com/office/drawing/2014/main" id="{25B07FC8-D019-89A4-CE7D-6C464C860143}"/>
              </a:ext>
            </a:extLst>
          </p:cNvPr>
          <p:cNvCxnSpPr/>
          <p:nvPr/>
        </p:nvCxnSpPr>
        <p:spPr>
          <a:xfrm>
            <a:off x="0" y="958850"/>
            <a:ext cx="12122150" cy="0"/>
          </a:xfrm>
          <a:prstGeom prst="line">
            <a:avLst/>
          </a:prstGeom>
          <a:noFill/>
          <a:ln w="28575" cap="sq">
            <a:solidFill>
              <a:schemeClr val="accent1"/>
            </a:solidFill>
            <a:prstDash val="solid"/>
            <a:miter/>
          </a:ln>
        </p:spPr>
      </p:cxnSp>
      <p:sp>
        <p:nvSpPr>
          <p:cNvPr id="10" name="Text 0">
            <a:extLst>
              <a:ext uri="{FF2B5EF4-FFF2-40B4-BE49-F238E27FC236}">
                <a16:creationId xmlns:a16="http://schemas.microsoft.com/office/drawing/2014/main" id="{47784FA5-5E94-ADC8-889A-D6E3F04E6064}"/>
              </a:ext>
            </a:extLst>
          </p:cNvPr>
          <p:cNvSpPr/>
          <p:nvPr/>
        </p:nvSpPr>
        <p:spPr>
          <a:xfrm>
            <a:off x="581995" y="214449"/>
            <a:ext cx="4961811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b="1" dirty="0">
                <a:latin typeface="DengXian" panose="02010600030101010101" pitchFamily="2" charset="-122"/>
                <a:ea typeface="DengXian" panose="02010600030101010101" pitchFamily="2" charset="-122"/>
                <a:cs typeface="Lato Bold" pitchFamily="34" charset="-120"/>
              </a:rPr>
              <a:t>Base Legal Aplicável</a:t>
            </a:r>
            <a:endParaRPr lang="en-US" sz="3900" b="1" dirty="0"/>
          </a:p>
        </p:txBody>
      </p:sp>
      <p:sp>
        <p:nvSpPr>
          <p:cNvPr id="11" name="Shape 2">
            <a:extLst>
              <a:ext uri="{FF2B5EF4-FFF2-40B4-BE49-F238E27FC236}">
                <a16:creationId xmlns:a16="http://schemas.microsoft.com/office/drawing/2014/main" id="{D4944A55-12EB-9DFE-7154-F7018947C2C1}"/>
              </a:ext>
            </a:extLst>
          </p:cNvPr>
          <p:cNvSpPr/>
          <p:nvPr/>
        </p:nvSpPr>
        <p:spPr>
          <a:xfrm>
            <a:off x="465241" y="1062623"/>
            <a:ext cx="11440432" cy="1506736"/>
          </a:xfrm>
          <a:prstGeom prst="roundRect">
            <a:avLst>
              <a:gd name="adj" fmla="val 1976"/>
            </a:avLst>
          </a:prstGeom>
          <a:solidFill>
            <a:schemeClr val="accent3">
              <a:lumMod val="20000"/>
              <a:lumOff val="80000"/>
            </a:schemeClr>
          </a:solidFill>
          <a:ln w="22860">
            <a:solidFill>
              <a:srgbClr val="FF6600"/>
            </a:solidFill>
            <a:prstDash val="solid"/>
          </a:ln>
        </p:spPr>
      </p:sp>
      <p:sp>
        <p:nvSpPr>
          <p:cNvPr id="12" name="Shape 3">
            <a:extLst>
              <a:ext uri="{FF2B5EF4-FFF2-40B4-BE49-F238E27FC236}">
                <a16:creationId xmlns:a16="http://schemas.microsoft.com/office/drawing/2014/main" id="{F5260FF5-9D23-6BE1-86B9-B1B0BC73025B}"/>
              </a:ext>
            </a:extLst>
          </p:cNvPr>
          <p:cNvSpPr/>
          <p:nvPr/>
        </p:nvSpPr>
        <p:spPr>
          <a:xfrm>
            <a:off x="488100" y="1085483"/>
            <a:ext cx="763406" cy="1461016"/>
          </a:xfrm>
          <a:prstGeom prst="roundRect">
            <a:avLst>
              <a:gd name="adj" fmla="val 295"/>
            </a:avLst>
          </a:prstGeom>
          <a:solidFill>
            <a:srgbClr val="FFC000"/>
          </a:solidFill>
          <a:ln>
            <a:solidFill>
              <a:srgbClr val="FF6600"/>
            </a:solidFill>
          </a:ln>
        </p:spPr>
      </p:sp>
      <p:sp>
        <p:nvSpPr>
          <p:cNvPr id="13" name="Text 4">
            <a:extLst>
              <a:ext uri="{FF2B5EF4-FFF2-40B4-BE49-F238E27FC236}">
                <a16:creationId xmlns:a16="http://schemas.microsoft.com/office/drawing/2014/main" id="{DA9A63AE-5209-C807-F8F9-37EB2A27BF0D}"/>
              </a:ext>
            </a:extLst>
          </p:cNvPr>
          <p:cNvSpPr/>
          <p:nvPr/>
        </p:nvSpPr>
        <p:spPr>
          <a:xfrm>
            <a:off x="736107" y="1629956"/>
            <a:ext cx="286263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2300" b="1" dirty="0">
                <a:latin typeface="DengXian" panose="02010600030101010101" pitchFamily="2" charset="-122"/>
                <a:ea typeface="DengXian" panose="02010600030101010101" pitchFamily="2" charset="-122"/>
              </a:rPr>
              <a:t>4</a:t>
            </a:r>
            <a:endParaRPr lang="en-US" sz="2300" dirty="0"/>
          </a:p>
        </p:txBody>
      </p:sp>
      <p:sp>
        <p:nvSpPr>
          <p:cNvPr id="14" name="Text 5">
            <a:extLst>
              <a:ext uri="{FF2B5EF4-FFF2-40B4-BE49-F238E27FC236}">
                <a16:creationId xmlns:a16="http://schemas.microsoft.com/office/drawing/2014/main" id="{F76D7CC1-B2AA-8829-395C-6FE3EB28FE8D}"/>
              </a:ext>
            </a:extLst>
          </p:cNvPr>
          <p:cNvSpPr/>
          <p:nvPr/>
        </p:nvSpPr>
        <p:spPr>
          <a:xfrm>
            <a:off x="1480249" y="1283842"/>
            <a:ext cx="2385942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400"/>
              </a:lnSpc>
            </a:pPr>
            <a:r>
              <a:rPr lang="en-US" sz="1950" b="1" dirty="0">
                <a:latin typeface="DengXian" panose="02010600030101010101" pitchFamily="2" charset="-122"/>
                <a:ea typeface="DengXian" panose="02010600030101010101" pitchFamily="2" charset="-122"/>
                <a:cs typeface="Lato Bold" pitchFamily="34" charset="-120"/>
              </a:rPr>
              <a:t>Lei 14.133/2021</a:t>
            </a:r>
            <a:endParaRPr lang="en-US" sz="1950" dirty="0"/>
          </a:p>
        </p:txBody>
      </p:sp>
      <p:sp>
        <p:nvSpPr>
          <p:cNvPr id="15" name="Text 6">
            <a:extLst>
              <a:ext uri="{FF2B5EF4-FFF2-40B4-BE49-F238E27FC236}">
                <a16:creationId xmlns:a16="http://schemas.microsoft.com/office/drawing/2014/main" id="{B340B9B2-D8E8-5C83-D4F9-95CBBB3E760E}"/>
              </a:ext>
            </a:extLst>
          </p:cNvPr>
          <p:cNvSpPr/>
          <p:nvPr/>
        </p:nvSpPr>
        <p:spPr>
          <a:xfrm>
            <a:off x="1480249" y="1713062"/>
            <a:ext cx="10111388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500"/>
              </a:lnSpc>
            </a:pPr>
            <a:r>
              <a:rPr lang="en-US" sz="1550" dirty="0"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Regula </a:t>
            </a:r>
            <a:r>
              <a:rPr lang="en-US" sz="1550" dirty="0" err="1"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licitações</a:t>
            </a:r>
            <a:r>
              <a:rPr lang="en-US" sz="1550" dirty="0"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 e </a:t>
            </a:r>
            <a:r>
              <a:rPr lang="en-US" sz="1550" dirty="0" err="1"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contratos</a:t>
            </a:r>
            <a:r>
              <a:rPr lang="en-US" sz="1550" dirty="0"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, </a:t>
            </a:r>
            <a:r>
              <a:rPr lang="en-US" sz="1550" dirty="0" err="1"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incluindo</a:t>
            </a:r>
            <a:r>
              <a:rPr lang="en-US" sz="1550" dirty="0"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 </a:t>
            </a:r>
            <a:r>
              <a:rPr lang="en-US" sz="1550" dirty="0" err="1"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manutenção</a:t>
            </a:r>
            <a:r>
              <a:rPr lang="en-US" sz="1550" dirty="0"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 de </a:t>
            </a:r>
            <a:r>
              <a:rPr lang="en-US" sz="1550" dirty="0" err="1"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frota</a:t>
            </a:r>
            <a:r>
              <a:rPr lang="en-US" sz="1550" dirty="0"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, com </a:t>
            </a:r>
            <a:r>
              <a:rPr lang="en-US" sz="1550" dirty="0" err="1"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ênfase</a:t>
            </a:r>
            <a:r>
              <a:rPr lang="en-US" sz="1550" dirty="0"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 na </a:t>
            </a:r>
            <a:r>
              <a:rPr lang="en-US" sz="1550" dirty="0" err="1"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fiscalização</a:t>
            </a:r>
            <a:r>
              <a:rPr lang="en-US" sz="1550" dirty="0"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 </a:t>
            </a:r>
            <a:r>
              <a:rPr lang="en-US" sz="1550" dirty="0" err="1"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contratual</a:t>
            </a:r>
            <a:r>
              <a:rPr lang="en-US" sz="1550" dirty="0"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 e controle de </a:t>
            </a:r>
            <a:r>
              <a:rPr lang="en-US" sz="1550" dirty="0" err="1">
                <a:latin typeface="DengXian" panose="02010600030101010101" pitchFamily="2" charset="-122"/>
                <a:ea typeface="DengXian" panose="02010600030101010101" pitchFamily="2" charset="-122"/>
                <a:cs typeface="Lato" pitchFamily="34" charset="-120"/>
              </a:rPr>
              <a:t>execução</a:t>
            </a:r>
            <a:endParaRPr lang="en-US" sz="1550" dirty="0"/>
          </a:p>
        </p:txBody>
      </p:sp>
      <p:sp>
        <p:nvSpPr>
          <p:cNvPr id="37" name="Shape 2">
            <a:extLst>
              <a:ext uri="{FF2B5EF4-FFF2-40B4-BE49-F238E27FC236}">
                <a16:creationId xmlns:a16="http://schemas.microsoft.com/office/drawing/2014/main" id="{C146D9C2-7DC5-D581-EDAE-7860AE7A27B2}"/>
              </a:ext>
            </a:extLst>
          </p:cNvPr>
          <p:cNvSpPr/>
          <p:nvPr/>
        </p:nvSpPr>
        <p:spPr>
          <a:xfrm>
            <a:off x="465241" y="2741405"/>
            <a:ext cx="11440432" cy="1506736"/>
          </a:xfrm>
          <a:prstGeom prst="roundRect">
            <a:avLst>
              <a:gd name="adj" fmla="val 1976"/>
            </a:avLst>
          </a:prstGeom>
          <a:solidFill>
            <a:schemeClr val="accent3">
              <a:lumMod val="20000"/>
              <a:lumOff val="80000"/>
            </a:schemeClr>
          </a:solidFill>
          <a:ln w="22860">
            <a:solidFill>
              <a:srgbClr val="FF6600"/>
            </a:solidFill>
            <a:prstDash val="solid"/>
          </a:ln>
        </p:spPr>
      </p:sp>
      <p:sp>
        <p:nvSpPr>
          <p:cNvPr id="38" name="Shape 3">
            <a:extLst>
              <a:ext uri="{FF2B5EF4-FFF2-40B4-BE49-F238E27FC236}">
                <a16:creationId xmlns:a16="http://schemas.microsoft.com/office/drawing/2014/main" id="{BE1A045F-170A-30CB-3B8C-A2776D4285BE}"/>
              </a:ext>
            </a:extLst>
          </p:cNvPr>
          <p:cNvSpPr/>
          <p:nvPr/>
        </p:nvSpPr>
        <p:spPr>
          <a:xfrm>
            <a:off x="488100" y="2764265"/>
            <a:ext cx="763406" cy="1461016"/>
          </a:xfrm>
          <a:prstGeom prst="roundRect">
            <a:avLst>
              <a:gd name="adj" fmla="val 295"/>
            </a:avLst>
          </a:prstGeom>
          <a:solidFill>
            <a:srgbClr val="FFC000"/>
          </a:solidFill>
          <a:ln>
            <a:solidFill>
              <a:srgbClr val="FF6600"/>
            </a:solidFill>
          </a:ln>
        </p:spPr>
      </p:sp>
      <p:sp>
        <p:nvSpPr>
          <p:cNvPr id="39" name="Text 4">
            <a:extLst>
              <a:ext uri="{FF2B5EF4-FFF2-40B4-BE49-F238E27FC236}">
                <a16:creationId xmlns:a16="http://schemas.microsoft.com/office/drawing/2014/main" id="{481F39B9-1625-5CB3-5593-9BCBC2885601}"/>
              </a:ext>
            </a:extLst>
          </p:cNvPr>
          <p:cNvSpPr/>
          <p:nvPr/>
        </p:nvSpPr>
        <p:spPr>
          <a:xfrm>
            <a:off x="736107" y="3308738"/>
            <a:ext cx="286263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2300" b="1" dirty="0">
                <a:latin typeface="DengXian" panose="02010600030101010101" pitchFamily="2" charset="-122"/>
                <a:ea typeface="DengXian" panose="02010600030101010101" pitchFamily="2" charset="-122"/>
              </a:rPr>
              <a:t>5</a:t>
            </a:r>
            <a:endParaRPr lang="en-US" sz="2300" dirty="0"/>
          </a:p>
        </p:txBody>
      </p:sp>
      <p:sp>
        <p:nvSpPr>
          <p:cNvPr id="40" name="Text 5">
            <a:extLst>
              <a:ext uri="{FF2B5EF4-FFF2-40B4-BE49-F238E27FC236}">
                <a16:creationId xmlns:a16="http://schemas.microsoft.com/office/drawing/2014/main" id="{9B9A9ABD-4F3F-6F67-C062-612D89B26D34}"/>
              </a:ext>
            </a:extLst>
          </p:cNvPr>
          <p:cNvSpPr/>
          <p:nvPr/>
        </p:nvSpPr>
        <p:spPr>
          <a:xfrm>
            <a:off x="1480249" y="2962624"/>
            <a:ext cx="2385942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400"/>
              </a:lnSpc>
            </a:pPr>
            <a:r>
              <a:rPr lang="pt-BR" sz="1950" b="1" dirty="0"/>
              <a:t>Entendimento do TCE-PR</a:t>
            </a:r>
            <a:endParaRPr lang="en-US" sz="1950" b="1" dirty="0"/>
          </a:p>
        </p:txBody>
      </p:sp>
      <p:sp>
        <p:nvSpPr>
          <p:cNvPr id="41" name="Text 6">
            <a:extLst>
              <a:ext uri="{FF2B5EF4-FFF2-40B4-BE49-F238E27FC236}">
                <a16:creationId xmlns:a16="http://schemas.microsoft.com/office/drawing/2014/main" id="{EBE0321F-8C7E-FEE1-F459-F1CC4F9B2D53}"/>
              </a:ext>
            </a:extLst>
          </p:cNvPr>
          <p:cNvSpPr/>
          <p:nvPr/>
        </p:nvSpPr>
        <p:spPr>
          <a:xfrm>
            <a:off x="1480249" y="3391844"/>
            <a:ext cx="10111388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500"/>
              </a:lnSpc>
            </a:pPr>
            <a:r>
              <a:rPr lang="pt-BR" sz="1600" dirty="0"/>
              <a:t>a) Controle Patrimonial		b) Controle de Combustível		</a:t>
            </a:r>
          </a:p>
          <a:p>
            <a:pPr>
              <a:lnSpc>
                <a:spcPts val="2500"/>
              </a:lnSpc>
            </a:pPr>
            <a:r>
              <a:rPr lang="pt-BR" sz="1600" dirty="0"/>
              <a:t>c) Manutenção Preventiva		d) Uso Indevido de Veículos Oficiais</a:t>
            </a:r>
            <a:endParaRPr lang="en-US" sz="1550" dirty="0"/>
          </a:p>
        </p:txBody>
      </p:sp>
      <p:sp>
        <p:nvSpPr>
          <p:cNvPr id="42" name="Shape 2">
            <a:extLst>
              <a:ext uri="{FF2B5EF4-FFF2-40B4-BE49-F238E27FC236}">
                <a16:creationId xmlns:a16="http://schemas.microsoft.com/office/drawing/2014/main" id="{BA0E8EC1-967C-150D-8348-4B59CEA0BE4A}"/>
              </a:ext>
            </a:extLst>
          </p:cNvPr>
          <p:cNvSpPr/>
          <p:nvPr/>
        </p:nvSpPr>
        <p:spPr>
          <a:xfrm>
            <a:off x="479101" y="4353151"/>
            <a:ext cx="11440432" cy="1506736"/>
          </a:xfrm>
          <a:prstGeom prst="roundRect">
            <a:avLst>
              <a:gd name="adj" fmla="val 1976"/>
            </a:avLst>
          </a:prstGeom>
          <a:solidFill>
            <a:schemeClr val="accent3">
              <a:lumMod val="20000"/>
              <a:lumOff val="80000"/>
            </a:schemeClr>
          </a:solidFill>
          <a:ln w="22860">
            <a:solidFill>
              <a:srgbClr val="FF6600"/>
            </a:solidFill>
            <a:prstDash val="solid"/>
          </a:ln>
        </p:spPr>
      </p:sp>
      <p:sp>
        <p:nvSpPr>
          <p:cNvPr id="43" name="Shape 3">
            <a:extLst>
              <a:ext uri="{FF2B5EF4-FFF2-40B4-BE49-F238E27FC236}">
                <a16:creationId xmlns:a16="http://schemas.microsoft.com/office/drawing/2014/main" id="{CDCD04A6-43DE-A32F-A23C-0F8ED73F4BE1}"/>
              </a:ext>
            </a:extLst>
          </p:cNvPr>
          <p:cNvSpPr/>
          <p:nvPr/>
        </p:nvSpPr>
        <p:spPr>
          <a:xfrm>
            <a:off x="501960" y="4376011"/>
            <a:ext cx="763406" cy="1461016"/>
          </a:xfrm>
          <a:prstGeom prst="roundRect">
            <a:avLst>
              <a:gd name="adj" fmla="val 295"/>
            </a:avLst>
          </a:prstGeom>
          <a:solidFill>
            <a:srgbClr val="FFC000"/>
          </a:solidFill>
          <a:ln>
            <a:solidFill>
              <a:srgbClr val="FF6600"/>
            </a:solidFill>
          </a:ln>
        </p:spPr>
      </p:sp>
      <p:sp>
        <p:nvSpPr>
          <p:cNvPr id="44" name="Text 4">
            <a:extLst>
              <a:ext uri="{FF2B5EF4-FFF2-40B4-BE49-F238E27FC236}">
                <a16:creationId xmlns:a16="http://schemas.microsoft.com/office/drawing/2014/main" id="{F9DC5121-C88D-515F-19DA-728B90C9DF22}"/>
              </a:ext>
            </a:extLst>
          </p:cNvPr>
          <p:cNvSpPr/>
          <p:nvPr/>
        </p:nvSpPr>
        <p:spPr>
          <a:xfrm>
            <a:off x="749967" y="4920484"/>
            <a:ext cx="286263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2300" dirty="0"/>
              <a:t>6</a:t>
            </a:r>
          </a:p>
        </p:txBody>
      </p:sp>
      <p:sp>
        <p:nvSpPr>
          <p:cNvPr id="45" name="Text 5">
            <a:extLst>
              <a:ext uri="{FF2B5EF4-FFF2-40B4-BE49-F238E27FC236}">
                <a16:creationId xmlns:a16="http://schemas.microsoft.com/office/drawing/2014/main" id="{7B0C6AA4-E538-C432-AFEA-BCA3FF61818F}"/>
              </a:ext>
            </a:extLst>
          </p:cNvPr>
          <p:cNvSpPr/>
          <p:nvPr/>
        </p:nvSpPr>
        <p:spPr>
          <a:xfrm>
            <a:off x="1494109" y="4574370"/>
            <a:ext cx="2385942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400"/>
              </a:lnSpc>
            </a:pPr>
            <a:r>
              <a:rPr lang="en-US" sz="1950" b="1" dirty="0" err="1">
                <a:latin typeface="DengXian" panose="02010600030101010101" pitchFamily="2" charset="-122"/>
                <a:ea typeface="DengXian" panose="02010600030101010101" pitchFamily="2" charset="-122"/>
                <a:cs typeface="Lato Bold" pitchFamily="34" charset="-120"/>
              </a:rPr>
              <a:t>Entendimento</a:t>
            </a:r>
            <a:r>
              <a:rPr lang="en-US" sz="1950" b="1" dirty="0">
                <a:latin typeface="DengXian" panose="02010600030101010101" pitchFamily="2" charset="-122"/>
                <a:ea typeface="DengXian" panose="02010600030101010101" pitchFamily="2" charset="-122"/>
                <a:cs typeface="Lato Bold" pitchFamily="34" charset="-120"/>
              </a:rPr>
              <a:t> do TCE SC</a:t>
            </a:r>
            <a:endParaRPr lang="en-US" sz="1950" dirty="0"/>
          </a:p>
        </p:txBody>
      </p:sp>
      <p:sp>
        <p:nvSpPr>
          <p:cNvPr id="46" name="Text 6">
            <a:extLst>
              <a:ext uri="{FF2B5EF4-FFF2-40B4-BE49-F238E27FC236}">
                <a16:creationId xmlns:a16="http://schemas.microsoft.com/office/drawing/2014/main" id="{ED920C5D-CFF8-FA86-5546-6C5DFF13AA84}"/>
              </a:ext>
            </a:extLst>
          </p:cNvPr>
          <p:cNvSpPr/>
          <p:nvPr/>
        </p:nvSpPr>
        <p:spPr>
          <a:xfrm>
            <a:off x="1494109" y="5003590"/>
            <a:ext cx="10111388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500"/>
              </a:lnSpc>
            </a:pPr>
            <a:r>
              <a:rPr lang="pt-BR" sz="1600" dirty="0"/>
              <a:t>a) Governança da Frota		b) Indicadores de Desempenho</a:t>
            </a:r>
          </a:p>
          <a:p>
            <a:pPr>
              <a:lnSpc>
                <a:spcPts val="2500"/>
              </a:lnSpc>
            </a:pPr>
            <a:r>
              <a:rPr lang="pt-BR" sz="1600" dirty="0"/>
              <a:t>c) Riscos Identificados em Auditorias</a:t>
            </a:r>
          </a:p>
          <a:p>
            <a:pPr>
              <a:lnSpc>
                <a:spcPts val="2500"/>
              </a:lnSpc>
            </a:pPr>
            <a:endParaRPr lang="en-US" sz="1550" dirty="0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CB58223E-13DB-378F-D751-B6B6C4AF5D55}"/>
              </a:ext>
            </a:extLst>
          </p:cNvPr>
          <p:cNvSpPr txBox="1"/>
          <p:nvPr/>
        </p:nvSpPr>
        <p:spPr>
          <a:xfrm>
            <a:off x="4718399" y="2794537"/>
            <a:ext cx="710198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dirty="0"/>
              <a:t>Em relatórios de Prestação de Contas Anual (PCA) e auditorias operacionais, que a gestão de frota deve observar:</a:t>
            </a: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CCD4EAFD-3729-20DB-64F4-0724181591F4}"/>
              </a:ext>
            </a:extLst>
          </p:cNvPr>
          <p:cNvSpPr txBox="1"/>
          <p:nvPr/>
        </p:nvSpPr>
        <p:spPr>
          <a:xfrm>
            <a:off x="4718399" y="4467111"/>
            <a:ext cx="814185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dirty="0"/>
              <a:t>Em auditorias operacionais e orientações técnicas, também enfatiza:</a:t>
            </a:r>
          </a:p>
        </p:txBody>
      </p:sp>
    </p:spTree>
    <p:extLst>
      <p:ext uri="{BB962C8B-B14F-4D97-AF65-F5344CB8AC3E}">
        <p14:creationId xmlns:p14="http://schemas.microsoft.com/office/powerpoint/2010/main" val="24354624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3119FB-6A88-FB57-572B-AFE49C50D2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61;p14">
            <a:extLst>
              <a:ext uri="{FF2B5EF4-FFF2-40B4-BE49-F238E27FC236}">
                <a16:creationId xmlns:a16="http://schemas.microsoft.com/office/drawing/2014/main" id="{68CFE978-B36C-0BAC-6586-595243C3E601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5110" y="-14514"/>
            <a:ext cx="12191990" cy="6858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" name="线条 1">
            <a:extLst>
              <a:ext uri="{FF2B5EF4-FFF2-40B4-BE49-F238E27FC236}">
                <a16:creationId xmlns:a16="http://schemas.microsoft.com/office/drawing/2014/main" id="{AAB2E017-67EC-14B3-FFBB-B09E85927506}"/>
              </a:ext>
            </a:extLst>
          </p:cNvPr>
          <p:cNvCxnSpPr/>
          <p:nvPr/>
        </p:nvCxnSpPr>
        <p:spPr>
          <a:xfrm>
            <a:off x="0" y="958850"/>
            <a:ext cx="12122150" cy="0"/>
          </a:xfrm>
          <a:prstGeom prst="line">
            <a:avLst/>
          </a:prstGeom>
          <a:noFill/>
          <a:ln w="28575" cap="sq">
            <a:solidFill>
              <a:schemeClr val="accent1"/>
            </a:solidFill>
            <a:prstDash val="solid"/>
            <a:miter/>
          </a:ln>
        </p:spPr>
      </p:cxnSp>
      <p:sp>
        <p:nvSpPr>
          <p:cNvPr id="10" name="Text 0">
            <a:extLst>
              <a:ext uri="{FF2B5EF4-FFF2-40B4-BE49-F238E27FC236}">
                <a16:creationId xmlns:a16="http://schemas.microsoft.com/office/drawing/2014/main" id="{A0DCAE2B-607B-CDC0-104F-7E90EBBAC1ED}"/>
              </a:ext>
            </a:extLst>
          </p:cNvPr>
          <p:cNvSpPr/>
          <p:nvPr/>
        </p:nvSpPr>
        <p:spPr>
          <a:xfrm>
            <a:off x="581995" y="214449"/>
            <a:ext cx="4961811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4000" b="1" dirty="0">
                <a:latin typeface="DengXian" panose="02010600030101010101" pitchFamily="2" charset="-122"/>
                <a:ea typeface="DengXian" panose="02010600030101010101" pitchFamily="2" charset="-122"/>
                <a:cs typeface="Lato Bold" pitchFamily="34" charset="-120"/>
              </a:rPr>
              <a:t>Base Legal Aplicável</a:t>
            </a:r>
            <a:endParaRPr lang="en-US" sz="4000" b="1" dirty="0"/>
          </a:p>
        </p:txBody>
      </p:sp>
      <p:sp>
        <p:nvSpPr>
          <p:cNvPr id="11" name="Shape 2">
            <a:extLst>
              <a:ext uri="{FF2B5EF4-FFF2-40B4-BE49-F238E27FC236}">
                <a16:creationId xmlns:a16="http://schemas.microsoft.com/office/drawing/2014/main" id="{1BE499EC-367A-9EF3-3CCE-475420AC5095}"/>
              </a:ext>
            </a:extLst>
          </p:cNvPr>
          <p:cNvSpPr/>
          <p:nvPr/>
        </p:nvSpPr>
        <p:spPr>
          <a:xfrm>
            <a:off x="465241" y="1062622"/>
            <a:ext cx="11440432" cy="4423775"/>
          </a:xfrm>
          <a:prstGeom prst="roundRect">
            <a:avLst>
              <a:gd name="adj" fmla="val 1976"/>
            </a:avLst>
          </a:prstGeom>
          <a:solidFill>
            <a:schemeClr val="accent3">
              <a:lumMod val="20000"/>
              <a:lumOff val="80000"/>
            </a:schemeClr>
          </a:solidFill>
          <a:ln w="22860">
            <a:solidFill>
              <a:srgbClr val="FF6600"/>
            </a:solidFill>
            <a:prstDash val="solid"/>
          </a:ln>
        </p:spPr>
        <p:txBody>
          <a:bodyPr/>
          <a:lstStyle/>
          <a:p>
            <a:endParaRPr lang="pt-BR" dirty="0"/>
          </a:p>
        </p:txBody>
      </p:sp>
      <p:sp>
        <p:nvSpPr>
          <p:cNvPr id="12" name="Shape 3">
            <a:extLst>
              <a:ext uri="{FF2B5EF4-FFF2-40B4-BE49-F238E27FC236}">
                <a16:creationId xmlns:a16="http://schemas.microsoft.com/office/drawing/2014/main" id="{4CB596F5-670A-D4DB-E302-6DC3A4F3AA6F}"/>
              </a:ext>
            </a:extLst>
          </p:cNvPr>
          <p:cNvSpPr/>
          <p:nvPr/>
        </p:nvSpPr>
        <p:spPr>
          <a:xfrm>
            <a:off x="488099" y="1085483"/>
            <a:ext cx="826351" cy="4400914"/>
          </a:xfrm>
          <a:prstGeom prst="roundRect">
            <a:avLst>
              <a:gd name="adj" fmla="val 295"/>
            </a:avLst>
          </a:prstGeom>
          <a:solidFill>
            <a:srgbClr val="FFC000"/>
          </a:solidFill>
          <a:ln>
            <a:solidFill>
              <a:srgbClr val="FF6600"/>
            </a:solidFill>
          </a:ln>
        </p:spPr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5E6120D9-474D-FAAD-24AF-239B4A83DC72}"/>
              </a:ext>
            </a:extLst>
          </p:cNvPr>
          <p:cNvSpPr txBox="1"/>
          <p:nvPr/>
        </p:nvSpPr>
        <p:spPr>
          <a:xfrm>
            <a:off x="1585667" y="1371603"/>
            <a:ext cx="10141092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pt-BR" sz="3200" b="1" dirty="0"/>
              <a:t>Pontos Comuns entre TCE-PR e TCE-SC</a:t>
            </a:r>
          </a:p>
          <a:p>
            <a:pPr>
              <a:buNone/>
            </a:pPr>
            <a:r>
              <a:rPr lang="pt-BR" sz="3200" dirty="0"/>
              <a:t>Ambos convergem nos seguintes aspectos:</a:t>
            </a:r>
          </a:p>
          <a:p>
            <a:pPr>
              <a:buNone/>
            </a:pPr>
            <a:r>
              <a:rPr lang="pt-BR" sz="3200" dirty="0"/>
              <a:t>✔ Necessidade de controle documental formal</a:t>
            </a:r>
            <a:br>
              <a:rPr lang="pt-BR" sz="3200" dirty="0"/>
            </a:br>
            <a:r>
              <a:rPr lang="pt-BR" sz="3200" dirty="0"/>
              <a:t>✔ Vinculação do veículo a responsável identificado</a:t>
            </a:r>
            <a:br>
              <a:rPr lang="pt-BR" sz="3200" dirty="0"/>
            </a:br>
            <a:r>
              <a:rPr lang="pt-BR" sz="3200" dirty="0"/>
              <a:t>✔ Rastreabilidade de combustível e manutenção</a:t>
            </a:r>
            <a:br>
              <a:rPr lang="pt-BR" sz="3200" dirty="0"/>
            </a:br>
            <a:r>
              <a:rPr lang="pt-BR" sz="3200" dirty="0"/>
              <a:t>✔ Observância à Lei 14.133/2021 nos contratos</a:t>
            </a:r>
            <a:br>
              <a:rPr lang="pt-BR" sz="3200" dirty="0"/>
            </a:br>
            <a:r>
              <a:rPr lang="pt-BR" sz="3200" dirty="0"/>
              <a:t>✔ Integração com o controle interno</a:t>
            </a:r>
          </a:p>
        </p:txBody>
      </p:sp>
    </p:spTree>
    <p:extLst>
      <p:ext uri="{BB962C8B-B14F-4D97-AF65-F5344CB8AC3E}">
        <p14:creationId xmlns:p14="http://schemas.microsoft.com/office/powerpoint/2010/main" val="28892331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Google Shape;61;p14">
            <a:extLst>
              <a:ext uri="{FF2B5EF4-FFF2-40B4-BE49-F238E27FC236}">
                <a16:creationId xmlns:a16="http://schemas.microsoft.com/office/drawing/2014/main" id="{C387BA50-10DD-FD9B-EC0C-175605DA7FD1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5110" y="-14514"/>
            <a:ext cx="1219199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矩形 22"/>
          <p:cNvSpPr txBox="1"/>
          <p:nvPr/>
        </p:nvSpPr>
        <p:spPr>
          <a:xfrm>
            <a:off x="1463675" y="1853883"/>
            <a:ext cx="5969000" cy="1851089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 cap="sq">
            <a:noFill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 sz="2000"/>
          </a:p>
        </p:txBody>
      </p:sp>
      <p:sp>
        <p:nvSpPr>
          <p:cNvPr id="3" name="矩形 17"/>
          <p:cNvSpPr txBox="1"/>
          <p:nvPr/>
        </p:nvSpPr>
        <p:spPr>
          <a:xfrm>
            <a:off x="1247884" y="1853883"/>
            <a:ext cx="1159087" cy="185108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12700" cap="sq">
            <a:noFill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 sz="2000"/>
          </a:p>
        </p:txBody>
      </p:sp>
      <p:sp>
        <p:nvSpPr>
          <p:cNvPr id="4" name="矩形 4"/>
          <p:cNvSpPr txBox="1"/>
          <p:nvPr/>
        </p:nvSpPr>
        <p:spPr>
          <a:xfrm>
            <a:off x="1463674" y="1756879"/>
            <a:ext cx="6842125" cy="1851089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sq">
            <a:noFill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 sz="2000"/>
          </a:p>
        </p:txBody>
      </p:sp>
      <p:sp>
        <p:nvSpPr>
          <p:cNvPr id="5" name="矩形 5"/>
          <p:cNvSpPr txBox="1"/>
          <p:nvPr/>
        </p:nvSpPr>
        <p:spPr>
          <a:xfrm>
            <a:off x="1247919" y="1756879"/>
            <a:ext cx="1159087" cy="185108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2700" cap="sq">
            <a:noFill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 sz="2000"/>
          </a:p>
        </p:txBody>
      </p:sp>
      <p:sp>
        <p:nvSpPr>
          <p:cNvPr id="6" name="文本框 6"/>
          <p:cNvSpPr txBox="1"/>
          <p:nvPr/>
        </p:nvSpPr>
        <p:spPr>
          <a:xfrm>
            <a:off x="2836352" y="1887189"/>
            <a:ext cx="5183697" cy="159046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50000"/>
              </a:lnSpc>
            </a:pPr>
            <a:r>
              <a:rPr kumimoji="1" lang="en-US" altLang="zh-CN" sz="2000" dirty="0">
                <a:ln w="12700">
                  <a:noFill/>
                </a:ln>
                <a:latin typeface="DengXian" panose="02010600030101010101" pitchFamily="2" charset="-122"/>
                <a:ea typeface="DengXian" panose="02010600030101010101" pitchFamily="2" charset="-122"/>
                <a:cs typeface="Poppins"/>
              </a:rPr>
              <a:t>Os </a:t>
            </a:r>
            <a:r>
              <a:rPr kumimoji="1" lang="en-US" altLang="zh-CN" sz="2000" dirty="0" err="1">
                <a:ln w="12700">
                  <a:noFill/>
                </a:ln>
                <a:latin typeface="DengXian" panose="02010600030101010101" pitchFamily="2" charset="-122"/>
                <a:ea typeface="DengXian" panose="02010600030101010101" pitchFamily="2" charset="-122"/>
                <a:cs typeface="Poppins"/>
              </a:rPr>
              <a:t>Tribunais</a:t>
            </a:r>
            <a:r>
              <a:rPr kumimoji="1" lang="en-US" altLang="zh-CN" sz="2000" dirty="0">
                <a:ln w="12700">
                  <a:noFill/>
                </a:ln>
                <a:latin typeface="DengXian" panose="02010600030101010101" pitchFamily="2" charset="-122"/>
                <a:ea typeface="DengXian" panose="02010600030101010101" pitchFamily="2" charset="-122"/>
                <a:cs typeface="Poppins"/>
              </a:rPr>
              <a:t> de Contas </a:t>
            </a:r>
            <a:r>
              <a:rPr kumimoji="1" lang="en-US" altLang="zh-CN" sz="2000" dirty="0" err="1">
                <a:ln w="12700">
                  <a:noFill/>
                </a:ln>
                <a:latin typeface="DengXian" panose="02010600030101010101" pitchFamily="2" charset="-122"/>
                <a:ea typeface="DengXian" panose="02010600030101010101" pitchFamily="2" charset="-122"/>
                <a:cs typeface="Poppins"/>
              </a:rPr>
              <a:t>frequentemente</a:t>
            </a:r>
            <a:r>
              <a:rPr kumimoji="1" lang="en-US" altLang="zh-CN" sz="2000" dirty="0">
                <a:ln w="12700">
                  <a:noFill/>
                </a:ln>
                <a:latin typeface="DengXian" panose="02010600030101010101" pitchFamily="2" charset="-122"/>
                <a:ea typeface="DengXian" panose="02010600030101010101" pitchFamily="2" charset="-122"/>
                <a:cs typeface="Poppins"/>
              </a:rPr>
              <a:t> </a:t>
            </a:r>
            <a:r>
              <a:rPr kumimoji="1" lang="en-US" altLang="zh-CN" sz="2000" dirty="0" err="1">
                <a:ln w="12700">
                  <a:noFill/>
                </a:ln>
                <a:latin typeface="DengXian" panose="02010600030101010101" pitchFamily="2" charset="-122"/>
                <a:ea typeface="DengXian" panose="02010600030101010101" pitchFamily="2" charset="-122"/>
                <a:cs typeface="Poppins"/>
              </a:rPr>
              <a:t>identificam</a:t>
            </a:r>
            <a:r>
              <a:rPr kumimoji="1" lang="en-US" altLang="zh-CN" sz="2000" dirty="0">
                <a:ln w="12700">
                  <a:noFill/>
                </a:ln>
                <a:latin typeface="DengXian" panose="02010600030101010101" pitchFamily="2" charset="-122"/>
                <a:ea typeface="DengXian" panose="02010600030101010101" pitchFamily="2" charset="-122"/>
                <a:cs typeface="Poppins"/>
              </a:rPr>
              <a:t> </a:t>
            </a:r>
            <a:r>
              <a:rPr kumimoji="1" lang="en-US" altLang="zh-CN" sz="2000" dirty="0" err="1">
                <a:ln w="12700">
                  <a:noFill/>
                </a:ln>
                <a:latin typeface="DengXian" panose="02010600030101010101" pitchFamily="2" charset="-122"/>
                <a:ea typeface="DengXian" panose="02010600030101010101" pitchFamily="2" charset="-122"/>
                <a:cs typeface="Poppins"/>
              </a:rPr>
              <a:t>falhas</a:t>
            </a:r>
            <a:r>
              <a:rPr kumimoji="1" lang="en-US" altLang="zh-CN" sz="2000" dirty="0">
                <a:ln w="12700">
                  <a:noFill/>
                </a:ln>
                <a:latin typeface="DengXian" panose="02010600030101010101" pitchFamily="2" charset="-122"/>
                <a:ea typeface="DengXian" panose="02010600030101010101" pitchFamily="2" charset="-122"/>
                <a:cs typeface="Poppins"/>
              </a:rPr>
              <a:t> na gestão de </a:t>
            </a:r>
            <a:r>
              <a:rPr kumimoji="1" lang="en-US" altLang="zh-CN" sz="2000" dirty="0" err="1">
                <a:ln w="12700">
                  <a:noFill/>
                </a:ln>
                <a:latin typeface="DengXian" panose="02010600030101010101" pitchFamily="2" charset="-122"/>
                <a:ea typeface="DengXian" panose="02010600030101010101" pitchFamily="2" charset="-122"/>
                <a:cs typeface="Poppins"/>
              </a:rPr>
              <a:t>frotas</a:t>
            </a:r>
            <a:r>
              <a:rPr kumimoji="1" lang="en-US" altLang="zh-CN" sz="2000" dirty="0">
                <a:ln w="12700">
                  <a:noFill/>
                </a:ln>
                <a:latin typeface="DengXian" panose="02010600030101010101" pitchFamily="2" charset="-122"/>
                <a:ea typeface="DengXian" panose="02010600030101010101" pitchFamily="2" charset="-122"/>
                <a:cs typeface="Poppins"/>
              </a:rPr>
              <a:t> </a:t>
            </a:r>
            <a:r>
              <a:rPr kumimoji="1" lang="en-US" altLang="zh-CN" sz="2000" dirty="0" err="1">
                <a:ln w="12700">
                  <a:noFill/>
                </a:ln>
                <a:latin typeface="DengXian" panose="02010600030101010101" pitchFamily="2" charset="-122"/>
                <a:ea typeface="DengXian" panose="02010600030101010101" pitchFamily="2" charset="-122"/>
                <a:cs typeface="Poppins"/>
              </a:rPr>
              <a:t>durante</a:t>
            </a:r>
            <a:r>
              <a:rPr kumimoji="1" lang="en-US" altLang="zh-CN" sz="2000" dirty="0">
                <a:ln w="12700">
                  <a:noFill/>
                </a:ln>
                <a:latin typeface="DengXian" panose="02010600030101010101" pitchFamily="2" charset="-122"/>
                <a:ea typeface="DengXian" panose="02010600030101010101" pitchFamily="2" charset="-122"/>
                <a:cs typeface="Poppins"/>
              </a:rPr>
              <a:t> </a:t>
            </a:r>
            <a:r>
              <a:rPr kumimoji="1" lang="en-US" altLang="zh-CN" sz="2000" dirty="0" err="1">
                <a:ln w="12700">
                  <a:noFill/>
                </a:ln>
                <a:latin typeface="DengXian" panose="02010600030101010101" pitchFamily="2" charset="-122"/>
                <a:ea typeface="DengXian" panose="02010600030101010101" pitchFamily="2" charset="-122"/>
                <a:cs typeface="Poppins"/>
              </a:rPr>
              <a:t>suas</a:t>
            </a:r>
            <a:r>
              <a:rPr kumimoji="1" lang="en-US" altLang="zh-CN" sz="2000" dirty="0">
                <a:ln w="12700">
                  <a:noFill/>
                </a:ln>
                <a:latin typeface="DengXian" panose="02010600030101010101" pitchFamily="2" charset="-122"/>
                <a:ea typeface="DengXian" panose="02010600030101010101" pitchFamily="2" charset="-122"/>
                <a:cs typeface="Poppins"/>
              </a:rPr>
              <a:t> </a:t>
            </a:r>
            <a:r>
              <a:rPr kumimoji="1" lang="en-US" altLang="zh-CN" sz="2000" dirty="0" err="1">
                <a:ln w="12700">
                  <a:noFill/>
                </a:ln>
                <a:latin typeface="DengXian" panose="02010600030101010101" pitchFamily="2" charset="-122"/>
                <a:ea typeface="DengXian" panose="02010600030101010101" pitchFamily="2" charset="-122"/>
                <a:cs typeface="Poppins"/>
              </a:rPr>
              <a:t>fiscalizações</a:t>
            </a:r>
            <a:r>
              <a:rPr kumimoji="1" lang="en-US" altLang="zh-CN" sz="2000" dirty="0">
                <a:ln w="12700">
                  <a:noFill/>
                </a:ln>
                <a:latin typeface="DengXian" panose="02010600030101010101" pitchFamily="2" charset="-122"/>
                <a:ea typeface="DengXian" panose="02010600030101010101" pitchFamily="2" charset="-122"/>
                <a:cs typeface="Poppins"/>
              </a:rPr>
              <a:t>.</a:t>
            </a:r>
            <a:endParaRPr kumimoji="1" lang="zh-CN" altLang="en-US" sz="2000" dirty="0"/>
          </a:p>
        </p:txBody>
      </p:sp>
      <p:sp>
        <p:nvSpPr>
          <p:cNvPr id="7" name="矩形: 圆角 7"/>
          <p:cNvSpPr txBox="1"/>
          <p:nvPr/>
        </p:nvSpPr>
        <p:spPr>
          <a:xfrm rot="8328808">
            <a:off x="903538" y="1857666"/>
            <a:ext cx="1196975" cy="392215"/>
          </a:xfrm>
          <a:prstGeom prst="roundRect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 sz="2000"/>
          </a:p>
        </p:txBody>
      </p:sp>
      <p:sp>
        <p:nvSpPr>
          <p:cNvPr id="9" name="矩形 29"/>
          <p:cNvSpPr txBox="1"/>
          <p:nvPr/>
        </p:nvSpPr>
        <p:spPr>
          <a:xfrm flipH="1">
            <a:off x="4668169" y="4049329"/>
            <a:ext cx="5969000" cy="1851089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 cap="sq">
            <a:noFill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 sz="2000"/>
          </a:p>
        </p:txBody>
      </p:sp>
      <p:sp>
        <p:nvSpPr>
          <p:cNvPr id="10" name="矩形 30"/>
          <p:cNvSpPr txBox="1"/>
          <p:nvPr/>
        </p:nvSpPr>
        <p:spPr>
          <a:xfrm flipH="1">
            <a:off x="9693873" y="4049329"/>
            <a:ext cx="1159087" cy="185108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12700" cap="sq">
            <a:noFill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 sz="2000"/>
          </a:p>
        </p:txBody>
      </p:sp>
      <p:sp>
        <p:nvSpPr>
          <p:cNvPr id="11" name="矩形 31"/>
          <p:cNvSpPr txBox="1"/>
          <p:nvPr/>
        </p:nvSpPr>
        <p:spPr>
          <a:xfrm flipH="1">
            <a:off x="3795045" y="3952325"/>
            <a:ext cx="6842124" cy="1851089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sq">
            <a:noFill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 sz="2000"/>
          </a:p>
        </p:txBody>
      </p:sp>
      <p:sp>
        <p:nvSpPr>
          <p:cNvPr id="12" name="矩形 32"/>
          <p:cNvSpPr txBox="1"/>
          <p:nvPr/>
        </p:nvSpPr>
        <p:spPr>
          <a:xfrm flipH="1">
            <a:off x="9693838" y="3952325"/>
            <a:ext cx="1159087" cy="185108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2700" cap="sq">
            <a:noFill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 sz="2000"/>
          </a:p>
        </p:txBody>
      </p:sp>
      <p:sp>
        <p:nvSpPr>
          <p:cNvPr id="13" name="文本框 33"/>
          <p:cNvSpPr txBox="1"/>
          <p:nvPr/>
        </p:nvSpPr>
        <p:spPr>
          <a:xfrm>
            <a:off x="4076700" y="4082635"/>
            <a:ext cx="5187791" cy="159046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50000"/>
              </a:lnSpc>
            </a:pPr>
            <a:r>
              <a:rPr kumimoji="1" lang="en-US" altLang="zh-CN" sz="2000" dirty="0" err="1">
                <a:ln w="12700">
                  <a:noFill/>
                </a:ln>
                <a:latin typeface="DengXian" panose="02010600030101010101" pitchFamily="2" charset="-122"/>
                <a:ea typeface="DengXian" panose="02010600030101010101" pitchFamily="2" charset="-122"/>
                <a:cs typeface="Poppins"/>
              </a:rPr>
              <a:t>Documentação</a:t>
            </a:r>
            <a:r>
              <a:rPr kumimoji="1" lang="en-US" altLang="zh-CN" sz="2000" dirty="0">
                <a:ln w="12700">
                  <a:noFill/>
                </a:ln>
                <a:latin typeface="DengXian" panose="02010600030101010101" pitchFamily="2" charset="-122"/>
                <a:ea typeface="DengXian" panose="02010600030101010101" pitchFamily="2" charset="-122"/>
                <a:cs typeface="Poppins"/>
              </a:rPr>
              <a:t> </a:t>
            </a:r>
            <a:r>
              <a:rPr kumimoji="1" lang="en-US" altLang="zh-CN" sz="2000" dirty="0" err="1">
                <a:ln w="12700">
                  <a:noFill/>
                </a:ln>
                <a:latin typeface="DengXian" panose="02010600030101010101" pitchFamily="2" charset="-122"/>
                <a:ea typeface="DengXian" panose="02010600030101010101" pitchFamily="2" charset="-122"/>
                <a:cs typeface="Poppins"/>
              </a:rPr>
              <a:t>inadequada</a:t>
            </a:r>
            <a:r>
              <a:rPr kumimoji="1" lang="en-US" altLang="zh-CN" sz="2000" dirty="0">
                <a:ln w="12700">
                  <a:noFill/>
                </a:ln>
                <a:latin typeface="DengXian" panose="02010600030101010101" pitchFamily="2" charset="-122"/>
                <a:ea typeface="DengXian" panose="02010600030101010101" pitchFamily="2" charset="-122"/>
                <a:cs typeface="Poppins"/>
              </a:rPr>
              <a:t>, </a:t>
            </a:r>
            <a:r>
              <a:rPr kumimoji="1" lang="en-US" altLang="zh-CN" sz="2000" dirty="0" err="1">
                <a:ln w="12700">
                  <a:noFill/>
                </a:ln>
                <a:latin typeface="DengXian" panose="02010600030101010101" pitchFamily="2" charset="-122"/>
                <a:ea typeface="DengXian" panose="02010600030101010101" pitchFamily="2" charset="-122"/>
                <a:cs typeface="Poppins"/>
              </a:rPr>
              <a:t>controles</a:t>
            </a:r>
            <a:r>
              <a:rPr kumimoji="1" lang="en-US" altLang="zh-CN" sz="2000" dirty="0">
                <a:ln w="12700">
                  <a:noFill/>
                </a:ln>
                <a:latin typeface="DengXian" panose="02010600030101010101" pitchFamily="2" charset="-122"/>
                <a:ea typeface="DengXian" panose="02010600030101010101" pitchFamily="2" charset="-122"/>
                <a:cs typeface="Poppins"/>
              </a:rPr>
              <a:t> </a:t>
            </a:r>
            <a:r>
              <a:rPr kumimoji="1" lang="en-US" altLang="zh-CN" sz="2000" dirty="0" err="1">
                <a:ln w="12700">
                  <a:noFill/>
                </a:ln>
                <a:latin typeface="DengXian" panose="02010600030101010101" pitchFamily="2" charset="-122"/>
                <a:ea typeface="DengXian" panose="02010600030101010101" pitchFamily="2" charset="-122"/>
                <a:cs typeface="Poppins"/>
              </a:rPr>
              <a:t>inexistentes</a:t>
            </a:r>
            <a:r>
              <a:rPr kumimoji="1" lang="en-US" altLang="zh-CN" sz="2000" dirty="0">
                <a:ln w="12700">
                  <a:noFill/>
                </a:ln>
                <a:latin typeface="DengXian" panose="02010600030101010101" pitchFamily="2" charset="-122"/>
                <a:ea typeface="DengXian" panose="02010600030101010101" pitchFamily="2" charset="-122"/>
                <a:cs typeface="Poppins"/>
              </a:rPr>
              <a:t> e processos </a:t>
            </a:r>
            <a:r>
              <a:rPr kumimoji="1" lang="en-US" altLang="zh-CN" sz="2000" dirty="0" err="1">
                <a:ln w="12700">
                  <a:noFill/>
                </a:ln>
                <a:latin typeface="DengXian" panose="02010600030101010101" pitchFamily="2" charset="-122"/>
                <a:ea typeface="DengXian" panose="02010600030101010101" pitchFamily="2" charset="-122"/>
                <a:cs typeface="Poppins"/>
              </a:rPr>
              <a:t>irregulares</a:t>
            </a:r>
            <a:r>
              <a:rPr kumimoji="1" lang="en-US" altLang="zh-CN" sz="2000" dirty="0">
                <a:ln w="12700">
                  <a:noFill/>
                </a:ln>
                <a:latin typeface="DengXian" panose="02010600030101010101" pitchFamily="2" charset="-122"/>
                <a:ea typeface="DengXian" panose="02010600030101010101" pitchFamily="2" charset="-122"/>
                <a:cs typeface="Poppins"/>
              </a:rPr>
              <a:t> </a:t>
            </a:r>
            <a:r>
              <a:rPr kumimoji="1" lang="en-US" altLang="zh-CN" sz="2000" dirty="0" err="1">
                <a:ln w="12700">
                  <a:noFill/>
                </a:ln>
                <a:latin typeface="DengXian" panose="02010600030101010101" pitchFamily="2" charset="-122"/>
                <a:ea typeface="DengXian" panose="02010600030101010101" pitchFamily="2" charset="-122"/>
                <a:cs typeface="Poppins"/>
              </a:rPr>
              <a:t>geram</a:t>
            </a:r>
            <a:r>
              <a:rPr kumimoji="1" lang="en-US" altLang="zh-CN" sz="2000" dirty="0">
                <a:ln w="12700">
                  <a:noFill/>
                </a:ln>
                <a:latin typeface="DengXian" panose="02010600030101010101" pitchFamily="2" charset="-122"/>
                <a:ea typeface="DengXian" panose="02010600030101010101" pitchFamily="2" charset="-122"/>
                <a:cs typeface="Poppins"/>
              </a:rPr>
              <a:t> </a:t>
            </a:r>
            <a:r>
              <a:rPr kumimoji="1" lang="en-US" altLang="zh-CN" sz="2000" dirty="0" err="1">
                <a:ln w="12700">
                  <a:noFill/>
                </a:ln>
                <a:latin typeface="DengXian" panose="02010600030101010101" pitchFamily="2" charset="-122"/>
                <a:ea typeface="DengXian" panose="02010600030101010101" pitchFamily="2" charset="-122"/>
                <a:cs typeface="Poppins"/>
              </a:rPr>
              <a:t>apontamentos</a:t>
            </a:r>
            <a:r>
              <a:rPr kumimoji="1" lang="en-US" altLang="zh-CN" sz="2000" dirty="0">
                <a:ln w="12700">
                  <a:noFill/>
                </a:ln>
                <a:latin typeface="DengXian" panose="02010600030101010101" pitchFamily="2" charset="-122"/>
                <a:ea typeface="DengXian" panose="02010600030101010101" pitchFamily="2" charset="-122"/>
                <a:cs typeface="Poppins"/>
              </a:rPr>
              <a:t> e </a:t>
            </a:r>
            <a:r>
              <a:rPr kumimoji="1" lang="en-US" altLang="zh-CN" sz="2000" dirty="0" err="1">
                <a:ln w="12700">
                  <a:noFill/>
                </a:ln>
                <a:latin typeface="DengXian" panose="02010600030101010101" pitchFamily="2" charset="-122"/>
                <a:ea typeface="DengXian" panose="02010600030101010101" pitchFamily="2" charset="-122"/>
                <a:cs typeface="Poppins"/>
              </a:rPr>
              <a:t>determinações</a:t>
            </a:r>
            <a:r>
              <a:rPr kumimoji="1" lang="en-US" altLang="zh-CN" sz="2000" dirty="0">
                <a:ln w="12700">
                  <a:noFill/>
                </a:ln>
                <a:latin typeface="DengXian" panose="02010600030101010101" pitchFamily="2" charset="-122"/>
                <a:ea typeface="DengXian" panose="02010600030101010101" pitchFamily="2" charset="-122"/>
                <a:cs typeface="Poppins"/>
              </a:rPr>
              <a:t> </a:t>
            </a:r>
            <a:r>
              <a:rPr kumimoji="1" lang="en-US" altLang="zh-CN" sz="2000" dirty="0" err="1">
                <a:ln w="12700">
                  <a:noFill/>
                </a:ln>
                <a:latin typeface="DengXian" panose="02010600030101010101" pitchFamily="2" charset="-122"/>
                <a:ea typeface="DengXian" panose="02010600030101010101" pitchFamily="2" charset="-122"/>
                <a:cs typeface="Poppins"/>
              </a:rPr>
              <a:t>corretivas</a:t>
            </a:r>
            <a:r>
              <a:rPr kumimoji="1" lang="en-US" altLang="zh-CN" sz="2000" dirty="0">
                <a:ln w="12700">
                  <a:noFill/>
                </a:ln>
                <a:latin typeface="DengXian" panose="02010600030101010101" pitchFamily="2" charset="-122"/>
                <a:ea typeface="DengXian" panose="02010600030101010101" pitchFamily="2" charset="-122"/>
                <a:cs typeface="Poppins"/>
              </a:rPr>
              <a:t>.</a:t>
            </a:r>
            <a:endParaRPr kumimoji="1" lang="zh-CN" altLang="en-US" sz="2000" dirty="0"/>
          </a:p>
        </p:txBody>
      </p:sp>
      <p:sp>
        <p:nvSpPr>
          <p:cNvPr id="14" name="矩形: 圆角 34"/>
          <p:cNvSpPr txBox="1"/>
          <p:nvPr/>
        </p:nvSpPr>
        <p:spPr>
          <a:xfrm rot="13271192" flipH="1">
            <a:off x="10000331" y="4053112"/>
            <a:ext cx="1196975" cy="392215"/>
          </a:xfrm>
          <a:prstGeom prst="roundRect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 sz="2000"/>
          </a:p>
        </p:txBody>
      </p:sp>
      <p:sp>
        <p:nvSpPr>
          <p:cNvPr id="15" name="PPT-43"/>
          <p:cNvSpPr txBox="1"/>
          <p:nvPr/>
        </p:nvSpPr>
        <p:spPr>
          <a:xfrm flipH="1">
            <a:off x="10107948" y="2858373"/>
            <a:ext cx="1672266" cy="549270"/>
          </a:xfrm>
          <a:custGeom>
            <a:avLst/>
            <a:gdLst>
              <a:gd name="connsiteX0" fmla="*/ 64839 w 1108502"/>
              <a:gd name="connsiteY0" fmla="*/ 32419 h 364097"/>
              <a:gd name="connsiteX1" fmla="*/ 32420 w 1108502"/>
              <a:gd name="connsiteY1" fmla="*/ 64839 h 364097"/>
              <a:gd name="connsiteX2" fmla="*/ 0 w 1108502"/>
              <a:gd name="connsiteY2" fmla="*/ 32419 h 364097"/>
              <a:gd name="connsiteX3" fmla="*/ 32420 w 1108502"/>
              <a:gd name="connsiteY3" fmla="*/ 0 h 364097"/>
              <a:gd name="connsiteX4" fmla="*/ 64839 w 1108502"/>
              <a:gd name="connsiteY4" fmla="*/ 32419 h 364097"/>
              <a:gd name="connsiteX5" fmla="*/ 180802 w 1108502"/>
              <a:gd name="connsiteY5" fmla="*/ 1247 h 364097"/>
              <a:gd name="connsiteX6" fmla="*/ 148382 w 1108502"/>
              <a:gd name="connsiteY6" fmla="*/ 33666 h 364097"/>
              <a:gd name="connsiteX7" fmla="*/ 180802 w 1108502"/>
              <a:gd name="connsiteY7" fmla="*/ 66086 h 364097"/>
              <a:gd name="connsiteX8" fmla="*/ 213222 w 1108502"/>
              <a:gd name="connsiteY8" fmla="*/ 33666 h 364097"/>
              <a:gd name="connsiteX9" fmla="*/ 180802 w 1108502"/>
              <a:gd name="connsiteY9" fmla="*/ 1247 h 364097"/>
              <a:gd name="connsiteX10" fmla="*/ 64839 w 1108502"/>
              <a:gd name="connsiteY10" fmla="*/ 182048 h 364097"/>
              <a:gd name="connsiteX11" fmla="*/ 32420 w 1108502"/>
              <a:gd name="connsiteY11" fmla="*/ 149629 h 364097"/>
              <a:gd name="connsiteX12" fmla="*/ 0 w 1108502"/>
              <a:gd name="connsiteY12" fmla="*/ 182048 h 364097"/>
              <a:gd name="connsiteX13" fmla="*/ 32420 w 1108502"/>
              <a:gd name="connsiteY13" fmla="*/ 214468 h 364097"/>
              <a:gd name="connsiteX14" fmla="*/ 64839 w 1108502"/>
              <a:gd name="connsiteY14" fmla="*/ 182048 h 364097"/>
              <a:gd name="connsiteX15" fmla="*/ 330431 w 1108502"/>
              <a:gd name="connsiteY15" fmla="*/ 1247 h 364097"/>
              <a:gd name="connsiteX16" fmla="*/ 298011 w 1108502"/>
              <a:gd name="connsiteY16" fmla="*/ 33666 h 364097"/>
              <a:gd name="connsiteX17" fmla="*/ 330431 w 1108502"/>
              <a:gd name="connsiteY17" fmla="*/ 66086 h 364097"/>
              <a:gd name="connsiteX18" fmla="*/ 362851 w 1108502"/>
              <a:gd name="connsiteY18" fmla="*/ 33666 h 364097"/>
              <a:gd name="connsiteX19" fmla="*/ 330431 w 1108502"/>
              <a:gd name="connsiteY19" fmla="*/ 1247 h 364097"/>
              <a:gd name="connsiteX20" fmla="*/ 480060 w 1108502"/>
              <a:gd name="connsiteY20" fmla="*/ 1247 h 364097"/>
              <a:gd name="connsiteX21" fmla="*/ 447640 w 1108502"/>
              <a:gd name="connsiteY21" fmla="*/ 33666 h 364097"/>
              <a:gd name="connsiteX22" fmla="*/ 480060 w 1108502"/>
              <a:gd name="connsiteY22" fmla="*/ 66086 h 364097"/>
              <a:gd name="connsiteX23" fmla="*/ 512480 w 1108502"/>
              <a:gd name="connsiteY23" fmla="*/ 33666 h 364097"/>
              <a:gd name="connsiteX24" fmla="*/ 480060 w 1108502"/>
              <a:gd name="connsiteY24" fmla="*/ 1247 h 364097"/>
              <a:gd name="connsiteX25" fmla="*/ 628442 w 1108502"/>
              <a:gd name="connsiteY25" fmla="*/ 1247 h 364097"/>
              <a:gd name="connsiteX26" fmla="*/ 596022 w 1108502"/>
              <a:gd name="connsiteY26" fmla="*/ 33666 h 364097"/>
              <a:gd name="connsiteX27" fmla="*/ 628442 w 1108502"/>
              <a:gd name="connsiteY27" fmla="*/ 66086 h 364097"/>
              <a:gd name="connsiteX28" fmla="*/ 660862 w 1108502"/>
              <a:gd name="connsiteY28" fmla="*/ 33666 h 364097"/>
              <a:gd name="connsiteX29" fmla="*/ 628442 w 1108502"/>
              <a:gd name="connsiteY29" fmla="*/ 1247 h 364097"/>
              <a:gd name="connsiteX30" fmla="*/ 778071 w 1108502"/>
              <a:gd name="connsiteY30" fmla="*/ 1247 h 364097"/>
              <a:gd name="connsiteX31" fmla="*/ 745652 w 1108502"/>
              <a:gd name="connsiteY31" fmla="*/ 33666 h 364097"/>
              <a:gd name="connsiteX32" fmla="*/ 778071 w 1108502"/>
              <a:gd name="connsiteY32" fmla="*/ 66086 h 364097"/>
              <a:gd name="connsiteX33" fmla="*/ 810491 w 1108502"/>
              <a:gd name="connsiteY33" fmla="*/ 33666 h 364097"/>
              <a:gd name="connsiteX34" fmla="*/ 778071 w 1108502"/>
              <a:gd name="connsiteY34" fmla="*/ 1247 h 364097"/>
              <a:gd name="connsiteX35" fmla="*/ 926453 w 1108502"/>
              <a:gd name="connsiteY35" fmla="*/ 1247 h 364097"/>
              <a:gd name="connsiteX36" fmla="*/ 894034 w 1108502"/>
              <a:gd name="connsiteY36" fmla="*/ 33666 h 364097"/>
              <a:gd name="connsiteX37" fmla="*/ 926453 w 1108502"/>
              <a:gd name="connsiteY37" fmla="*/ 66086 h 364097"/>
              <a:gd name="connsiteX38" fmla="*/ 958873 w 1108502"/>
              <a:gd name="connsiteY38" fmla="*/ 33666 h 364097"/>
              <a:gd name="connsiteX39" fmla="*/ 926453 w 1108502"/>
              <a:gd name="connsiteY39" fmla="*/ 1247 h 364097"/>
              <a:gd name="connsiteX40" fmla="*/ 1076082 w 1108502"/>
              <a:gd name="connsiteY40" fmla="*/ 1247 h 364097"/>
              <a:gd name="connsiteX41" fmla="*/ 1043663 w 1108502"/>
              <a:gd name="connsiteY41" fmla="*/ 33666 h 364097"/>
              <a:gd name="connsiteX42" fmla="*/ 1076082 w 1108502"/>
              <a:gd name="connsiteY42" fmla="*/ 66086 h 364097"/>
              <a:gd name="connsiteX43" fmla="*/ 1108503 w 1108502"/>
              <a:gd name="connsiteY43" fmla="*/ 33666 h 364097"/>
              <a:gd name="connsiteX44" fmla="*/ 1076082 w 1108502"/>
              <a:gd name="connsiteY44" fmla="*/ 1247 h 364097"/>
              <a:gd name="connsiteX45" fmla="*/ 180802 w 1108502"/>
              <a:gd name="connsiteY45" fmla="*/ 149629 h 364097"/>
              <a:gd name="connsiteX46" fmla="*/ 148382 w 1108502"/>
              <a:gd name="connsiteY46" fmla="*/ 182048 h 364097"/>
              <a:gd name="connsiteX47" fmla="*/ 180802 w 1108502"/>
              <a:gd name="connsiteY47" fmla="*/ 214468 h 364097"/>
              <a:gd name="connsiteX48" fmla="*/ 213222 w 1108502"/>
              <a:gd name="connsiteY48" fmla="*/ 182048 h 364097"/>
              <a:gd name="connsiteX49" fmla="*/ 180802 w 1108502"/>
              <a:gd name="connsiteY49" fmla="*/ 149629 h 364097"/>
              <a:gd name="connsiteX50" fmla="*/ 330431 w 1108502"/>
              <a:gd name="connsiteY50" fmla="*/ 149629 h 364097"/>
              <a:gd name="connsiteX51" fmla="*/ 298011 w 1108502"/>
              <a:gd name="connsiteY51" fmla="*/ 182048 h 364097"/>
              <a:gd name="connsiteX52" fmla="*/ 330431 w 1108502"/>
              <a:gd name="connsiteY52" fmla="*/ 214468 h 364097"/>
              <a:gd name="connsiteX53" fmla="*/ 362851 w 1108502"/>
              <a:gd name="connsiteY53" fmla="*/ 182048 h 364097"/>
              <a:gd name="connsiteX54" fmla="*/ 330431 w 1108502"/>
              <a:gd name="connsiteY54" fmla="*/ 149629 h 364097"/>
              <a:gd name="connsiteX55" fmla="*/ 480060 w 1108502"/>
              <a:gd name="connsiteY55" fmla="*/ 149629 h 364097"/>
              <a:gd name="connsiteX56" fmla="*/ 447640 w 1108502"/>
              <a:gd name="connsiteY56" fmla="*/ 182048 h 364097"/>
              <a:gd name="connsiteX57" fmla="*/ 480060 w 1108502"/>
              <a:gd name="connsiteY57" fmla="*/ 214468 h 364097"/>
              <a:gd name="connsiteX58" fmla="*/ 512480 w 1108502"/>
              <a:gd name="connsiteY58" fmla="*/ 182048 h 364097"/>
              <a:gd name="connsiteX59" fmla="*/ 480060 w 1108502"/>
              <a:gd name="connsiteY59" fmla="*/ 149629 h 364097"/>
              <a:gd name="connsiteX60" fmla="*/ 628442 w 1108502"/>
              <a:gd name="connsiteY60" fmla="*/ 149629 h 364097"/>
              <a:gd name="connsiteX61" fmla="*/ 596022 w 1108502"/>
              <a:gd name="connsiteY61" fmla="*/ 182048 h 364097"/>
              <a:gd name="connsiteX62" fmla="*/ 628442 w 1108502"/>
              <a:gd name="connsiteY62" fmla="*/ 214468 h 364097"/>
              <a:gd name="connsiteX63" fmla="*/ 660862 w 1108502"/>
              <a:gd name="connsiteY63" fmla="*/ 182048 h 364097"/>
              <a:gd name="connsiteX64" fmla="*/ 628442 w 1108502"/>
              <a:gd name="connsiteY64" fmla="*/ 149629 h 364097"/>
              <a:gd name="connsiteX65" fmla="*/ 778071 w 1108502"/>
              <a:gd name="connsiteY65" fmla="*/ 149629 h 364097"/>
              <a:gd name="connsiteX66" fmla="*/ 745652 w 1108502"/>
              <a:gd name="connsiteY66" fmla="*/ 182048 h 364097"/>
              <a:gd name="connsiteX67" fmla="*/ 778071 w 1108502"/>
              <a:gd name="connsiteY67" fmla="*/ 214468 h 364097"/>
              <a:gd name="connsiteX68" fmla="*/ 810491 w 1108502"/>
              <a:gd name="connsiteY68" fmla="*/ 182048 h 364097"/>
              <a:gd name="connsiteX69" fmla="*/ 778071 w 1108502"/>
              <a:gd name="connsiteY69" fmla="*/ 149629 h 364097"/>
              <a:gd name="connsiteX70" fmla="*/ 926453 w 1108502"/>
              <a:gd name="connsiteY70" fmla="*/ 149629 h 364097"/>
              <a:gd name="connsiteX71" fmla="*/ 894034 w 1108502"/>
              <a:gd name="connsiteY71" fmla="*/ 182048 h 364097"/>
              <a:gd name="connsiteX72" fmla="*/ 926453 w 1108502"/>
              <a:gd name="connsiteY72" fmla="*/ 214468 h 364097"/>
              <a:gd name="connsiteX73" fmla="*/ 958873 w 1108502"/>
              <a:gd name="connsiteY73" fmla="*/ 182048 h 364097"/>
              <a:gd name="connsiteX74" fmla="*/ 926453 w 1108502"/>
              <a:gd name="connsiteY74" fmla="*/ 149629 h 364097"/>
              <a:gd name="connsiteX75" fmla="*/ 1076082 w 1108502"/>
              <a:gd name="connsiteY75" fmla="*/ 149629 h 364097"/>
              <a:gd name="connsiteX76" fmla="*/ 1043663 w 1108502"/>
              <a:gd name="connsiteY76" fmla="*/ 182048 h 364097"/>
              <a:gd name="connsiteX77" fmla="*/ 1076082 w 1108502"/>
              <a:gd name="connsiteY77" fmla="*/ 214468 h 364097"/>
              <a:gd name="connsiteX78" fmla="*/ 1108503 w 1108502"/>
              <a:gd name="connsiteY78" fmla="*/ 182048 h 364097"/>
              <a:gd name="connsiteX79" fmla="*/ 1076082 w 1108502"/>
              <a:gd name="connsiteY79" fmla="*/ 149629 h 364097"/>
              <a:gd name="connsiteX80" fmla="*/ 32420 w 1108502"/>
              <a:gd name="connsiteY80" fmla="*/ 299258 h 364097"/>
              <a:gd name="connsiteX81" fmla="*/ 0 w 1108502"/>
              <a:gd name="connsiteY81" fmla="*/ 331678 h 364097"/>
              <a:gd name="connsiteX82" fmla="*/ 32420 w 1108502"/>
              <a:gd name="connsiteY82" fmla="*/ 364097 h 364097"/>
              <a:gd name="connsiteX83" fmla="*/ 64839 w 1108502"/>
              <a:gd name="connsiteY83" fmla="*/ 331678 h 364097"/>
              <a:gd name="connsiteX84" fmla="*/ 32420 w 1108502"/>
              <a:gd name="connsiteY84" fmla="*/ 299258 h 364097"/>
              <a:gd name="connsiteX85" fmla="*/ 180802 w 1108502"/>
              <a:gd name="connsiteY85" fmla="*/ 299258 h 364097"/>
              <a:gd name="connsiteX86" fmla="*/ 148382 w 1108502"/>
              <a:gd name="connsiteY86" fmla="*/ 331678 h 364097"/>
              <a:gd name="connsiteX87" fmla="*/ 180802 w 1108502"/>
              <a:gd name="connsiteY87" fmla="*/ 364097 h 364097"/>
              <a:gd name="connsiteX88" fmla="*/ 213222 w 1108502"/>
              <a:gd name="connsiteY88" fmla="*/ 331678 h 364097"/>
              <a:gd name="connsiteX89" fmla="*/ 180802 w 1108502"/>
              <a:gd name="connsiteY89" fmla="*/ 299258 h 364097"/>
              <a:gd name="connsiteX90" fmla="*/ 330431 w 1108502"/>
              <a:gd name="connsiteY90" fmla="*/ 299258 h 364097"/>
              <a:gd name="connsiteX91" fmla="*/ 298011 w 1108502"/>
              <a:gd name="connsiteY91" fmla="*/ 331678 h 364097"/>
              <a:gd name="connsiteX92" fmla="*/ 330431 w 1108502"/>
              <a:gd name="connsiteY92" fmla="*/ 364097 h 364097"/>
              <a:gd name="connsiteX93" fmla="*/ 362851 w 1108502"/>
              <a:gd name="connsiteY93" fmla="*/ 331678 h 364097"/>
              <a:gd name="connsiteX94" fmla="*/ 330431 w 1108502"/>
              <a:gd name="connsiteY94" fmla="*/ 299258 h 364097"/>
              <a:gd name="connsiteX95" fmla="*/ 480060 w 1108502"/>
              <a:gd name="connsiteY95" fmla="*/ 299258 h 364097"/>
              <a:gd name="connsiteX96" fmla="*/ 447640 w 1108502"/>
              <a:gd name="connsiteY96" fmla="*/ 331678 h 364097"/>
              <a:gd name="connsiteX97" fmla="*/ 480060 w 1108502"/>
              <a:gd name="connsiteY97" fmla="*/ 364097 h 364097"/>
              <a:gd name="connsiteX98" fmla="*/ 512480 w 1108502"/>
              <a:gd name="connsiteY98" fmla="*/ 331678 h 364097"/>
              <a:gd name="connsiteX99" fmla="*/ 480060 w 1108502"/>
              <a:gd name="connsiteY99" fmla="*/ 299258 h 364097"/>
              <a:gd name="connsiteX100" fmla="*/ 628442 w 1108502"/>
              <a:gd name="connsiteY100" fmla="*/ 299258 h 364097"/>
              <a:gd name="connsiteX101" fmla="*/ 596022 w 1108502"/>
              <a:gd name="connsiteY101" fmla="*/ 331678 h 364097"/>
              <a:gd name="connsiteX102" fmla="*/ 628442 w 1108502"/>
              <a:gd name="connsiteY102" fmla="*/ 364097 h 364097"/>
              <a:gd name="connsiteX103" fmla="*/ 660862 w 1108502"/>
              <a:gd name="connsiteY103" fmla="*/ 331678 h 364097"/>
              <a:gd name="connsiteX104" fmla="*/ 628442 w 1108502"/>
              <a:gd name="connsiteY104" fmla="*/ 299258 h 364097"/>
              <a:gd name="connsiteX105" fmla="*/ 778071 w 1108502"/>
              <a:gd name="connsiteY105" fmla="*/ 299258 h 364097"/>
              <a:gd name="connsiteX106" fmla="*/ 745652 w 1108502"/>
              <a:gd name="connsiteY106" fmla="*/ 331678 h 364097"/>
              <a:gd name="connsiteX107" fmla="*/ 778071 w 1108502"/>
              <a:gd name="connsiteY107" fmla="*/ 364097 h 364097"/>
              <a:gd name="connsiteX108" fmla="*/ 810491 w 1108502"/>
              <a:gd name="connsiteY108" fmla="*/ 331678 h 364097"/>
              <a:gd name="connsiteX109" fmla="*/ 778071 w 1108502"/>
              <a:gd name="connsiteY109" fmla="*/ 299258 h 364097"/>
              <a:gd name="connsiteX110" fmla="*/ 926453 w 1108502"/>
              <a:gd name="connsiteY110" fmla="*/ 299258 h 364097"/>
              <a:gd name="connsiteX111" fmla="*/ 894034 w 1108502"/>
              <a:gd name="connsiteY111" fmla="*/ 331678 h 364097"/>
              <a:gd name="connsiteX112" fmla="*/ 926453 w 1108502"/>
              <a:gd name="connsiteY112" fmla="*/ 364097 h 364097"/>
              <a:gd name="connsiteX113" fmla="*/ 958873 w 1108502"/>
              <a:gd name="connsiteY113" fmla="*/ 331678 h 364097"/>
              <a:gd name="connsiteX114" fmla="*/ 926453 w 1108502"/>
              <a:gd name="connsiteY114" fmla="*/ 299258 h 364097"/>
              <a:gd name="connsiteX115" fmla="*/ 1076082 w 1108502"/>
              <a:gd name="connsiteY115" fmla="*/ 299258 h 364097"/>
              <a:gd name="connsiteX116" fmla="*/ 1043663 w 1108502"/>
              <a:gd name="connsiteY116" fmla="*/ 331678 h 364097"/>
              <a:gd name="connsiteX117" fmla="*/ 1076082 w 1108502"/>
              <a:gd name="connsiteY117" fmla="*/ 364097 h 364097"/>
              <a:gd name="connsiteX118" fmla="*/ 1108503 w 1108502"/>
              <a:gd name="connsiteY118" fmla="*/ 331678 h 364097"/>
              <a:gd name="connsiteX119" fmla="*/ 1076082 w 1108502"/>
              <a:gd name="connsiteY119" fmla="*/ 299258 h 364097"/>
            </a:gdLst>
            <a:ahLst/>
            <a:cxnLst/>
            <a:rect l="l" t="t" r="r" b="b"/>
            <a:pathLst>
              <a:path w="1108502" h="364097">
                <a:moveTo>
                  <a:pt x="64839" y="32419"/>
                </a:moveTo>
                <a:cubicBezTo>
                  <a:pt x="64839" y="49876"/>
                  <a:pt x="49876" y="64839"/>
                  <a:pt x="32420" y="64839"/>
                </a:cubicBezTo>
                <a:cubicBezTo>
                  <a:pt x="14963" y="64839"/>
                  <a:pt x="0" y="49876"/>
                  <a:pt x="0" y="32419"/>
                </a:cubicBezTo>
                <a:cubicBezTo>
                  <a:pt x="0" y="14963"/>
                  <a:pt x="14963" y="0"/>
                  <a:pt x="32420" y="0"/>
                </a:cubicBezTo>
                <a:cubicBezTo>
                  <a:pt x="49876" y="1247"/>
                  <a:pt x="64839" y="14963"/>
                  <a:pt x="64839" y="32419"/>
                </a:cubicBezTo>
                <a:close/>
                <a:moveTo>
                  <a:pt x="180802" y="1247"/>
                </a:moveTo>
                <a:cubicBezTo>
                  <a:pt x="163345" y="1247"/>
                  <a:pt x="148382" y="16210"/>
                  <a:pt x="148382" y="33666"/>
                </a:cubicBezTo>
                <a:cubicBezTo>
                  <a:pt x="148382" y="51123"/>
                  <a:pt x="163345" y="66086"/>
                  <a:pt x="180802" y="66086"/>
                </a:cubicBezTo>
                <a:cubicBezTo>
                  <a:pt x="198258" y="66086"/>
                  <a:pt x="213222" y="51123"/>
                  <a:pt x="213222" y="33666"/>
                </a:cubicBezTo>
                <a:cubicBezTo>
                  <a:pt x="213222" y="14963"/>
                  <a:pt x="199505" y="1247"/>
                  <a:pt x="180802" y="1247"/>
                </a:cubicBezTo>
                <a:close/>
                <a:moveTo>
                  <a:pt x="64839" y="182048"/>
                </a:moveTo>
                <a:cubicBezTo>
                  <a:pt x="64839" y="164592"/>
                  <a:pt x="49876" y="149629"/>
                  <a:pt x="32420" y="149629"/>
                </a:cubicBezTo>
                <a:cubicBezTo>
                  <a:pt x="14963" y="149629"/>
                  <a:pt x="0" y="164592"/>
                  <a:pt x="0" y="182048"/>
                </a:cubicBezTo>
                <a:cubicBezTo>
                  <a:pt x="0" y="199505"/>
                  <a:pt x="14963" y="214468"/>
                  <a:pt x="32420" y="214468"/>
                </a:cubicBezTo>
                <a:cubicBezTo>
                  <a:pt x="49876" y="214468"/>
                  <a:pt x="64839" y="199505"/>
                  <a:pt x="64839" y="182048"/>
                </a:cubicBezTo>
                <a:close/>
                <a:moveTo>
                  <a:pt x="330431" y="1247"/>
                </a:moveTo>
                <a:cubicBezTo>
                  <a:pt x="312974" y="1247"/>
                  <a:pt x="298011" y="16210"/>
                  <a:pt x="298011" y="33666"/>
                </a:cubicBezTo>
                <a:cubicBezTo>
                  <a:pt x="298011" y="51123"/>
                  <a:pt x="312974" y="66086"/>
                  <a:pt x="330431" y="66086"/>
                </a:cubicBezTo>
                <a:cubicBezTo>
                  <a:pt x="347888" y="66086"/>
                  <a:pt x="362851" y="51123"/>
                  <a:pt x="362851" y="33666"/>
                </a:cubicBezTo>
                <a:cubicBezTo>
                  <a:pt x="362851" y="14963"/>
                  <a:pt x="347888" y="1247"/>
                  <a:pt x="330431" y="1247"/>
                </a:cubicBezTo>
                <a:close/>
                <a:moveTo>
                  <a:pt x="480060" y="1247"/>
                </a:moveTo>
                <a:cubicBezTo>
                  <a:pt x="462603" y="1247"/>
                  <a:pt x="447640" y="16210"/>
                  <a:pt x="447640" y="33666"/>
                </a:cubicBezTo>
                <a:cubicBezTo>
                  <a:pt x="447640" y="51123"/>
                  <a:pt x="462603" y="66086"/>
                  <a:pt x="480060" y="66086"/>
                </a:cubicBezTo>
                <a:cubicBezTo>
                  <a:pt x="497517" y="66086"/>
                  <a:pt x="512480" y="51123"/>
                  <a:pt x="512480" y="33666"/>
                </a:cubicBezTo>
                <a:cubicBezTo>
                  <a:pt x="511233" y="14963"/>
                  <a:pt x="497517" y="1247"/>
                  <a:pt x="480060" y="1247"/>
                </a:cubicBezTo>
                <a:close/>
                <a:moveTo>
                  <a:pt x="628442" y="1247"/>
                </a:moveTo>
                <a:cubicBezTo>
                  <a:pt x="610985" y="1247"/>
                  <a:pt x="596022" y="16210"/>
                  <a:pt x="596022" y="33666"/>
                </a:cubicBezTo>
                <a:cubicBezTo>
                  <a:pt x="596022" y="51123"/>
                  <a:pt x="610985" y="66086"/>
                  <a:pt x="628442" y="66086"/>
                </a:cubicBezTo>
                <a:cubicBezTo>
                  <a:pt x="645899" y="66086"/>
                  <a:pt x="660862" y="51123"/>
                  <a:pt x="660862" y="33666"/>
                </a:cubicBezTo>
                <a:cubicBezTo>
                  <a:pt x="660862" y="14963"/>
                  <a:pt x="645899" y="1247"/>
                  <a:pt x="628442" y="1247"/>
                </a:cubicBezTo>
                <a:close/>
                <a:moveTo>
                  <a:pt x="778071" y="1247"/>
                </a:moveTo>
                <a:cubicBezTo>
                  <a:pt x="760615" y="1247"/>
                  <a:pt x="745652" y="16210"/>
                  <a:pt x="745652" y="33666"/>
                </a:cubicBezTo>
                <a:cubicBezTo>
                  <a:pt x="745652" y="51123"/>
                  <a:pt x="760615" y="66086"/>
                  <a:pt x="778071" y="66086"/>
                </a:cubicBezTo>
                <a:cubicBezTo>
                  <a:pt x="795528" y="66086"/>
                  <a:pt x="810491" y="51123"/>
                  <a:pt x="810491" y="33666"/>
                </a:cubicBezTo>
                <a:cubicBezTo>
                  <a:pt x="809244" y="14963"/>
                  <a:pt x="795528" y="1247"/>
                  <a:pt x="778071" y="1247"/>
                </a:cubicBezTo>
                <a:close/>
                <a:moveTo>
                  <a:pt x="926453" y="1247"/>
                </a:moveTo>
                <a:cubicBezTo>
                  <a:pt x="908997" y="1247"/>
                  <a:pt x="894034" y="16210"/>
                  <a:pt x="894034" y="33666"/>
                </a:cubicBezTo>
                <a:cubicBezTo>
                  <a:pt x="894034" y="51123"/>
                  <a:pt x="908997" y="66086"/>
                  <a:pt x="926453" y="66086"/>
                </a:cubicBezTo>
                <a:cubicBezTo>
                  <a:pt x="943910" y="66086"/>
                  <a:pt x="958873" y="51123"/>
                  <a:pt x="958873" y="33666"/>
                </a:cubicBezTo>
                <a:cubicBezTo>
                  <a:pt x="958873" y="14963"/>
                  <a:pt x="943910" y="1247"/>
                  <a:pt x="926453" y="1247"/>
                </a:cubicBezTo>
                <a:close/>
                <a:moveTo>
                  <a:pt x="1076082" y="1247"/>
                </a:moveTo>
                <a:cubicBezTo>
                  <a:pt x="1058626" y="1247"/>
                  <a:pt x="1043663" y="16210"/>
                  <a:pt x="1043663" y="33666"/>
                </a:cubicBezTo>
                <a:cubicBezTo>
                  <a:pt x="1043663" y="51123"/>
                  <a:pt x="1058626" y="66086"/>
                  <a:pt x="1076082" y="66086"/>
                </a:cubicBezTo>
                <a:cubicBezTo>
                  <a:pt x="1093539" y="66086"/>
                  <a:pt x="1108503" y="51123"/>
                  <a:pt x="1108503" y="33666"/>
                </a:cubicBezTo>
                <a:cubicBezTo>
                  <a:pt x="1107255" y="14963"/>
                  <a:pt x="1093539" y="1247"/>
                  <a:pt x="1076082" y="1247"/>
                </a:cubicBezTo>
                <a:close/>
                <a:moveTo>
                  <a:pt x="180802" y="149629"/>
                </a:moveTo>
                <a:cubicBezTo>
                  <a:pt x="163345" y="149629"/>
                  <a:pt x="148382" y="164592"/>
                  <a:pt x="148382" y="182048"/>
                </a:cubicBezTo>
                <a:cubicBezTo>
                  <a:pt x="148382" y="199505"/>
                  <a:pt x="163345" y="214468"/>
                  <a:pt x="180802" y="214468"/>
                </a:cubicBezTo>
                <a:cubicBezTo>
                  <a:pt x="198258" y="214468"/>
                  <a:pt x="213222" y="199505"/>
                  <a:pt x="213222" y="182048"/>
                </a:cubicBezTo>
                <a:cubicBezTo>
                  <a:pt x="213222" y="164592"/>
                  <a:pt x="199505" y="149629"/>
                  <a:pt x="180802" y="149629"/>
                </a:cubicBezTo>
                <a:close/>
                <a:moveTo>
                  <a:pt x="330431" y="149629"/>
                </a:moveTo>
                <a:cubicBezTo>
                  <a:pt x="312974" y="149629"/>
                  <a:pt x="298011" y="164592"/>
                  <a:pt x="298011" y="182048"/>
                </a:cubicBezTo>
                <a:cubicBezTo>
                  <a:pt x="298011" y="199505"/>
                  <a:pt x="312974" y="214468"/>
                  <a:pt x="330431" y="214468"/>
                </a:cubicBezTo>
                <a:cubicBezTo>
                  <a:pt x="347888" y="214468"/>
                  <a:pt x="362851" y="199505"/>
                  <a:pt x="362851" y="182048"/>
                </a:cubicBezTo>
                <a:cubicBezTo>
                  <a:pt x="362851" y="164592"/>
                  <a:pt x="347888" y="149629"/>
                  <a:pt x="330431" y="149629"/>
                </a:cubicBezTo>
                <a:close/>
                <a:moveTo>
                  <a:pt x="480060" y="149629"/>
                </a:moveTo>
                <a:cubicBezTo>
                  <a:pt x="462603" y="149629"/>
                  <a:pt x="447640" y="164592"/>
                  <a:pt x="447640" y="182048"/>
                </a:cubicBezTo>
                <a:cubicBezTo>
                  <a:pt x="447640" y="199505"/>
                  <a:pt x="462603" y="214468"/>
                  <a:pt x="480060" y="214468"/>
                </a:cubicBezTo>
                <a:cubicBezTo>
                  <a:pt x="497517" y="214468"/>
                  <a:pt x="512480" y="199505"/>
                  <a:pt x="512480" y="182048"/>
                </a:cubicBezTo>
                <a:cubicBezTo>
                  <a:pt x="512480" y="164592"/>
                  <a:pt x="497517" y="149629"/>
                  <a:pt x="480060" y="149629"/>
                </a:cubicBezTo>
                <a:close/>
                <a:moveTo>
                  <a:pt x="628442" y="149629"/>
                </a:moveTo>
                <a:cubicBezTo>
                  <a:pt x="610985" y="149629"/>
                  <a:pt x="596022" y="164592"/>
                  <a:pt x="596022" y="182048"/>
                </a:cubicBezTo>
                <a:cubicBezTo>
                  <a:pt x="596022" y="199505"/>
                  <a:pt x="610985" y="214468"/>
                  <a:pt x="628442" y="214468"/>
                </a:cubicBezTo>
                <a:cubicBezTo>
                  <a:pt x="645899" y="214468"/>
                  <a:pt x="660862" y="199505"/>
                  <a:pt x="660862" y="182048"/>
                </a:cubicBezTo>
                <a:cubicBezTo>
                  <a:pt x="660862" y="164592"/>
                  <a:pt x="645899" y="149629"/>
                  <a:pt x="628442" y="149629"/>
                </a:cubicBezTo>
                <a:close/>
                <a:moveTo>
                  <a:pt x="778071" y="149629"/>
                </a:moveTo>
                <a:cubicBezTo>
                  <a:pt x="760615" y="149629"/>
                  <a:pt x="745652" y="164592"/>
                  <a:pt x="745652" y="182048"/>
                </a:cubicBezTo>
                <a:cubicBezTo>
                  <a:pt x="745652" y="199505"/>
                  <a:pt x="760615" y="214468"/>
                  <a:pt x="778071" y="214468"/>
                </a:cubicBezTo>
                <a:cubicBezTo>
                  <a:pt x="795528" y="214468"/>
                  <a:pt x="810491" y="199505"/>
                  <a:pt x="810491" y="182048"/>
                </a:cubicBezTo>
                <a:cubicBezTo>
                  <a:pt x="810491" y="164592"/>
                  <a:pt x="795528" y="149629"/>
                  <a:pt x="778071" y="149629"/>
                </a:cubicBezTo>
                <a:close/>
                <a:moveTo>
                  <a:pt x="926453" y="149629"/>
                </a:moveTo>
                <a:cubicBezTo>
                  <a:pt x="908997" y="149629"/>
                  <a:pt x="894034" y="164592"/>
                  <a:pt x="894034" y="182048"/>
                </a:cubicBezTo>
                <a:cubicBezTo>
                  <a:pt x="894034" y="199505"/>
                  <a:pt x="908997" y="214468"/>
                  <a:pt x="926453" y="214468"/>
                </a:cubicBezTo>
                <a:cubicBezTo>
                  <a:pt x="943910" y="214468"/>
                  <a:pt x="958873" y="199505"/>
                  <a:pt x="958873" y="182048"/>
                </a:cubicBezTo>
                <a:cubicBezTo>
                  <a:pt x="958873" y="164592"/>
                  <a:pt x="943910" y="149629"/>
                  <a:pt x="926453" y="149629"/>
                </a:cubicBezTo>
                <a:close/>
                <a:moveTo>
                  <a:pt x="1076082" y="149629"/>
                </a:moveTo>
                <a:cubicBezTo>
                  <a:pt x="1058626" y="149629"/>
                  <a:pt x="1043663" y="164592"/>
                  <a:pt x="1043663" y="182048"/>
                </a:cubicBezTo>
                <a:cubicBezTo>
                  <a:pt x="1043663" y="199505"/>
                  <a:pt x="1058626" y="214468"/>
                  <a:pt x="1076082" y="214468"/>
                </a:cubicBezTo>
                <a:cubicBezTo>
                  <a:pt x="1093539" y="214468"/>
                  <a:pt x="1108503" y="199505"/>
                  <a:pt x="1108503" y="182048"/>
                </a:cubicBezTo>
                <a:cubicBezTo>
                  <a:pt x="1108503" y="164592"/>
                  <a:pt x="1093539" y="149629"/>
                  <a:pt x="1076082" y="149629"/>
                </a:cubicBezTo>
                <a:close/>
                <a:moveTo>
                  <a:pt x="32420" y="299258"/>
                </a:moveTo>
                <a:cubicBezTo>
                  <a:pt x="14963" y="299258"/>
                  <a:pt x="0" y="314221"/>
                  <a:pt x="0" y="331678"/>
                </a:cubicBezTo>
                <a:cubicBezTo>
                  <a:pt x="0" y="349135"/>
                  <a:pt x="14963" y="364097"/>
                  <a:pt x="32420" y="364097"/>
                </a:cubicBezTo>
                <a:cubicBezTo>
                  <a:pt x="49876" y="364097"/>
                  <a:pt x="64839" y="349135"/>
                  <a:pt x="64839" y="331678"/>
                </a:cubicBezTo>
                <a:cubicBezTo>
                  <a:pt x="64839" y="314221"/>
                  <a:pt x="49876" y="299258"/>
                  <a:pt x="32420" y="299258"/>
                </a:cubicBezTo>
                <a:close/>
                <a:moveTo>
                  <a:pt x="180802" y="299258"/>
                </a:moveTo>
                <a:cubicBezTo>
                  <a:pt x="163345" y="299258"/>
                  <a:pt x="148382" y="314221"/>
                  <a:pt x="148382" y="331678"/>
                </a:cubicBezTo>
                <a:cubicBezTo>
                  <a:pt x="148382" y="349135"/>
                  <a:pt x="163345" y="364097"/>
                  <a:pt x="180802" y="364097"/>
                </a:cubicBezTo>
                <a:cubicBezTo>
                  <a:pt x="198258" y="364097"/>
                  <a:pt x="213222" y="349135"/>
                  <a:pt x="213222" y="331678"/>
                </a:cubicBezTo>
                <a:cubicBezTo>
                  <a:pt x="213222" y="314221"/>
                  <a:pt x="199505" y="299258"/>
                  <a:pt x="180802" y="299258"/>
                </a:cubicBezTo>
                <a:close/>
                <a:moveTo>
                  <a:pt x="330431" y="299258"/>
                </a:moveTo>
                <a:cubicBezTo>
                  <a:pt x="312974" y="299258"/>
                  <a:pt x="298011" y="314221"/>
                  <a:pt x="298011" y="331678"/>
                </a:cubicBezTo>
                <a:cubicBezTo>
                  <a:pt x="298011" y="349135"/>
                  <a:pt x="312974" y="364097"/>
                  <a:pt x="330431" y="364097"/>
                </a:cubicBezTo>
                <a:cubicBezTo>
                  <a:pt x="347888" y="364097"/>
                  <a:pt x="362851" y="349135"/>
                  <a:pt x="362851" y="331678"/>
                </a:cubicBezTo>
                <a:cubicBezTo>
                  <a:pt x="362851" y="314221"/>
                  <a:pt x="347888" y="299258"/>
                  <a:pt x="330431" y="299258"/>
                </a:cubicBezTo>
                <a:close/>
                <a:moveTo>
                  <a:pt x="480060" y="299258"/>
                </a:moveTo>
                <a:cubicBezTo>
                  <a:pt x="462603" y="299258"/>
                  <a:pt x="447640" y="314221"/>
                  <a:pt x="447640" y="331678"/>
                </a:cubicBezTo>
                <a:cubicBezTo>
                  <a:pt x="447640" y="349135"/>
                  <a:pt x="462603" y="364097"/>
                  <a:pt x="480060" y="364097"/>
                </a:cubicBezTo>
                <a:cubicBezTo>
                  <a:pt x="497517" y="364097"/>
                  <a:pt x="512480" y="349135"/>
                  <a:pt x="512480" y="331678"/>
                </a:cubicBezTo>
                <a:cubicBezTo>
                  <a:pt x="512480" y="314221"/>
                  <a:pt x="497517" y="299258"/>
                  <a:pt x="480060" y="299258"/>
                </a:cubicBezTo>
                <a:close/>
                <a:moveTo>
                  <a:pt x="628442" y="299258"/>
                </a:moveTo>
                <a:cubicBezTo>
                  <a:pt x="610985" y="299258"/>
                  <a:pt x="596022" y="314221"/>
                  <a:pt x="596022" y="331678"/>
                </a:cubicBezTo>
                <a:cubicBezTo>
                  <a:pt x="596022" y="349135"/>
                  <a:pt x="610985" y="364097"/>
                  <a:pt x="628442" y="364097"/>
                </a:cubicBezTo>
                <a:cubicBezTo>
                  <a:pt x="645899" y="364097"/>
                  <a:pt x="660862" y="349135"/>
                  <a:pt x="660862" y="331678"/>
                </a:cubicBezTo>
                <a:cubicBezTo>
                  <a:pt x="660862" y="314221"/>
                  <a:pt x="645899" y="299258"/>
                  <a:pt x="628442" y="299258"/>
                </a:cubicBezTo>
                <a:close/>
                <a:moveTo>
                  <a:pt x="778071" y="299258"/>
                </a:moveTo>
                <a:cubicBezTo>
                  <a:pt x="760615" y="299258"/>
                  <a:pt x="745652" y="314221"/>
                  <a:pt x="745652" y="331678"/>
                </a:cubicBezTo>
                <a:cubicBezTo>
                  <a:pt x="745652" y="349135"/>
                  <a:pt x="760615" y="364097"/>
                  <a:pt x="778071" y="364097"/>
                </a:cubicBezTo>
                <a:cubicBezTo>
                  <a:pt x="795528" y="364097"/>
                  <a:pt x="810491" y="349135"/>
                  <a:pt x="810491" y="331678"/>
                </a:cubicBezTo>
                <a:cubicBezTo>
                  <a:pt x="810491" y="314221"/>
                  <a:pt x="795528" y="299258"/>
                  <a:pt x="778071" y="299258"/>
                </a:cubicBezTo>
                <a:close/>
                <a:moveTo>
                  <a:pt x="926453" y="299258"/>
                </a:moveTo>
                <a:cubicBezTo>
                  <a:pt x="908997" y="299258"/>
                  <a:pt x="894034" y="314221"/>
                  <a:pt x="894034" y="331678"/>
                </a:cubicBezTo>
                <a:cubicBezTo>
                  <a:pt x="894034" y="349135"/>
                  <a:pt x="908997" y="364097"/>
                  <a:pt x="926453" y="364097"/>
                </a:cubicBezTo>
                <a:cubicBezTo>
                  <a:pt x="943910" y="364097"/>
                  <a:pt x="958873" y="349135"/>
                  <a:pt x="958873" y="331678"/>
                </a:cubicBezTo>
                <a:cubicBezTo>
                  <a:pt x="958873" y="314221"/>
                  <a:pt x="943910" y="299258"/>
                  <a:pt x="926453" y="299258"/>
                </a:cubicBezTo>
                <a:close/>
                <a:moveTo>
                  <a:pt x="1076082" y="299258"/>
                </a:moveTo>
                <a:cubicBezTo>
                  <a:pt x="1058626" y="299258"/>
                  <a:pt x="1043663" y="314221"/>
                  <a:pt x="1043663" y="331678"/>
                </a:cubicBezTo>
                <a:cubicBezTo>
                  <a:pt x="1043663" y="349135"/>
                  <a:pt x="1058626" y="364097"/>
                  <a:pt x="1076082" y="364097"/>
                </a:cubicBezTo>
                <a:cubicBezTo>
                  <a:pt x="1093539" y="364097"/>
                  <a:pt x="1108503" y="349135"/>
                  <a:pt x="1108503" y="331678"/>
                </a:cubicBezTo>
                <a:cubicBezTo>
                  <a:pt x="1108503" y="314221"/>
                  <a:pt x="1093539" y="299258"/>
                  <a:pt x="1076082" y="299258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12468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00000"/>
              </a:lnSpc>
            </a:pPr>
            <a:endParaRPr kumimoji="1" lang="zh-CN" altLang="en-US" sz="2000"/>
          </a:p>
        </p:txBody>
      </p:sp>
      <p:sp>
        <p:nvSpPr>
          <p:cNvPr id="16" name="PPT-43"/>
          <p:cNvSpPr txBox="1"/>
          <p:nvPr/>
        </p:nvSpPr>
        <p:spPr>
          <a:xfrm flipH="1">
            <a:off x="665892" y="5482169"/>
            <a:ext cx="1672266" cy="549270"/>
          </a:xfrm>
          <a:custGeom>
            <a:avLst/>
            <a:gdLst>
              <a:gd name="connsiteX0" fmla="*/ 64839 w 1108502"/>
              <a:gd name="connsiteY0" fmla="*/ 32419 h 364097"/>
              <a:gd name="connsiteX1" fmla="*/ 32420 w 1108502"/>
              <a:gd name="connsiteY1" fmla="*/ 64839 h 364097"/>
              <a:gd name="connsiteX2" fmla="*/ 0 w 1108502"/>
              <a:gd name="connsiteY2" fmla="*/ 32419 h 364097"/>
              <a:gd name="connsiteX3" fmla="*/ 32420 w 1108502"/>
              <a:gd name="connsiteY3" fmla="*/ 0 h 364097"/>
              <a:gd name="connsiteX4" fmla="*/ 64839 w 1108502"/>
              <a:gd name="connsiteY4" fmla="*/ 32419 h 364097"/>
              <a:gd name="connsiteX5" fmla="*/ 180802 w 1108502"/>
              <a:gd name="connsiteY5" fmla="*/ 1247 h 364097"/>
              <a:gd name="connsiteX6" fmla="*/ 148382 w 1108502"/>
              <a:gd name="connsiteY6" fmla="*/ 33666 h 364097"/>
              <a:gd name="connsiteX7" fmla="*/ 180802 w 1108502"/>
              <a:gd name="connsiteY7" fmla="*/ 66086 h 364097"/>
              <a:gd name="connsiteX8" fmla="*/ 213222 w 1108502"/>
              <a:gd name="connsiteY8" fmla="*/ 33666 h 364097"/>
              <a:gd name="connsiteX9" fmla="*/ 180802 w 1108502"/>
              <a:gd name="connsiteY9" fmla="*/ 1247 h 364097"/>
              <a:gd name="connsiteX10" fmla="*/ 64839 w 1108502"/>
              <a:gd name="connsiteY10" fmla="*/ 182048 h 364097"/>
              <a:gd name="connsiteX11" fmla="*/ 32420 w 1108502"/>
              <a:gd name="connsiteY11" fmla="*/ 149629 h 364097"/>
              <a:gd name="connsiteX12" fmla="*/ 0 w 1108502"/>
              <a:gd name="connsiteY12" fmla="*/ 182048 h 364097"/>
              <a:gd name="connsiteX13" fmla="*/ 32420 w 1108502"/>
              <a:gd name="connsiteY13" fmla="*/ 214468 h 364097"/>
              <a:gd name="connsiteX14" fmla="*/ 64839 w 1108502"/>
              <a:gd name="connsiteY14" fmla="*/ 182048 h 364097"/>
              <a:gd name="connsiteX15" fmla="*/ 330431 w 1108502"/>
              <a:gd name="connsiteY15" fmla="*/ 1247 h 364097"/>
              <a:gd name="connsiteX16" fmla="*/ 298011 w 1108502"/>
              <a:gd name="connsiteY16" fmla="*/ 33666 h 364097"/>
              <a:gd name="connsiteX17" fmla="*/ 330431 w 1108502"/>
              <a:gd name="connsiteY17" fmla="*/ 66086 h 364097"/>
              <a:gd name="connsiteX18" fmla="*/ 362851 w 1108502"/>
              <a:gd name="connsiteY18" fmla="*/ 33666 h 364097"/>
              <a:gd name="connsiteX19" fmla="*/ 330431 w 1108502"/>
              <a:gd name="connsiteY19" fmla="*/ 1247 h 364097"/>
              <a:gd name="connsiteX20" fmla="*/ 480060 w 1108502"/>
              <a:gd name="connsiteY20" fmla="*/ 1247 h 364097"/>
              <a:gd name="connsiteX21" fmla="*/ 447640 w 1108502"/>
              <a:gd name="connsiteY21" fmla="*/ 33666 h 364097"/>
              <a:gd name="connsiteX22" fmla="*/ 480060 w 1108502"/>
              <a:gd name="connsiteY22" fmla="*/ 66086 h 364097"/>
              <a:gd name="connsiteX23" fmla="*/ 512480 w 1108502"/>
              <a:gd name="connsiteY23" fmla="*/ 33666 h 364097"/>
              <a:gd name="connsiteX24" fmla="*/ 480060 w 1108502"/>
              <a:gd name="connsiteY24" fmla="*/ 1247 h 364097"/>
              <a:gd name="connsiteX25" fmla="*/ 628442 w 1108502"/>
              <a:gd name="connsiteY25" fmla="*/ 1247 h 364097"/>
              <a:gd name="connsiteX26" fmla="*/ 596022 w 1108502"/>
              <a:gd name="connsiteY26" fmla="*/ 33666 h 364097"/>
              <a:gd name="connsiteX27" fmla="*/ 628442 w 1108502"/>
              <a:gd name="connsiteY27" fmla="*/ 66086 h 364097"/>
              <a:gd name="connsiteX28" fmla="*/ 660862 w 1108502"/>
              <a:gd name="connsiteY28" fmla="*/ 33666 h 364097"/>
              <a:gd name="connsiteX29" fmla="*/ 628442 w 1108502"/>
              <a:gd name="connsiteY29" fmla="*/ 1247 h 364097"/>
              <a:gd name="connsiteX30" fmla="*/ 778071 w 1108502"/>
              <a:gd name="connsiteY30" fmla="*/ 1247 h 364097"/>
              <a:gd name="connsiteX31" fmla="*/ 745652 w 1108502"/>
              <a:gd name="connsiteY31" fmla="*/ 33666 h 364097"/>
              <a:gd name="connsiteX32" fmla="*/ 778071 w 1108502"/>
              <a:gd name="connsiteY32" fmla="*/ 66086 h 364097"/>
              <a:gd name="connsiteX33" fmla="*/ 810491 w 1108502"/>
              <a:gd name="connsiteY33" fmla="*/ 33666 h 364097"/>
              <a:gd name="connsiteX34" fmla="*/ 778071 w 1108502"/>
              <a:gd name="connsiteY34" fmla="*/ 1247 h 364097"/>
              <a:gd name="connsiteX35" fmla="*/ 926453 w 1108502"/>
              <a:gd name="connsiteY35" fmla="*/ 1247 h 364097"/>
              <a:gd name="connsiteX36" fmla="*/ 894034 w 1108502"/>
              <a:gd name="connsiteY36" fmla="*/ 33666 h 364097"/>
              <a:gd name="connsiteX37" fmla="*/ 926453 w 1108502"/>
              <a:gd name="connsiteY37" fmla="*/ 66086 h 364097"/>
              <a:gd name="connsiteX38" fmla="*/ 958873 w 1108502"/>
              <a:gd name="connsiteY38" fmla="*/ 33666 h 364097"/>
              <a:gd name="connsiteX39" fmla="*/ 926453 w 1108502"/>
              <a:gd name="connsiteY39" fmla="*/ 1247 h 364097"/>
              <a:gd name="connsiteX40" fmla="*/ 1076082 w 1108502"/>
              <a:gd name="connsiteY40" fmla="*/ 1247 h 364097"/>
              <a:gd name="connsiteX41" fmla="*/ 1043663 w 1108502"/>
              <a:gd name="connsiteY41" fmla="*/ 33666 h 364097"/>
              <a:gd name="connsiteX42" fmla="*/ 1076082 w 1108502"/>
              <a:gd name="connsiteY42" fmla="*/ 66086 h 364097"/>
              <a:gd name="connsiteX43" fmla="*/ 1108503 w 1108502"/>
              <a:gd name="connsiteY43" fmla="*/ 33666 h 364097"/>
              <a:gd name="connsiteX44" fmla="*/ 1076082 w 1108502"/>
              <a:gd name="connsiteY44" fmla="*/ 1247 h 364097"/>
              <a:gd name="connsiteX45" fmla="*/ 180802 w 1108502"/>
              <a:gd name="connsiteY45" fmla="*/ 149629 h 364097"/>
              <a:gd name="connsiteX46" fmla="*/ 148382 w 1108502"/>
              <a:gd name="connsiteY46" fmla="*/ 182048 h 364097"/>
              <a:gd name="connsiteX47" fmla="*/ 180802 w 1108502"/>
              <a:gd name="connsiteY47" fmla="*/ 214468 h 364097"/>
              <a:gd name="connsiteX48" fmla="*/ 213222 w 1108502"/>
              <a:gd name="connsiteY48" fmla="*/ 182048 h 364097"/>
              <a:gd name="connsiteX49" fmla="*/ 180802 w 1108502"/>
              <a:gd name="connsiteY49" fmla="*/ 149629 h 364097"/>
              <a:gd name="connsiteX50" fmla="*/ 330431 w 1108502"/>
              <a:gd name="connsiteY50" fmla="*/ 149629 h 364097"/>
              <a:gd name="connsiteX51" fmla="*/ 298011 w 1108502"/>
              <a:gd name="connsiteY51" fmla="*/ 182048 h 364097"/>
              <a:gd name="connsiteX52" fmla="*/ 330431 w 1108502"/>
              <a:gd name="connsiteY52" fmla="*/ 214468 h 364097"/>
              <a:gd name="connsiteX53" fmla="*/ 362851 w 1108502"/>
              <a:gd name="connsiteY53" fmla="*/ 182048 h 364097"/>
              <a:gd name="connsiteX54" fmla="*/ 330431 w 1108502"/>
              <a:gd name="connsiteY54" fmla="*/ 149629 h 364097"/>
              <a:gd name="connsiteX55" fmla="*/ 480060 w 1108502"/>
              <a:gd name="connsiteY55" fmla="*/ 149629 h 364097"/>
              <a:gd name="connsiteX56" fmla="*/ 447640 w 1108502"/>
              <a:gd name="connsiteY56" fmla="*/ 182048 h 364097"/>
              <a:gd name="connsiteX57" fmla="*/ 480060 w 1108502"/>
              <a:gd name="connsiteY57" fmla="*/ 214468 h 364097"/>
              <a:gd name="connsiteX58" fmla="*/ 512480 w 1108502"/>
              <a:gd name="connsiteY58" fmla="*/ 182048 h 364097"/>
              <a:gd name="connsiteX59" fmla="*/ 480060 w 1108502"/>
              <a:gd name="connsiteY59" fmla="*/ 149629 h 364097"/>
              <a:gd name="connsiteX60" fmla="*/ 628442 w 1108502"/>
              <a:gd name="connsiteY60" fmla="*/ 149629 h 364097"/>
              <a:gd name="connsiteX61" fmla="*/ 596022 w 1108502"/>
              <a:gd name="connsiteY61" fmla="*/ 182048 h 364097"/>
              <a:gd name="connsiteX62" fmla="*/ 628442 w 1108502"/>
              <a:gd name="connsiteY62" fmla="*/ 214468 h 364097"/>
              <a:gd name="connsiteX63" fmla="*/ 660862 w 1108502"/>
              <a:gd name="connsiteY63" fmla="*/ 182048 h 364097"/>
              <a:gd name="connsiteX64" fmla="*/ 628442 w 1108502"/>
              <a:gd name="connsiteY64" fmla="*/ 149629 h 364097"/>
              <a:gd name="connsiteX65" fmla="*/ 778071 w 1108502"/>
              <a:gd name="connsiteY65" fmla="*/ 149629 h 364097"/>
              <a:gd name="connsiteX66" fmla="*/ 745652 w 1108502"/>
              <a:gd name="connsiteY66" fmla="*/ 182048 h 364097"/>
              <a:gd name="connsiteX67" fmla="*/ 778071 w 1108502"/>
              <a:gd name="connsiteY67" fmla="*/ 214468 h 364097"/>
              <a:gd name="connsiteX68" fmla="*/ 810491 w 1108502"/>
              <a:gd name="connsiteY68" fmla="*/ 182048 h 364097"/>
              <a:gd name="connsiteX69" fmla="*/ 778071 w 1108502"/>
              <a:gd name="connsiteY69" fmla="*/ 149629 h 364097"/>
              <a:gd name="connsiteX70" fmla="*/ 926453 w 1108502"/>
              <a:gd name="connsiteY70" fmla="*/ 149629 h 364097"/>
              <a:gd name="connsiteX71" fmla="*/ 894034 w 1108502"/>
              <a:gd name="connsiteY71" fmla="*/ 182048 h 364097"/>
              <a:gd name="connsiteX72" fmla="*/ 926453 w 1108502"/>
              <a:gd name="connsiteY72" fmla="*/ 214468 h 364097"/>
              <a:gd name="connsiteX73" fmla="*/ 958873 w 1108502"/>
              <a:gd name="connsiteY73" fmla="*/ 182048 h 364097"/>
              <a:gd name="connsiteX74" fmla="*/ 926453 w 1108502"/>
              <a:gd name="connsiteY74" fmla="*/ 149629 h 364097"/>
              <a:gd name="connsiteX75" fmla="*/ 1076082 w 1108502"/>
              <a:gd name="connsiteY75" fmla="*/ 149629 h 364097"/>
              <a:gd name="connsiteX76" fmla="*/ 1043663 w 1108502"/>
              <a:gd name="connsiteY76" fmla="*/ 182048 h 364097"/>
              <a:gd name="connsiteX77" fmla="*/ 1076082 w 1108502"/>
              <a:gd name="connsiteY77" fmla="*/ 214468 h 364097"/>
              <a:gd name="connsiteX78" fmla="*/ 1108503 w 1108502"/>
              <a:gd name="connsiteY78" fmla="*/ 182048 h 364097"/>
              <a:gd name="connsiteX79" fmla="*/ 1076082 w 1108502"/>
              <a:gd name="connsiteY79" fmla="*/ 149629 h 364097"/>
              <a:gd name="connsiteX80" fmla="*/ 32420 w 1108502"/>
              <a:gd name="connsiteY80" fmla="*/ 299258 h 364097"/>
              <a:gd name="connsiteX81" fmla="*/ 0 w 1108502"/>
              <a:gd name="connsiteY81" fmla="*/ 331678 h 364097"/>
              <a:gd name="connsiteX82" fmla="*/ 32420 w 1108502"/>
              <a:gd name="connsiteY82" fmla="*/ 364097 h 364097"/>
              <a:gd name="connsiteX83" fmla="*/ 64839 w 1108502"/>
              <a:gd name="connsiteY83" fmla="*/ 331678 h 364097"/>
              <a:gd name="connsiteX84" fmla="*/ 32420 w 1108502"/>
              <a:gd name="connsiteY84" fmla="*/ 299258 h 364097"/>
              <a:gd name="connsiteX85" fmla="*/ 180802 w 1108502"/>
              <a:gd name="connsiteY85" fmla="*/ 299258 h 364097"/>
              <a:gd name="connsiteX86" fmla="*/ 148382 w 1108502"/>
              <a:gd name="connsiteY86" fmla="*/ 331678 h 364097"/>
              <a:gd name="connsiteX87" fmla="*/ 180802 w 1108502"/>
              <a:gd name="connsiteY87" fmla="*/ 364097 h 364097"/>
              <a:gd name="connsiteX88" fmla="*/ 213222 w 1108502"/>
              <a:gd name="connsiteY88" fmla="*/ 331678 h 364097"/>
              <a:gd name="connsiteX89" fmla="*/ 180802 w 1108502"/>
              <a:gd name="connsiteY89" fmla="*/ 299258 h 364097"/>
              <a:gd name="connsiteX90" fmla="*/ 330431 w 1108502"/>
              <a:gd name="connsiteY90" fmla="*/ 299258 h 364097"/>
              <a:gd name="connsiteX91" fmla="*/ 298011 w 1108502"/>
              <a:gd name="connsiteY91" fmla="*/ 331678 h 364097"/>
              <a:gd name="connsiteX92" fmla="*/ 330431 w 1108502"/>
              <a:gd name="connsiteY92" fmla="*/ 364097 h 364097"/>
              <a:gd name="connsiteX93" fmla="*/ 362851 w 1108502"/>
              <a:gd name="connsiteY93" fmla="*/ 331678 h 364097"/>
              <a:gd name="connsiteX94" fmla="*/ 330431 w 1108502"/>
              <a:gd name="connsiteY94" fmla="*/ 299258 h 364097"/>
              <a:gd name="connsiteX95" fmla="*/ 480060 w 1108502"/>
              <a:gd name="connsiteY95" fmla="*/ 299258 h 364097"/>
              <a:gd name="connsiteX96" fmla="*/ 447640 w 1108502"/>
              <a:gd name="connsiteY96" fmla="*/ 331678 h 364097"/>
              <a:gd name="connsiteX97" fmla="*/ 480060 w 1108502"/>
              <a:gd name="connsiteY97" fmla="*/ 364097 h 364097"/>
              <a:gd name="connsiteX98" fmla="*/ 512480 w 1108502"/>
              <a:gd name="connsiteY98" fmla="*/ 331678 h 364097"/>
              <a:gd name="connsiteX99" fmla="*/ 480060 w 1108502"/>
              <a:gd name="connsiteY99" fmla="*/ 299258 h 364097"/>
              <a:gd name="connsiteX100" fmla="*/ 628442 w 1108502"/>
              <a:gd name="connsiteY100" fmla="*/ 299258 h 364097"/>
              <a:gd name="connsiteX101" fmla="*/ 596022 w 1108502"/>
              <a:gd name="connsiteY101" fmla="*/ 331678 h 364097"/>
              <a:gd name="connsiteX102" fmla="*/ 628442 w 1108502"/>
              <a:gd name="connsiteY102" fmla="*/ 364097 h 364097"/>
              <a:gd name="connsiteX103" fmla="*/ 660862 w 1108502"/>
              <a:gd name="connsiteY103" fmla="*/ 331678 h 364097"/>
              <a:gd name="connsiteX104" fmla="*/ 628442 w 1108502"/>
              <a:gd name="connsiteY104" fmla="*/ 299258 h 364097"/>
              <a:gd name="connsiteX105" fmla="*/ 778071 w 1108502"/>
              <a:gd name="connsiteY105" fmla="*/ 299258 h 364097"/>
              <a:gd name="connsiteX106" fmla="*/ 745652 w 1108502"/>
              <a:gd name="connsiteY106" fmla="*/ 331678 h 364097"/>
              <a:gd name="connsiteX107" fmla="*/ 778071 w 1108502"/>
              <a:gd name="connsiteY107" fmla="*/ 364097 h 364097"/>
              <a:gd name="connsiteX108" fmla="*/ 810491 w 1108502"/>
              <a:gd name="connsiteY108" fmla="*/ 331678 h 364097"/>
              <a:gd name="connsiteX109" fmla="*/ 778071 w 1108502"/>
              <a:gd name="connsiteY109" fmla="*/ 299258 h 364097"/>
              <a:gd name="connsiteX110" fmla="*/ 926453 w 1108502"/>
              <a:gd name="connsiteY110" fmla="*/ 299258 h 364097"/>
              <a:gd name="connsiteX111" fmla="*/ 894034 w 1108502"/>
              <a:gd name="connsiteY111" fmla="*/ 331678 h 364097"/>
              <a:gd name="connsiteX112" fmla="*/ 926453 w 1108502"/>
              <a:gd name="connsiteY112" fmla="*/ 364097 h 364097"/>
              <a:gd name="connsiteX113" fmla="*/ 958873 w 1108502"/>
              <a:gd name="connsiteY113" fmla="*/ 331678 h 364097"/>
              <a:gd name="connsiteX114" fmla="*/ 926453 w 1108502"/>
              <a:gd name="connsiteY114" fmla="*/ 299258 h 364097"/>
              <a:gd name="connsiteX115" fmla="*/ 1076082 w 1108502"/>
              <a:gd name="connsiteY115" fmla="*/ 299258 h 364097"/>
              <a:gd name="connsiteX116" fmla="*/ 1043663 w 1108502"/>
              <a:gd name="connsiteY116" fmla="*/ 331678 h 364097"/>
              <a:gd name="connsiteX117" fmla="*/ 1076082 w 1108502"/>
              <a:gd name="connsiteY117" fmla="*/ 364097 h 364097"/>
              <a:gd name="connsiteX118" fmla="*/ 1108503 w 1108502"/>
              <a:gd name="connsiteY118" fmla="*/ 331678 h 364097"/>
              <a:gd name="connsiteX119" fmla="*/ 1076082 w 1108502"/>
              <a:gd name="connsiteY119" fmla="*/ 299258 h 364097"/>
            </a:gdLst>
            <a:ahLst/>
            <a:cxnLst/>
            <a:rect l="l" t="t" r="r" b="b"/>
            <a:pathLst>
              <a:path w="1108502" h="364097">
                <a:moveTo>
                  <a:pt x="64839" y="32419"/>
                </a:moveTo>
                <a:cubicBezTo>
                  <a:pt x="64839" y="49876"/>
                  <a:pt x="49876" y="64839"/>
                  <a:pt x="32420" y="64839"/>
                </a:cubicBezTo>
                <a:cubicBezTo>
                  <a:pt x="14963" y="64839"/>
                  <a:pt x="0" y="49876"/>
                  <a:pt x="0" y="32419"/>
                </a:cubicBezTo>
                <a:cubicBezTo>
                  <a:pt x="0" y="14963"/>
                  <a:pt x="14963" y="0"/>
                  <a:pt x="32420" y="0"/>
                </a:cubicBezTo>
                <a:cubicBezTo>
                  <a:pt x="49876" y="1247"/>
                  <a:pt x="64839" y="14963"/>
                  <a:pt x="64839" y="32419"/>
                </a:cubicBezTo>
                <a:close/>
                <a:moveTo>
                  <a:pt x="180802" y="1247"/>
                </a:moveTo>
                <a:cubicBezTo>
                  <a:pt x="163345" y="1247"/>
                  <a:pt x="148382" y="16210"/>
                  <a:pt x="148382" y="33666"/>
                </a:cubicBezTo>
                <a:cubicBezTo>
                  <a:pt x="148382" y="51123"/>
                  <a:pt x="163345" y="66086"/>
                  <a:pt x="180802" y="66086"/>
                </a:cubicBezTo>
                <a:cubicBezTo>
                  <a:pt x="198258" y="66086"/>
                  <a:pt x="213222" y="51123"/>
                  <a:pt x="213222" y="33666"/>
                </a:cubicBezTo>
                <a:cubicBezTo>
                  <a:pt x="213222" y="14963"/>
                  <a:pt x="199505" y="1247"/>
                  <a:pt x="180802" y="1247"/>
                </a:cubicBezTo>
                <a:close/>
                <a:moveTo>
                  <a:pt x="64839" y="182048"/>
                </a:moveTo>
                <a:cubicBezTo>
                  <a:pt x="64839" y="164592"/>
                  <a:pt x="49876" y="149629"/>
                  <a:pt x="32420" y="149629"/>
                </a:cubicBezTo>
                <a:cubicBezTo>
                  <a:pt x="14963" y="149629"/>
                  <a:pt x="0" y="164592"/>
                  <a:pt x="0" y="182048"/>
                </a:cubicBezTo>
                <a:cubicBezTo>
                  <a:pt x="0" y="199505"/>
                  <a:pt x="14963" y="214468"/>
                  <a:pt x="32420" y="214468"/>
                </a:cubicBezTo>
                <a:cubicBezTo>
                  <a:pt x="49876" y="214468"/>
                  <a:pt x="64839" y="199505"/>
                  <a:pt x="64839" y="182048"/>
                </a:cubicBezTo>
                <a:close/>
                <a:moveTo>
                  <a:pt x="330431" y="1247"/>
                </a:moveTo>
                <a:cubicBezTo>
                  <a:pt x="312974" y="1247"/>
                  <a:pt x="298011" y="16210"/>
                  <a:pt x="298011" y="33666"/>
                </a:cubicBezTo>
                <a:cubicBezTo>
                  <a:pt x="298011" y="51123"/>
                  <a:pt x="312974" y="66086"/>
                  <a:pt x="330431" y="66086"/>
                </a:cubicBezTo>
                <a:cubicBezTo>
                  <a:pt x="347888" y="66086"/>
                  <a:pt x="362851" y="51123"/>
                  <a:pt x="362851" y="33666"/>
                </a:cubicBezTo>
                <a:cubicBezTo>
                  <a:pt x="362851" y="14963"/>
                  <a:pt x="347888" y="1247"/>
                  <a:pt x="330431" y="1247"/>
                </a:cubicBezTo>
                <a:close/>
                <a:moveTo>
                  <a:pt x="480060" y="1247"/>
                </a:moveTo>
                <a:cubicBezTo>
                  <a:pt x="462603" y="1247"/>
                  <a:pt x="447640" y="16210"/>
                  <a:pt x="447640" y="33666"/>
                </a:cubicBezTo>
                <a:cubicBezTo>
                  <a:pt x="447640" y="51123"/>
                  <a:pt x="462603" y="66086"/>
                  <a:pt x="480060" y="66086"/>
                </a:cubicBezTo>
                <a:cubicBezTo>
                  <a:pt x="497517" y="66086"/>
                  <a:pt x="512480" y="51123"/>
                  <a:pt x="512480" y="33666"/>
                </a:cubicBezTo>
                <a:cubicBezTo>
                  <a:pt x="511233" y="14963"/>
                  <a:pt x="497517" y="1247"/>
                  <a:pt x="480060" y="1247"/>
                </a:cubicBezTo>
                <a:close/>
                <a:moveTo>
                  <a:pt x="628442" y="1247"/>
                </a:moveTo>
                <a:cubicBezTo>
                  <a:pt x="610985" y="1247"/>
                  <a:pt x="596022" y="16210"/>
                  <a:pt x="596022" y="33666"/>
                </a:cubicBezTo>
                <a:cubicBezTo>
                  <a:pt x="596022" y="51123"/>
                  <a:pt x="610985" y="66086"/>
                  <a:pt x="628442" y="66086"/>
                </a:cubicBezTo>
                <a:cubicBezTo>
                  <a:pt x="645899" y="66086"/>
                  <a:pt x="660862" y="51123"/>
                  <a:pt x="660862" y="33666"/>
                </a:cubicBezTo>
                <a:cubicBezTo>
                  <a:pt x="660862" y="14963"/>
                  <a:pt x="645899" y="1247"/>
                  <a:pt x="628442" y="1247"/>
                </a:cubicBezTo>
                <a:close/>
                <a:moveTo>
                  <a:pt x="778071" y="1247"/>
                </a:moveTo>
                <a:cubicBezTo>
                  <a:pt x="760615" y="1247"/>
                  <a:pt x="745652" y="16210"/>
                  <a:pt x="745652" y="33666"/>
                </a:cubicBezTo>
                <a:cubicBezTo>
                  <a:pt x="745652" y="51123"/>
                  <a:pt x="760615" y="66086"/>
                  <a:pt x="778071" y="66086"/>
                </a:cubicBezTo>
                <a:cubicBezTo>
                  <a:pt x="795528" y="66086"/>
                  <a:pt x="810491" y="51123"/>
                  <a:pt x="810491" y="33666"/>
                </a:cubicBezTo>
                <a:cubicBezTo>
                  <a:pt x="809244" y="14963"/>
                  <a:pt x="795528" y="1247"/>
                  <a:pt x="778071" y="1247"/>
                </a:cubicBezTo>
                <a:close/>
                <a:moveTo>
                  <a:pt x="926453" y="1247"/>
                </a:moveTo>
                <a:cubicBezTo>
                  <a:pt x="908997" y="1247"/>
                  <a:pt x="894034" y="16210"/>
                  <a:pt x="894034" y="33666"/>
                </a:cubicBezTo>
                <a:cubicBezTo>
                  <a:pt x="894034" y="51123"/>
                  <a:pt x="908997" y="66086"/>
                  <a:pt x="926453" y="66086"/>
                </a:cubicBezTo>
                <a:cubicBezTo>
                  <a:pt x="943910" y="66086"/>
                  <a:pt x="958873" y="51123"/>
                  <a:pt x="958873" y="33666"/>
                </a:cubicBezTo>
                <a:cubicBezTo>
                  <a:pt x="958873" y="14963"/>
                  <a:pt x="943910" y="1247"/>
                  <a:pt x="926453" y="1247"/>
                </a:cubicBezTo>
                <a:close/>
                <a:moveTo>
                  <a:pt x="1076082" y="1247"/>
                </a:moveTo>
                <a:cubicBezTo>
                  <a:pt x="1058626" y="1247"/>
                  <a:pt x="1043663" y="16210"/>
                  <a:pt x="1043663" y="33666"/>
                </a:cubicBezTo>
                <a:cubicBezTo>
                  <a:pt x="1043663" y="51123"/>
                  <a:pt x="1058626" y="66086"/>
                  <a:pt x="1076082" y="66086"/>
                </a:cubicBezTo>
                <a:cubicBezTo>
                  <a:pt x="1093539" y="66086"/>
                  <a:pt x="1108503" y="51123"/>
                  <a:pt x="1108503" y="33666"/>
                </a:cubicBezTo>
                <a:cubicBezTo>
                  <a:pt x="1107255" y="14963"/>
                  <a:pt x="1093539" y="1247"/>
                  <a:pt x="1076082" y="1247"/>
                </a:cubicBezTo>
                <a:close/>
                <a:moveTo>
                  <a:pt x="180802" y="149629"/>
                </a:moveTo>
                <a:cubicBezTo>
                  <a:pt x="163345" y="149629"/>
                  <a:pt x="148382" y="164592"/>
                  <a:pt x="148382" y="182048"/>
                </a:cubicBezTo>
                <a:cubicBezTo>
                  <a:pt x="148382" y="199505"/>
                  <a:pt x="163345" y="214468"/>
                  <a:pt x="180802" y="214468"/>
                </a:cubicBezTo>
                <a:cubicBezTo>
                  <a:pt x="198258" y="214468"/>
                  <a:pt x="213222" y="199505"/>
                  <a:pt x="213222" y="182048"/>
                </a:cubicBezTo>
                <a:cubicBezTo>
                  <a:pt x="213222" y="164592"/>
                  <a:pt x="199505" y="149629"/>
                  <a:pt x="180802" y="149629"/>
                </a:cubicBezTo>
                <a:close/>
                <a:moveTo>
                  <a:pt x="330431" y="149629"/>
                </a:moveTo>
                <a:cubicBezTo>
                  <a:pt x="312974" y="149629"/>
                  <a:pt x="298011" y="164592"/>
                  <a:pt x="298011" y="182048"/>
                </a:cubicBezTo>
                <a:cubicBezTo>
                  <a:pt x="298011" y="199505"/>
                  <a:pt x="312974" y="214468"/>
                  <a:pt x="330431" y="214468"/>
                </a:cubicBezTo>
                <a:cubicBezTo>
                  <a:pt x="347888" y="214468"/>
                  <a:pt x="362851" y="199505"/>
                  <a:pt x="362851" y="182048"/>
                </a:cubicBezTo>
                <a:cubicBezTo>
                  <a:pt x="362851" y="164592"/>
                  <a:pt x="347888" y="149629"/>
                  <a:pt x="330431" y="149629"/>
                </a:cubicBezTo>
                <a:close/>
                <a:moveTo>
                  <a:pt x="480060" y="149629"/>
                </a:moveTo>
                <a:cubicBezTo>
                  <a:pt x="462603" y="149629"/>
                  <a:pt x="447640" y="164592"/>
                  <a:pt x="447640" y="182048"/>
                </a:cubicBezTo>
                <a:cubicBezTo>
                  <a:pt x="447640" y="199505"/>
                  <a:pt x="462603" y="214468"/>
                  <a:pt x="480060" y="214468"/>
                </a:cubicBezTo>
                <a:cubicBezTo>
                  <a:pt x="497517" y="214468"/>
                  <a:pt x="512480" y="199505"/>
                  <a:pt x="512480" y="182048"/>
                </a:cubicBezTo>
                <a:cubicBezTo>
                  <a:pt x="512480" y="164592"/>
                  <a:pt x="497517" y="149629"/>
                  <a:pt x="480060" y="149629"/>
                </a:cubicBezTo>
                <a:close/>
                <a:moveTo>
                  <a:pt x="628442" y="149629"/>
                </a:moveTo>
                <a:cubicBezTo>
                  <a:pt x="610985" y="149629"/>
                  <a:pt x="596022" y="164592"/>
                  <a:pt x="596022" y="182048"/>
                </a:cubicBezTo>
                <a:cubicBezTo>
                  <a:pt x="596022" y="199505"/>
                  <a:pt x="610985" y="214468"/>
                  <a:pt x="628442" y="214468"/>
                </a:cubicBezTo>
                <a:cubicBezTo>
                  <a:pt x="645899" y="214468"/>
                  <a:pt x="660862" y="199505"/>
                  <a:pt x="660862" y="182048"/>
                </a:cubicBezTo>
                <a:cubicBezTo>
                  <a:pt x="660862" y="164592"/>
                  <a:pt x="645899" y="149629"/>
                  <a:pt x="628442" y="149629"/>
                </a:cubicBezTo>
                <a:close/>
                <a:moveTo>
                  <a:pt x="778071" y="149629"/>
                </a:moveTo>
                <a:cubicBezTo>
                  <a:pt x="760615" y="149629"/>
                  <a:pt x="745652" y="164592"/>
                  <a:pt x="745652" y="182048"/>
                </a:cubicBezTo>
                <a:cubicBezTo>
                  <a:pt x="745652" y="199505"/>
                  <a:pt x="760615" y="214468"/>
                  <a:pt x="778071" y="214468"/>
                </a:cubicBezTo>
                <a:cubicBezTo>
                  <a:pt x="795528" y="214468"/>
                  <a:pt x="810491" y="199505"/>
                  <a:pt x="810491" y="182048"/>
                </a:cubicBezTo>
                <a:cubicBezTo>
                  <a:pt x="810491" y="164592"/>
                  <a:pt x="795528" y="149629"/>
                  <a:pt x="778071" y="149629"/>
                </a:cubicBezTo>
                <a:close/>
                <a:moveTo>
                  <a:pt x="926453" y="149629"/>
                </a:moveTo>
                <a:cubicBezTo>
                  <a:pt x="908997" y="149629"/>
                  <a:pt x="894034" y="164592"/>
                  <a:pt x="894034" y="182048"/>
                </a:cubicBezTo>
                <a:cubicBezTo>
                  <a:pt x="894034" y="199505"/>
                  <a:pt x="908997" y="214468"/>
                  <a:pt x="926453" y="214468"/>
                </a:cubicBezTo>
                <a:cubicBezTo>
                  <a:pt x="943910" y="214468"/>
                  <a:pt x="958873" y="199505"/>
                  <a:pt x="958873" y="182048"/>
                </a:cubicBezTo>
                <a:cubicBezTo>
                  <a:pt x="958873" y="164592"/>
                  <a:pt x="943910" y="149629"/>
                  <a:pt x="926453" y="149629"/>
                </a:cubicBezTo>
                <a:close/>
                <a:moveTo>
                  <a:pt x="1076082" y="149629"/>
                </a:moveTo>
                <a:cubicBezTo>
                  <a:pt x="1058626" y="149629"/>
                  <a:pt x="1043663" y="164592"/>
                  <a:pt x="1043663" y="182048"/>
                </a:cubicBezTo>
                <a:cubicBezTo>
                  <a:pt x="1043663" y="199505"/>
                  <a:pt x="1058626" y="214468"/>
                  <a:pt x="1076082" y="214468"/>
                </a:cubicBezTo>
                <a:cubicBezTo>
                  <a:pt x="1093539" y="214468"/>
                  <a:pt x="1108503" y="199505"/>
                  <a:pt x="1108503" y="182048"/>
                </a:cubicBezTo>
                <a:cubicBezTo>
                  <a:pt x="1108503" y="164592"/>
                  <a:pt x="1093539" y="149629"/>
                  <a:pt x="1076082" y="149629"/>
                </a:cubicBezTo>
                <a:close/>
                <a:moveTo>
                  <a:pt x="32420" y="299258"/>
                </a:moveTo>
                <a:cubicBezTo>
                  <a:pt x="14963" y="299258"/>
                  <a:pt x="0" y="314221"/>
                  <a:pt x="0" y="331678"/>
                </a:cubicBezTo>
                <a:cubicBezTo>
                  <a:pt x="0" y="349135"/>
                  <a:pt x="14963" y="364097"/>
                  <a:pt x="32420" y="364097"/>
                </a:cubicBezTo>
                <a:cubicBezTo>
                  <a:pt x="49876" y="364097"/>
                  <a:pt x="64839" y="349135"/>
                  <a:pt x="64839" y="331678"/>
                </a:cubicBezTo>
                <a:cubicBezTo>
                  <a:pt x="64839" y="314221"/>
                  <a:pt x="49876" y="299258"/>
                  <a:pt x="32420" y="299258"/>
                </a:cubicBezTo>
                <a:close/>
                <a:moveTo>
                  <a:pt x="180802" y="299258"/>
                </a:moveTo>
                <a:cubicBezTo>
                  <a:pt x="163345" y="299258"/>
                  <a:pt x="148382" y="314221"/>
                  <a:pt x="148382" y="331678"/>
                </a:cubicBezTo>
                <a:cubicBezTo>
                  <a:pt x="148382" y="349135"/>
                  <a:pt x="163345" y="364097"/>
                  <a:pt x="180802" y="364097"/>
                </a:cubicBezTo>
                <a:cubicBezTo>
                  <a:pt x="198258" y="364097"/>
                  <a:pt x="213222" y="349135"/>
                  <a:pt x="213222" y="331678"/>
                </a:cubicBezTo>
                <a:cubicBezTo>
                  <a:pt x="213222" y="314221"/>
                  <a:pt x="199505" y="299258"/>
                  <a:pt x="180802" y="299258"/>
                </a:cubicBezTo>
                <a:close/>
                <a:moveTo>
                  <a:pt x="330431" y="299258"/>
                </a:moveTo>
                <a:cubicBezTo>
                  <a:pt x="312974" y="299258"/>
                  <a:pt x="298011" y="314221"/>
                  <a:pt x="298011" y="331678"/>
                </a:cubicBezTo>
                <a:cubicBezTo>
                  <a:pt x="298011" y="349135"/>
                  <a:pt x="312974" y="364097"/>
                  <a:pt x="330431" y="364097"/>
                </a:cubicBezTo>
                <a:cubicBezTo>
                  <a:pt x="347888" y="364097"/>
                  <a:pt x="362851" y="349135"/>
                  <a:pt x="362851" y="331678"/>
                </a:cubicBezTo>
                <a:cubicBezTo>
                  <a:pt x="362851" y="314221"/>
                  <a:pt x="347888" y="299258"/>
                  <a:pt x="330431" y="299258"/>
                </a:cubicBezTo>
                <a:close/>
                <a:moveTo>
                  <a:pt x="480060" y="299258"/>
                </a:moveTo>
                <a:cubicBezTo>
                  <a:pt x="462603" y="299258"/>
                  <a:pt x="447640" y="314221"/>
                  <a:pt x="447640" y="331678"/>
                </a:cubicBezTo>
                <a:cubicBezTo>
                  <a:pt x="447640" y="349135"/>
                  <a:pt x="462603" y="364097"/>
                  <a:pt x="480060" y="364097"/>
                </a:cubicBezTo>
                <a:cubicBezTo>
                  <a:pt x="497517" y="364097"/>
                  <a:pt x="512480" y="349135"/>
                  <a:pt x="512480" y="331678"/>
                </a:cubicBezTo>
                <a:cubicBezTo>
                  <a:pt x="512480" y="314221"/>
                  <a:pt x="497517" y="299258"/>
                  <a:pt x="480060" y="299258"/>
                </a:cubicBezTo>
                <a:close/>
                <a:moveTo>
                  <a:pt x="628442" y="299258"/>
                </a:moveTo>
                <a:cubicBezTo>
                  <a:pt x="610985" y="299258"/>
                  <a:pt x="596022" y="314221"/>
                  <a:pt x="596022" y="331678"/>
                </a:cubicBezTo>
                <a:cubicBezTo>
                  <a:pt x="596022" y="349135"/>
                  <a:pt x="610985" y="364097"/>
                  <a:pt x="628442" y="364097"/>
                </a:cubicBezTo>
                <a:cubicBezTo>
                  <a:pt x="645899" y="364097"/>
                  <a:pt x="660862" y="349135"/>
                  <a:pt x="660862" y="331678"/>
                </a:cubicBezTo>
                <a:cubicBezTo>
                  <a:pt x="660862" y="314221"/>
                  <a:pt x="645899" y="299258"/>
                  <a:pt x="628442" y="299258"/>
                </a:cubicBezTo>
                <a:close/>
                <a:moveTo>
                  <a:pt x="778071" y="299258"/>
                </a:moveTo>
                <a:cubicBezTo>
                  <a:pt x="760615" y="299258"/>
                  <a:pt x="745652" y="314221"/>
                  <a:pt x="745652" y="331678"/>
                </a:cubicBezTo>
                <a:cubicBezTo>
                  <a:pt x="745652" y="349135"/>
                  <a:pt x="760615" y="364097"/>
                  <a:pt x="778071" y="364097"/>
                </a:cubicBezTo>
                <a:cubicBezTo>
                  <a:pt x="795528" y="364097"/>
                  <a:pt x="810491" y="349135"/>
                  <a:pt x="810491" y="331678"/>
                </a:cubicBezTo>
                <a:cubicBezTo>
                  <a:pt x="810491" y="314221"/>
                  <a:pt x="795528" y="299258"/>
                  <a:pt x="778071" y="299258"/>
                </a:cubicBezTo>
                <a:close/>
                <a:moveTo>
                  <a:pt x="926453" y="299258"/>
                </a:moveTo>
                <a:cubicBezTo>
                  <a:pt x="908997" y="299258"/>
                  <a:pt x="894034" y="314221"/>
                  <a:pt x="894034" y="331678"/>
                </a:cubicBezTo>
                <a:cubicBezTo>
                  <a:pt x="894034" y="349135"/>
                  <a:pt x="908997" y="364097"/>
                  <a:pt x="926453" y="364097"/>
                </a:cubicBezTo>
                <a:cubicBezTo>
                  <a:pt x="943910" y="364097"/>
                  <a:pt x="958873" y="349135"/>
                  <a:pt x="958873" y="331678"/>
                </a:cubicBezTo>
                <a:cubicBezTo>
                  <a:pt x="958873" y="314221"/>
                  <a:pt x="943910" y="299258"/>
                  <a:pt x="926453" y="299258"/>
                </a:cubicBezTo>
                <a:close/>
                <a:moveTo>
                  <a:pt x="1076082" y="299258"/>
                </a:moveTo>
                <a:cubicBezTo>
                  <a:pt x="1058626" y="299258"/>
                  <a:pt x="1043663" y="314221"/>
                  <a:pt x="1043663" y="331678"/>
                </a:cubicBezTo>
                <a:cubicBezTo>
                  <a:pt x="1043663" y="349135"/>
                  <a:pt x="1058626" y="364097"/>
                  <a:pt x="1076082" y="364097"/>
                </a:cubicBezTo>
                <a:cubicBezTo>
                  <a:pt x="1093539" y="364097"/>
                  <a:pt x="1108503" y="349135"/>
                  <a:pt x="1108503" y="331678"/>
                </a:cubicBezTo>
                <a:cubicBezTo>
                  <a:pt x="1108503" y="314221"/>
                  <a:pt x="1093539" y="299258"/>
                  <a:pt x="1076082" y="299258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12468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00000"/>
              </a:lnSpc>
            </a:pPr>
            <a:endParaRPr kumimoji="1" lang="zh-CN" altLang="en-US" sz="2000"/>
          </a:p>
        </p:txBody>
      </p:sp>
      <p:sp>
        <p:nvSpPr>
          <p:cNvPr id="17" name="标题 1"/>
          <p:cNvSpPr txBox="1"/>
          <p:nvPr/>
        </p:nvSpPr>
        <p:spPr>
          <a:xfrm>
            <a:off x="507187" y="238005"/>
            <a:ext cx="10671175" cy="46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4000" b="1" dirty="0" err="1">
                <a:ln w="12700">
                  <a:noFill/>
                </a:ln>
                <a:latin typeface="DengXian" panose="02010600030101010101" pitchFamily="2" charset="-122"/>
                <a:ea typeface="DengXian" panose="02010600030101010101" pitchFamily="2" charset="-122"/>
                <a:cs typeface="poppins-bold"/>
              </a:rPr>
              <a:t>Fragilidade</a:t>
            </a:r>
            <a:r>
              <a:rPr kumimoji="1" lang="en-US" altLang="zh-CN" sz="4000" b="1" dirty="0">
                <a:ln w="12700">
                  <a:noFill/>
                </a:ln>
                <a:latin typeface="DengXian" panose="02010600030101010101" pitchFamily="2" charset="-122"/>
                <a:ea typeface="DengXian" panose="02010600030101010101" pitchFamily="2" charset="-122"/>
                <a:cs typeface="poppins-bold"/>
              </a:rPr>
              <a:t> </a:t>
            </a:r>
            <a:r>
              <a:rPr kumimoji="1" lang="en-US" altLang="zh-CN" sz="4000" b="1" dirty="0" err="1">
                <a:ln w="12700">
                  <a:noFill/>
                </a:ln>
                <a:latin typeface="DengXian" panose="02010600030101010101" pitchFamily="2" charset="-122"/>
                <a:ea typeface="DengXian" panose="02010600030101010101" pitchFamily="2" charset="-122"/>
                <a:cs typeface="poppins-bold"/>
              </a:rPr>
              <a:t>nos</a:t>
            </a:r>
            <a:r>
              <a:rPr kumimoji="1" lang="en-US" altLang="zh-CN" sz="4000" b="1" dirty="0">
                <a:ln w="12700">
                  <a:noFill/>
                </a:ln>
                <a:latin typeface="DengXian" panose="02010600030101010101" pitchFamily="2" charset="-122"/>
                <a:ea typeface="DengXian" panose="02010600030101010101" pitchFamily="2" charset="-122"/>
                <a:cs typeface="poppins-bold"/>
              </a:rPr>
              <a:t> </a:t>
            </a:r>
            <a:r>
              <a:rPr kumimoji="1" lang="en-US" altLang="zh-CN" sz="4000" b="1" dirty="0" err="1">
                <a:ln w="12700">
                  <a:noFill/>
                </a:ln>
                <a:latin typeface="DengXian" panose="02010600030101010101" pitchFamily="2" charset="-122"/>
                <a:ea typeface="DengXian" panose="02010600030101010101" pitchFamily="2" charset="-122"/>
                <a:cs typeface="poppins-bold"/>
              </a:rPr>
              <a:t>apontamentos</a:t>
            </a:r>
            <a:r>
              <a:rPr kumimoji="1" lang="en-US" altLang="zh-CN" sz="4000" b="1" dirty="0">
                <a:ln w="12700">
                  <a:noFill/>
                </a:ln>
                <a:latin typeface="DengXian" panose="02010600030101010101" pitchFamily="2" charset="-122"/>
                <a:ea typeface="DengXian" panose="02010600030101010101" pitchFamily="2" charset="-122"/>
                <a:cs typeface="poppins-bold"/>
              </a:rPr>
              <a:t> do TCE</a:t>
            </a:r>
            <a:endParaRPr kumimoji="1" lang="zh-CN" altLang="en-US" sz="4000" b="1" dirty="0"/>
          </a:p>
        </p:txBody>
      </p:sp>
      <p:cxnSp>
        <p:nvCxnSpPr>
          <p:cNvPr id="18" name="线条 1"/>
          <p:cNvCxnSpPr/>
          <p:nvPr/>
        </p:nvCxnSpPr>
        <p:spPr>
          <a:xfrm>
            <a:off x="0" y="958850"/>
            <a:ext cx="12122150" cy="0"/>
          </a:xfrm>
          <a:prstGeom prst="line">
            <a:avLst/>
          </a:prstGeom>
          <a:noFill/>
          <a:ln w="28575" cap="sq">
            <a:solidFill>
              <a:schemeClr val="accent1"/>
            </a:solidFill>
            <a:prstDash val="solid"/>
            <a:miter/>
          </a:ln>
        </p:spPr>
      </p:cxn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主题​​">
  <a:themeElements>
    <a:clrScheme name="Office">
      <a:dk1>
        <a:srgbClr val="000000"/>
      </a:dk1>
      <a:lt1>
        <a:srgbClr val="FFFFFF"/>
      </a:lt1>
      <a:dk2>
        <a:srgbClr val="4A66AC"/>
      </a:dk2>
      <a:lt2>
        <a:srgbClr val="E0EBF6"/>
      </a:lt2>
      <a:accent1>
        <a:srgbClr val="FE7600"/>
      </a:accent1>
      <a:accent2>
        <a:srgbClr val="FFD55C"/>
      </a:accent2>
      <a:accent3>
        <a:srgbClr val="F39800"/>
      </a:accent3>
      <a:accent4>
        <a:srgbClr val="828282"/>
      </a:accent4>
      <a:accent5>
        <a:srgbClr val="A5A5A5"/>
      </a:accent5>
      <a:accent6>
        <a:srgbClr val="C9C9C9"/>
      </a:accent6>
      <a:hlink>
        <a:srgbClr val="000000"/>
      </a:hlink>
      <a:folHlink>
        <a:srgbClr val="000000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391</TotalTime>
  <Words>4638</Words>
  <Application>Microsoft Office PowerPoint</Application>
  <PresentationFormat>Widescreen</PresentationFormat>
  <Paragraphs>591</Paragraphs>
  <Slides>67</Slides>
  <Notes>6</Notes>
  <HiddenSlides>0</HiddenSlides>
  <MMClips>0</MMClips>
  <ScaleCrop>false</ScaleCrop>
  <HeadingPairs>
    <vt:vector size="6" baseType="variant">
      <vt:variant>
        <vt:lpstr>Fontes usadas</vt:lpstr>
      </vt:variant>
      <vt:variant>
        <vt:i4>2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67</vt:i4>
      </vt:variant>
    </vt:vector>
  </HeadingPairs>
  <TitlesOfParts>
    <vt:vector size="70" baseType="lpstr">
      <vt:lpstr>Arial</vt:lpstr>
      <vt:lpstr>DengXian</vt:lpstr>
      <vt:lpstr>Office 主题​​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Renato Vaz</dc:creator>
  <cp:lastModifiedBy>Luis Renato Vaz</cp:lastModifiedBy>
  <cp:revision>3</cp:revision>
  <dcterms:modified xsi:type="dcterms:W3CDTF">2026-02-22T16:09:36Z</dcterms:modified>
</cp:coreProperties>
</file>